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14"/>
  </p:notesMasterIdLst>
  <p:sldIdLst>
    <p:sldId id="279" r:id="rId2"/>
    <p:sldId id="292" r:id="rId3"/>
    <p:sldId id="281" r:id="rId4"/>
    <p:sldId id="284" r:id="rId5"/>
    <p:sldId id="282" r:id="rId6"/>
    <p:sldId id="285" r:id="rId7"/>
    <p:sldId id="286" r:id="rId8"/>
    <p:sldId id="287" r:id="rId9"/>
    <p:sldId id="289" r:id="rId10"/>
    <p:sldId id="288" r:id="rId11"/>
    <p:sldId id="290" r:id="rId12"/>
    <p:sldId id="291" r:id="rId13"/>
  </p:sldIdLst>
  <p:sldSz cx="9144000" cy="6858000" type="screen4x3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547"/>
    <a:srgbClr val="65CBC9"/>
    <a:srgbClr val="00B0F0"/>
    <a:srgbClr val="00C18B"/>
    <a:srgbClr val="FFD3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3" autoAdjust="0"/>
    <p:restoredTop sz="93792" autoAdjust="0"/>
  </p:normalViewPr>
  <p:slideViewPr>
    <p:cSldViewPr>
      <p:cViewPr varScale="1">
        <p:scale>
          <a:sx n="102" d="100"/>
          <a:sy n="102" d="100"/>
        </p:scale>
        <p:origin x="20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EFBE90-CD65-4AB7-9B3F-37E21C63B62D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D452C0B-A603-4A58-9DF7-35A5624FD4DD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200" b="1" u="sng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TERM ACTIVATION</a:t>
          </a:r>
        </a:p>
        <a:p>
          <a:r>
            <a:rPr lang="en-US" sz="1200" b="1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Student is Term Activated into a single Plan Stack</a:t>
          </a:r>
          <a:endParaRPr lang="en-US" sz="1200" dirty="0"/>
        </a:p>
      </dgm:t>
    </dgm:pt>
    <dgm:pt modelId="{26814A85-C5E6-4528-B4AA-3AADC4CA1FC2}" type="parTrans" cxnId="{B1044E9B-7FED-41AF-A771-122291E89AE8}">
      <dgm:prSet/>
      <dgm:spPr/>
      <dgm:t>
        <a:bodyPr/>
        <a:lstStyle/>
        <a:p>
          <a:endParaRPr lang="en-US"/>
        </a:p>
      </dgm:t>
    </dgm:pt>
    <dgm:pt modelId="{4B842FC5-A860-4344-B5DB-13D8E211D9DD}" type="sibTrans" cxnId="{B1044E9B-7FED-41AF-A771-122291E89AE8}">
      <dgm:prSet/>
      <dgm:spPr>
        <a:solidFill>
          <a:srgbClr val="002060"/>
        </a:solidFill>
      </dgm:spPr>
      <dgm:t>
        <a:bodyPr/>
        <a:lstStyle/>
        <a:p>
          <a:endParaRPr lang="en-US"/>
        </a:p>
      </dgm:t>
    </dgm:pt>
    <dgm:pt modelId="{86B6BD2B-AB8E-456B-877C-31629FE890E5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100" b="1" i="0" u="sng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STUDENT FTE CODING</a:t>
          </a:r>
        </a:p>
        <a:p>
          <a:r>
            <a:rPr lang="en-US" sz="1100" b="1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College applies any additional </a:t>
          </a:r>
          <a:r>
            <a:rPr lang="en-US" sz="1100" b="1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codes for </a:t>
          </a:r>
          <a:r>
            <a:rPr lang="en-US" sz="1100" b="1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FTE reporting; such as, Student Groups or Class Attributes</a:t>
          </a:r>
          <a:endParaRPr lang="en-US" sz="1100" dirty="0"/>
        </a:p>
      </dgm:t>
    </dgm:pt>
    <dgm:pt modelId="{DFD37656-5245-4EF8-9658-3A1B1F70707D}" type="parTrans" cxnId="{70E58C08-C4BC-4465-8354-EDF779D592DB}">
      <dgm:prSet/>
      <dgm:spPr/>
      <dgm:t>
        <a:bodyPr/>
        <a:lstStyle/>
        <a:p>
          <a:endParaRPr lang="en-US"/>
        </a:p>
      </dgm:t>
    </dgm:pt>
    <dgm:pt modelId="{6D1B060E-CB62-45A7-8B69-EE5DB3A05CF7}" type="sibTrans" cxnId="{70E58C08-C4BC-4465-8354-EDF779D592DB}">
      <dgm:prSet/>
      <dgm:spPr/>
      <dgm:t>
        <a:bodyPr/>
        <a:lstStyle/>
        <a:p>
          <a:endParaRPr lang="en-US"/>
        </a:p>
      </dgm:t>
    </dgm:pt>
    <dgm:pt modelId="{C280E472-9F89-4841-AFAE-310D7A714721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1400" b="1" u="sng" dirty="0">
              <a:solidFill>
                <a:schemeClr val="bg1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ENROLLMENT</a:t>
          </a:r>
        </a:p>
        <a:p>
          <a:r>
            <a:rPr lang="en-US" sz="1400" b="1" dirty="0">
              <a:solidFill>
                <a:schemeClr val="bg1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Student registers for classes</a:t>
          </a:r>
          <a:endParaRPr lang="en-US" sz="1400" dirty="0">
            <a:solidFill>
              <a:schemeClr val="bg1"/>
            </a:solidFill>
          </a:endParaRPr>
        </a:p>
      </dgm:t>
    </dgm:pt>
    <dgm:pt modelId="{766991F0-AE2F-48E9-90C9-DE9E79D5B5B4}" type="parTrans" cxnId="{00FA38FC-DB6B-4874-8BF1-889C20F28F77}">
      <dgm:prSet/>
      <dgm:spPr/>
      <dgm:t>
        <a:bodyPr/>
        <a:lstStyle/>
        <a:p>
          <a:endParaRPr lang="en-US"/>
        </a:p>
      </dgm:t>
    </dgm:pt>
    <dgm:pt modelId="{83F10129-AB31-4332-84F5-7AE8A1F2932B}" type="sibTrans" cxnId="{00FA38FC-DB6B-4874-8BF1-889C20F28F77}">
      <dgm:prSet/>
      <dgm:spPr/>
      <dgm:t>
        <a:bodyPr/>
        <a:lstStyle/>
        <a:p>
          <a:endParaRPr lang="en-US"/>
        </a:p>
      </dgm:t>
    </dgm:pt>
    <dgm:pt modelId="{8AEC07A4-3135-4C4C-8550-94DDF528DC4A}">
      <dgm:prSet phldrT="[Text]" custT="1"/>
      <dgm:spPr/>
      <dgm:t>
        <a:bodyPr/>
        <a:lstStyle/>
        <a:p>
          <a:r>
            <a:rPr lang="en-US" sz="1600" b="1" u="sng" dirty="0">
              <a:solidFill>
                <a:sysClr val="window" lastClr="FFFFFF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FTE</a:t>
          </a:r>
        </a:p>
        <a:p>
          <a:r>
            <a:rPr lang="en-US" sz="1600" b="1" dirty="0">
              <a:solidFill>
                <a:sysClr val="window" lastClr="FFFFFF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FTES are generated</a:t>
          </a:r>
          <a:endParaRPr lang="en-US" sz="1600" dirty="0"/>
        </a:p>
      </dgm:t>
    </dgm:pt>
    <dgm:pt modelId="{811C9BB2-E618-4A2A-93FC-FC30194C4461}" type="parTrans" cxnId="{1F6D4916-165D-46C5-BF9C-410AC64E444A}">
      <dgm:prSet/>
      <dgm:spPr/>
      <dgm:t>
        <a:bodyPr/>
        <a:lstStyle/>
        <a:p>
          <a:endParaRPr lang="en-US"/>
        </a:p>
      </dgm:t>
    </dgm:pt>
    <dgm:pt modelId="{F0C4E40A-81DF-4600-86D1-2E916C8222F0}" type="sibTrans" cxnId="{1F6D4916-165D-46C5-BF9C-410AC64E444A}">
      <dgm:prSet/>
      <dgm:spPr/>
      <dgm:t>
        <a:bodyPr/>
        <a:lstStyle/>
        <a:p>
          <a:endParaRPr lang="en-US"/>
        </a:p>
      </dgm:t>
    </dgm:pt>
    <dgm:pt modelId="{4CF8AC9B-4BCD-4B03-9181-B73C9BFB4165}">
      <dgm:prSet phldrT="[Text]"/>
      <dgm:spPr/>
      <dgm:t>
        <a:bodyPr/>
        <a:lstStyle/>
        <a:p>
          <a:r>
            <a:rPr lang="en-US" b="1" u="sng" dirty="0">
              <a:solidFill>
                <a:sysClr val="window" lastClr="FFFFFF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END OF TERM PROCESSING</a:t>
          </a:r>
        </a:p>
        <a:p>
          <a:r>
            <a:rPr lang="en-US" b="1" dirty="0">
              <a:solidFill>
                <a:sysClr val="window" lastClr="FFFFFF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Grades - Financial Aid - Academic Standing - Honors</a:t>
          </a:r>
          <a:endParaRPr lang="en-US" dirty="0"/>
        </a:p>
      </dgm:t>
    </dgm:pt>
    <dgm:pt modelId="{03DBA85E-9455-426B-AD48-35874E69F65B}" type="parTrans" cxnId="{DBDF9CC8-5C4C-4413-8982-E24333804D4A}">
      <dgm:prSet/>
      <dgm:spPr/>
      <dgm:t>
        <a:bodyPr/>
        <a:lstStyle/>
        <a:p>
          <a:endParaRPr lang="en-US"/>
        </a:p>
      </dgm:t>
    </dgm:pt>
    <dgm:pt modelId="{0DED4C7A-97B1-4AFF-943A-955D2AA94A9A}" type="sibTrans" cxnId="{DBDF9CC8-5C4C-4413-8982-E24333804D4A}">
      <dgm:prSet/>
      <dgm:spPr/>
      <dgm:t>
        <a:bodyPr/>
        <a:lstStyle/>
        <a:p>
          <a:endParaRPr lang="en-US"/>
        </a:p>
      </dgm:t>
    </dgm:pt>
    <dgm:pt modelId="{2CC4D84F-F775-4A83-9271-BA014B9ED8B7}" type="pres">
      <dgm:prSet presAssocID="{91EFBE90-CD65-4AB7-9B3F-37E21C63B62D}" presName="Name0" presStyleCnt="0">
        <dgm:presLayoutVars>
          <dgm:dir/>
          <dgm:resizeHandles val="exact"/>
        </dgm:presLayoutVars>
      </dgm:prSet>
      <dgm:spPr/>
    </dgm:pt>
    <dgm:pt modelId="{975DD972-71FC-43B8-A924-6D134FD72E97}" type="pres">
      <dgm:prSet presAssocID="{91EFBE90-CD65-4AB7-9B3F-37E21C63B62D}" presName="cycle" presStyleCnt="0"/>
      <dgm:spPr/>
    </dgm:pt>
    <dgm:pt modelId="{9E5485C3-F7BE-4F5D-A097-5CF0F4D918BF}" type="pres">
      <dgm:prSet presAssocID="{FD452C0B-A603-4A58-9DF7-35A5624FD4DD}" presName="nodeFirstNode" presStyleLbl="node1" presStyleIdx="0" presStyleCnt="5">
        <dgm:presLayoutVars>
          <dgm:bulletEnabled val="1"/>
        </dgm:presLayoutVars>
      </dgm:prSet>
      <dgm:spPr/>
    </dgm:pt>
    <dgm:pt modelId="{9ACEAE06-DB90-4806-9A65-06BFA210F1FC}" type="pres">
      <dgm:prSet presAssocID="{4B842FC5-A860-4344-B5DB-13D8E211D9DD}" presName="sibTransFirstNode" presStyleLbl="bgShp" presStyleIdx="0" presStyleCnt="1" custAng="250070" custScaleX="120078"/>
      <dgm:spPr/>
    </dgm:pt>
    <dgm:pt modelId="{5B9FCF45-0CDE-4CB3-A43C-5897E58252B7}" type="pres">
      <dgm:prSet presAssocID="{86B6BD2B-AB8E-456B-877C-31629FE890E5}" presName="nodeFollowingNodes" presStyleLbl="node1" presStyleIdx="1" presStyleCnt="5" custScaleX="118941" custScaleY="129037" custRadScaleRad="106945" custRadScaleInc="6179">
        <dgm:presLayoutVars>
          <dgm:bulletEnabled val="1"/>
        </dgm:presLayoutVars>
      </dgm:prSet>
      <dgm:spPr/>
    </dgm:pt>
    <dgm:pt modelId="{FAFC3A4B-F493-4AB5-B647-6BC8D4A76DC0}" type="pres">
      <dgm:prSet presAssocID="{C280E472-9F89-4841-AFAE-310D7A714721}" presName="nodeFollowingNodes" presStyleLbl="node1" presStyleIdx="2" presStyleCnt="5" custRadScaleRad="117025" custRadScaleInc="-32434">
        <dgm:presLayoutVars>
          <dgm:bulletEnabled val="1"/>
        </dgm:presLayoutVars>
      </dgm:prSet>
      <dgm:spPr/>
    </dgm:pt>
    <dgm:pt modelId="{A3FB9ACB-28FB-48E0-9B43-7BEF8CFF55FB}" type="pres">
      <dgm:prSet presAssocID="{8AEC07A4-3135-4C4C-8550-94DDF528DC4A}" presName="nodeFollowingNodes" presStyleLbl="node1" presStyleIdx="3" presStyleCnt="5" custRadScaleRad="118915" custRadScaleInc="33474">
        <dgm:presLayoutVars>
          <dgm:bulletEnabled val="1"/>
        </dgm:presLayoutVars>
      </dgm:prSet>
      <dgm:spPr/>
    </dgm:pt>
    <dgm:pt modelId="{8B9D5B03-3464-4947-932D-26E64D53B5C0}" type="pres">
      <dgm:prSet presAssocID="{4CF8AC9B-4BCD-4B03-9181-B73C9BFB4165}" presName="nodeFollowingNodes" presStyleLbl="node1" presStyleIdx="4" presStyleCnt="5" custRadScaleRad="111652" custRadScaleInc="-6206">
        <dgm:presLayoutVars>
          <dgm:bulletEnabled val="1"/>
        </dgm:presLayoutVars>
      </dgm:prSet>
      <dgm:spPr/>
    </dgm:pt>
  </dgm:ptLst>
  <dgm:cxnLst>
    <dgm:cxn modelId="{70E58C08-C4BC-4465-8354-EDF779D592DB}" srcId="{91EFBE90-CD65-4AB7-9B3F-37E21C63B62D}" destId="{86B6BD2B-AB8E-456B-877C-31629FE890E5}" srcOrd="1" destOrd="0" parTransId="{DFD37656-5245-4EF8-9658-3A1B1F70707D}" sibTransId="{6D1B060E-CB62-45A7-8B69-EE5DB3A05CF7}"/>
    <dgm:cxn modelId="{1F6D4916-165D-46C5-BF9C-410AC64E444A}" srcId="{91EFBE90-CD65-4AB7-9B3F-37E21C63B62D}" destId="{8AEC07A4-3135-4C4C-8550-94DDF528DC4A}" srcOrd="3" destOrd="0" parTransId="{811C9BB2-E618-4A2A-93FC-FC30194C4461}" sibTransId="{F0C4E40A-81DF-4600-86D1-2E916C8222F0}"/>
    <dgm:cxn modelId="{E317D967-5E98-4DB7-8402-B60EEE91134E}" type="presOf" srcId="{4B842FC5-A860-4344-B5DB-13D8E211D9DD}" destId="{9ACEAE06-DB90-4806-9A65-06BFA210F1FC}" srcOrd="0" destOrd="0" presId="urn:microsoft.com/office/officeart/2005/8/layout/cycle3"/>
    <dgm:cxn modelId="{DF245579-4039-4974-BFDE-C9F295CBA5D2}" type="presOf" srcId="{4CF8AC9B-4BCD-4B03-9181-B73C9BFB4165}" destId="{8B9D5B03-3464-4947-932D-26E64D53B5C0}" srcOrd="0" destOrd="0" presId="urn:microsoft.com/office/officeart/2005/8/layout/cycle3"/>
    <dgm:cxn modelId="{02B65E81-0E72-4CBB-AA2C-065F6B1CB42A}" type="presOf" srcId="{8AEC07A4-3135-4C4C-8550-94DDF528DC4A}" destId="{A3FB9ACB-28FB-48E0-9B43-7BEF8CFF55FB}" srcOrd="0" destOrd="0" presId="urn:microsoft.com/office/officeart/2005/8/layout/cycle3"/>
    <dgm:cxn modelId="{B1044E9B-7FED-41AF-A771-122291E89AE8}" srcId="{91EFBE90-CD65-4AB7-9B3F-37E21C63B62D}" destId="{FD452C0B-A603-4A58-9DF7-35A5624FD4DD}" srcOrd="0" destOrd="0" parTransId="{26814A85-C5E6-4528-B4AA-3AADC4CA1FC2}" sibTransId="{4B842FC5-A860-4344-B5DB-13D8E211D9DD}"/>
    <dgm:cxn modelId="{ECD510A8-21CA-4428-988D-EE79F3CBEF12}" type="presOf" srcId="{C280E472-9F89-4841-AFAE-310D7A714721}" destId="{FAFC3A4B-F493-4AB5-B647-6BC8D4A76DC0}" srcOrd="0" destOrd="0" presId="urn:microsoft.com/office/officeart/2005/8/layout/cycle3"/>
    <dgm:cxn modelId="{3672E8AC-849D-4296-8E4C-B6D1B46E5500}" type="presOf" srcId="{86B6BD2B-AB8E-456B-877C-31629FE890E5}" destId="{5B9FCF45-0CDE-4CB3-A43C-5897E58252B7}" srcOrd="0" destOrd="0" presId="urn:microsoft.com/office/officeart/2005/8/layout/cycle3"/>
    <dgm:cxn modelId="{DC47A1BB-730E-47B6-9B0D-E9FAA6D70769}" type="presOf" srcId="{91EFBE90-CD65-4AB7-9B3F-37E21C63B62D}" destId="{2CC4D84F-F775-4A83-9271-BA014B9ED8B7}" srcOrd="0" destOrd="0" presId="urn:microsoft.com/office/officeart/2005/8/layout/cycle3"/>
    <dgm:cxn modelId="{DBDF9CC8-5C4C-4413-8982-E24333804D4A}" srcId="{91EFBE90-CD65-4AB7-9B3F-37E21C63B62D}" destId="{4CF8AC9B-4BCD-4B03-9181-B73C9BFB4165}" srcOrd="4" destOrd="0" parTransId="{03DBA85E-9455-426B-AD48-35874E69F65B}" sibTransId="{0DED4C7A-97B1-4AFF-943A-955D2AA94A9A}"/>
    <dgm:cxn modelId="{67C1ABDE-53F1-40F1-BCE4-DB2209CD6CD2}" type="presOf" srcId="{FD452C0B-A603-4A58-9DF7-35A5624FD4DD}" destId="{9E5485C3-F7BE-4F5D-A097-5CF0F4D918BF}" srcOrd="0" destOrd="0" presId="urn:microsoft.com/office/officeart/2005/8/layout/cycle3"/>
    <dgm:cxn modelId="{00FA38FC-DB6B-4874-8BF1-889C20F28F77}" srcId="{91EFBE90-CD65-4AB7-9B3F-37E21C63B62D}" destId="{C280E472-9F89-4841-AFAE-310D7A714721}" srcOrd="2" destOrd="0" parTransId="{766991F0-AE2F-48E9-90C9-DE9E79D5B5B4}" sibTransId="{83F10129-AB31-4332-84F5-7AE8A1F2932B}"/>
    <dgm:cxn modelId="{BB7EA3A6-F40B-4082-A72D-628527E65AAF}" type="presParOf" srcId="{2CC4D84F-F775-4A83-9271-BA014B9ED8B7}" destId="{975DD972-71FC-43B8-A924-6D134FD72E97}" srcOrd="0" destOrd="0" presId="urn:microsoft.com/office/officeart/2005/8/layout/cycle3"/>
    <dgm:cxn modelId="{D7093AEE-7674-4746-ABCB-33978A1F9619}" type="presParOf" srcId="{975DD972-71FC-43B8-A924-6D134FD72E97}" destId="{9E5485C3-F7BE-4F5D-A097-5CF0F4D918BF}" srcOrd="0" destOrd="0" presId="urn:microsoft.com/office/officeart/2005/8/layout/cycle3"/>
    <dgm:cxn modelId="{DA46DE20-4A55-46A4-A8F5-76AC5C19A730}" type="presParOf" srcId="{975DD972-71FC-43B8-A924-6D134FD72E97}" destId="{9ACEAE06-DB90-4806-9A65-06BFA210F1FC}" srcOrd="1" destOrd="0" presId="urn:microsoft.com/office/officeart/2005/8/layout/cycle3"/>
    <dgm:cxn modelId="{376D98A1-D22C-44C1-A443-1E17827B03FC}" type="presParOf" srcId="{975DD972-71FC-43B8-A924-6D134FD72E97}" destId="{5B9FCF45-0CDE-4CB3-A43C-5897E58252B7}" srcOrd="2" destOrd="0" presId="urn:microsoft.com/office/officeart/2005/8/layout/cycle3"/>
    <dgm:cxn modelId="{4842198D-50C9-419E-A821-62E7C7A1F627}" type="presParOf" srcId="{975DD972-71FC-43B8-A924-6D134FD72E97}" destId="{FAFC3A4B-F493-4AB5-B647-6BC8D4A76DC0}" srcOrd="3" destOrd="0" presId="urn:microsoft.com/office/officeart/2005/8/layout/cycle3"/>
    <dgm:cxn modelId="{32BAB842-8F15-46A7-B38E-ACD51E80AF83}" type="presParOf" srcId="{975DD972-71FC-43B8-A924-6D134FD72E97}" destId="{A3FB9ACB-28FB-48E0-9B43-7BEF8CFF55FB}" srcOrd="4" destOrd="0" presId="urn:microsoft.com/office/officeart/2005/8/layout/cycle3"/>
    <dgm:cxn modelId="{78071FDB-C15B-4E6B-AC3A-5CB3FC6E8A27}" type="presParOf" srcId="{975DD972-71FC-43B8-A924-6D134FD72E97}" destId="{8B9D5B03-3464-4947-932D-26E64D53B5C0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CEAE06-DB90-4806-9A65-06BFA210F1FC}">
      <dsp:nvSpPr>
        <dsp:cNvPr id="0" name=""/>
        <dsp:cNvSpPr/>
      </dsp:nvSpPr>
      <dsp:spPr>
        <a:xfrm rot="250070">
          <a:off x="348766" y="-20756"/>
          <a:ext cx="4696066" cy="3910846"/>
        </a:xfrm>
        <a:prstGeom prst="circularArrow">
          <a:avLst>
            <a:gd name="adj1" fmla="val 5544"/>
            <a:gd name="adj2" fmla="val 330680"/>
            <a:gd name="adj3" fmla="val 13834932"/>
            <a:gd name="adj4" fmla="val 17350156"/>
            <a:gd name="adj5" fmla="val 5757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5485C3-F7BE-4F5D-A097-5CF0F4D918BF}">
      <dsp:nvSpPr>
        <dsp:cNvPr id="0" name=""/>
        <dsp:cNvSpPr/>
      </dsp:nvSpPr>
      <dsp:spPr>
        <a:xfrm>
          <a:off x="1804556" y="1194"/>
          <a:ext cx="1784486" cy="892243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u="sng" kern="1200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TERM ACTIVATION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Student is Term Activated into a single Plan Stack</a:t>
          </a:r>
          <a:endParaRPr lang="en-US" sz="1200" kern="1200" dirty="0"/>
        </a:p>
      </dsp:txBody>
      <dsp:txXfrm>
        <a:off x="1848112" y="44750"/>
        <a:ext cx="1697374" cy="805131"/>
      </dsp:txXfrm>
    </dsp:sp>
    <dsp:sp modelId="{5B9FCF45-0CDE-4CB3-A43C-5897E58252B7}">
      <dsp:nvSpPr>
        <dsp:cNvPr id="0" name=""/>
        <dsp:cNvSpPr/>
      </dsp:nvSpPr>
      <dsp:spPr>
        <a:xfrm>
          <a:off x="3363914" y="1099077"/>
          <a:ext cx="2122485" cy="1151323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u="sng" kern="1200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STUDENT FTE CODING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College applies any additional </a:t>
          </a:r>
          <a:r>
            <a:rPr lang="en-US" sz="1100" b="1" kern="120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codes for </a:t>
          </a:r>
          <a:r>
            <a:rPr lang="en-US" sz="1100" b="1" kern="1200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FTE reporting; such as, Student Groups or Class Attributes</a:t>
          </a:r>
          <a:endParaRPr lang="en-US" sz="1100" kern="1200" dirty="0"/>
        </a:p>
      </dsp:txBody>
      <dsp:txXfrm>
        <a:off x="3420117" y="1155280"/>
        <a:ext cx="2010079" cy="1038917"/>
      </dsp:txXfrm>
    </dsp:sp>
    <dsp:sp modelId="{FAFC3A4B-F493-4AB5-B647-6BC8D4A76DC0}">
      <dsp:nvSpPr>
        <dsp:cNvPr id="0" name=""/>
        <dsp:cNvSpPr/>
      </dsp:nvSpPr>
      <dsp:spPr>
        <a:xfrm>
          <a:off x="3412215" y="2775483"/>
          <a:ext cx="1784486" cy="892243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sng" kern="1200" dirty="0">
              <a:solidFill>
                <a:schemeClr val="bg1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ENROLLMENT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Student registers for classes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3455771" y="2819039"/>
        <a:ext cx="1697374" cy="805131"/>
      </dsp:txXfrm>
    </dsp:sp>
    <dsp:sp modelId="{A3FB9ACB-28FB-48E0-9B43-7BEF8CFF55FB}">
      <dsp:nvSpPr>
        <dsp:cNvPr id="0" name=""/>
        <dsp:cNvSpPr/>
      </dsp:nvSpPr>
      <dsp:spPr>
        <a:xfrm>
          <a:off x="158785" y="2775496"/>
          <a:ext cx="1784486" cy="89224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sng" kern="1200" dirty="0">
              <a:solidFill>
                <a:sysClr val="window" lastClr="FFFFFF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FTE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ysClr val="window" lastClr="FFFFFF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FTES are generated</a:t>
          </a:r>
          <a:endParaRPr lang="en-US" sz="1600" kern="1200" dirty="0"/>
        </a:p>
      </dsp:txBody>
      <dsp:txXfrm>
        <a:off x="202341" y="2819052"/>
        <a:ext cx="1697374" cy="805131"/>
      </dsp:txXfrm>
    </dsp:sp>
    <dsp:sp modelId="{8B9D5B03-3464-4947-932D-26E64D53B5C0}">
      <dsp:nvSpPr>
        <dsp:cNvPr id="0" name=""/>
        <dsp:cNvSpPr/>
      </dsp:nvSpPr>
      <dsp:spPr>
        <a:xfrm>
          <a:off x="0" y="1209748"/>
          <a:ext cx="1784486" cy="89224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u="sng" kern="1200" dirty="0">
              <a:solidFill>
                <a:sysClr val="window" lastClr="FFFFFF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END OF TERM PROCESSING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ysClr val="window" lastClr="FFFFFF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rPr>
            <a:t>Grades - Financial Aid - Academic Standing - Honors</a:t>
          </a:r>
          <a:endParaRPr lang="en-US" sz="1100" kern="1200" dirty="0"/>
        </a:p>
      </dsp:txBody>
      <dsp:txXfrm>
        <a:off x="43556" y="1253304"/>
        <a:ext cx="1697374" cy="805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AF764-0D49-4456-9002-2A7183F300B6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1500"/>
            <a:ext cx="5607050" cy="4149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891FE-D5B5-4A6C-AF0E-C34E2AC1D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4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970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9891FE-D5B5-4A6C-AF0E-C34E2AC1DE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84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9891FE-D5B5-4A6C-AF0E-C34E2AC1DE7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6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Sections and Records are Color Coordinated where possible in this presentation.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9891FE-D5B5-4A6C-AF0E-C34E2AC1DE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3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 Group Example: Running Start</a:t>
            </a:r>
          </a:p>
          <a:p>
            <a:r>
              <a:rPr lang="en-US" dirty="0"/>
              <a:t>Class Attribute: Funding Source</a:t>
            </a:r>
          </a:p>
          <a:p>
            <a:r>
              <a:rPr lang="en-US" dirty="0"/>
              <a:t>FTE processing Job runs Monday-Friday through the end of the term until Data Warehouse team generates snapshot for term.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9891FE-D5B5-4A6C-AF0E-C34E2AC1DE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98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9891FE-D5B5-4A6C-AF0E-C34E2AC1DE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06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9891FE-D5B5-4A6C-AF0E-C34E2AC1DE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66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9891FE-D5B5-4A6C-AF0E-C34E2AC1DE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26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9891FE-D5B5-4A6C-AF0E-C34E2AC1DE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1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9891FE-D5B5-4A6C-AF0E-C34E2AC1DE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03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9891FE-D5B5-4A6C-AF0E-C34E2AC1DE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59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  <p:pic>
        <p:nvPicPr>
          <p:cNvPr id="2" name="Picture 1" descr="Cover Triangle Pattern">
            <a:extLst>
              <a:ext uri="{FF2B5EF4-FFF2-40B4-BE49-F238E27FC236}">
                <a16:creationId xmlns:a16="http://schemas.microsoft.com/office/drawing/2014/main" id="{D978B43B-ED60-FCD7-878D-A1C95C600E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08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pic>
        <p:nvPicPr>
          <p:cNvPr id="4" name="Picture 3" descr="Community and Technical Colleges. Washington State Board.">
            <a:extLst>
              <a:ext uri="{FF2B5EF4-FFF2-40B4-BE49-F238E27FC236}">
                <a16:creationId xmlns:a16="http://schemas.microsoft.com/office/drawing/2014/main" id="{EB75478A-5947-5123-71E3-EE5D475A1D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5" name="Picture 4" descr="Header triangles pattern">
            <a:extLst>
              <a:ext uri="{FF2B5EF4-FFF2-40B4-BE49-F238E27FC236}">
                <a16:creationId xmlns:a16="http://schemas.microsoft.com/office/drawing/2014/main" id="{64B69B80-6031-4500-635A-6AA993B379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6" name="Rectangle 5" descr="Yellow sidebar">
            <a:extLst>
              <a:ext uri="{FF2B5EF4-FFF2-40B4-BE49-F238E27FC236}">
                <a16:creationId xmlns:a16="http://schemas.microsoft.com/office/drawing/2014/main" id="{DF29C27B-D90A-CE08-39E6-EC04A1B90D39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C0937F-18CC-8864-CB13-DB3D549FF4C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_No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594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kern="120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Except where otherwise noted, this work is licensed under </a:t>
            </a:r>
            <a:r>
              <a:rPr lang="en-US" sz="750" b="0" i="1" u="sng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>
                <a:solidFill>
                  <a:schemeClr val="bg1">
                    <a:lumMod val="50000"/>
                  </a:schemeClr>
                </a:solidFill>
                <a:latin typeface="+mn-lt"/>
              </a:rPr>
              <a:t>.</a:t>
            </a:r>
            <a:endParaRPr lang="en-US" sz="750" b="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099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62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3537330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092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622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7788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8155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42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pic>
        <p:nvPicPr>
          <p:cNvPr id="2" name="Picture 1" descr="Community and Technical Colleges. Washington State Board">
            <a:extLst>
              <a:ext uri="{FF2B5EF4-FFF2-40B4-BE49-F238E27FC236}">
                <a16:creationId xmlns:a16="http://schemas.microsoft.com/office/drawing/2014/main" id="{9C32ADB8-920C-E548-12A4-71B8AF9AEE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4" name="Picture 3" descr="Header triangles pattern">
            <a:extLst>
              <a:ext uri="{FF2B5EF4-FFF2-40B4-BE49-F238E27FC236}">
                <a16:creationId xmlns:a16="http://schemas.microsoft.com/office/drawing/2014/main" id="{F394A933-50EB-1782-65C2-EE1DFB539B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5" name="Rectangle 4" descr="Yellow sidebar">
            <a:extLst>
              <a:ext uri="{FF2B5EF4-FFF2-40B4-BE49-F238E27FC236}">
                <a16:creationId xmlns:a16="http://schemas.microsoft.com/office/drawing/2014/main" id="{C6C4B5A2-78E1-FE62-92BF-47EE17E61F11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55341F-57F5-2727-705D-F9799430832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895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427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0980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5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pic>
        <p:nvPicPr>
          <p:cNvPr id="2" name="Picture 1" descr="Community and Technical Colleges. Washington State Board.">
            <a:extLst>
              <a:ext uri="{FF2B5EF4-FFF2-40B4-BE49-F238E27FC236}">
                <a16:creationId xmlns:a16="http://schemas.microsoft.com/office/drawing/2014/main" id="{D7D56988-93E0-BE60-CFC5-4469731D62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3" name="Picture 2" descr="Header triangles pattern">
            <a:extLst>
              <a:ext uri="{FF2B5EF4-FFF2-40B4-BE49-F238E27FC236}">
                <a16:creationId xmlns:a16="http://schemas.microsoft.com/office/drawing/2014/main" id="{73908256-284E-2228-B8B8-5BE95BC6CC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4" name="Rectangle 3" descr="Yellow sidebar">
            <a:extLst>
              <a:ext uri="{FF2B5EF4-FFF2-40B4-BE49-F238E27FC236}">
                <a16:creationId xmlns:a16="http://schemas.microsoft.com/office/drawing/2014/main" id="{D050D0B0-C459-A037-BE40-7B904167B80F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F838BE-23BE-77A9-0A36-20424F0588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75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pic>
        <p:nvPicPr>
          <p:cNvPr id="2" name="Picture 1" descr="Community and Technical Colleges. Washington State Board.">
            <a:extLst>
              <a:ext uri="{FF2B5EF4-FFF2-40B4-BE49-F238E27FC236}">
                <a16:creationId xmlns:a16="http://schemas.microsoft.com/office/drawing/2014/main" id="{623859A6-13D8-A9BB-D92C-6C2B96CEC5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3" name="Picture 2" descr="Header triangles pattern">
            <a:extLst>
              <a:ext uri="{FF2B5EF4-FFF2-40B4-BE49-F238E27FC236}">
                <a16:creationId xmlns:a16="http://schemas.microsoft.com/office/drawing/2014/main" id="{E6DB5BAD-85B2-1BA4-CBC1-F07A8563A4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4" name="Rectangle 3" descr="Yellow sidebar">
            <a:extLst>
              <a:ext uri="{FF2B5EF4-FFF2-40B4-BE49-F238E27FC236}">
                <a16:creationId xmlns:a16="http://schemas.microsoft.com/office/drawing/2014/main" id="{4C48919D-462D-B423-D3B6-939F4821B279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321CE5-6408-93CD-179E-3155E4537D5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8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pic>
        <p:nvPicPr>
          <p:cNvPr id="2" name="Picture 1" descr="Community and Technical Colleges. Washington State Board.">
            <a:extLst>
              <a:ext uri="{FF2B5EF4-FFF2-40B4-BE49-F238E27FC236}">
                <a16:creationId xmlns:a16="http://schemas.microsoft.com/office/drawing/2014/main" id="{A1BBE927-60C2-B59A-10E6-BF20C907AA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3" name="Picture 2" descr="Header triangles pattern">
            <a:extLst>
              <a:ext uri="{FF2B5EF4-FFF2-40B4-BE49-F238E27FC236}">
                <a16:creationId xmlns:a16="http://schemas.microsoft.com/office/drawing/2014/main" id="{C256B056-D4A6-91DA-2A73-1E652212E6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4" name="Rectangle 3" descr="Yellow sidebar">
            <a:extLst>
              <a:ext uri="{FF2B5EF4-FFF2-40B4-BE49-F238E27FC236}">
                <a16:creationId xmlns:a16="http://schemas.microsoft.com/office/drawing/2014/main" id="{1400ACFE-67D4-89AD-A42C-AAF6BB7B9AFB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7E2934-2D2E-D5C4-B944-8CFBD3E089D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3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pic>
        <p:nvPicPr>
          <p:cNvPr id="2" name="Picture 1" descr="Community and Technical Colleges. Washington State Board.">
            <a:extLst>
              <a:ext uri="{FF2B5EF4-FFF2-40B4-BE49-F238E27FC236}">
                <a16:creationId xmlns:a16="http://schemas.microsoft.com/office/drawing/2014/main" id="{D9AFBC10-5ED7-C6DF-D7A8-F497AC9EE9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3" name="Picture 2" descr="Header triangles pattern">
            <a:extLst>
              <a:ext uri="{FF2B5EF4-FFF2-40B4-BE49-F238E27FC236}">
                <a16:creationId xmlns:a16="http://schemas.microsoft.com/office/drawing/2014/main" id="{36705AF7-4B23-5068-B842-26B4863DBD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4" name="Rectangle 3" descr="Yellow sidebar">
            <a:extLst>
              <a:ext uri="{FF2B5EF4-FFF2-40B4-BE49-F238E27FC236}">
                <a16:creationId xmlns:a16="http://schemas.microsoft.com/office/drawing/2014/main" id="{05CFABE1-86E7-3B2D-3B34-7BC209F62BDF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E62351-32FE-9CD1-D8CB-85154B94A54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307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pic>
        <p:nvPicPr>
          <p:cNvPr id="2" name="Picture 1" descr="Community and Technical Colleges. Washington State Board.">
            <a:extLst>
              <a:ext uri="{FF2B5EF4-FFF2-40B4-BE49-F238E27FC236}">
                <a16:creationId xmlns:a16="http://schemas.microsoft.com/office/drawing/2014/main" id="{EA408BB6-BA1B-454F-7C27-1600C494C3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3" name="Picture 2" descr="Header triangles pattern">
            <a:extLst>
              <a:ext uri="{FF2B5EF4-FFF2-40B4-BE49-F238E27FC236}">
                <a16:creationId xmlns:a16="http://schemas.microsoft.com/office/drawing/2014/main" id="{399CE164-D292-2559-3E2F-D11E195E88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4" name="Rectangle 3" descr="Yellow sidebar">
            <a:extLst>
              <a:ext uri="{FF2B5EF4-FFF2-40B4-BE49-F238E27FC236}">
                <a16:creationId xmlns:a16="http://schemas.microsoft.com/office/drawing/2014/main" id="{6B71B2D5-CA18-0A17-4FD8-DE29A174A200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D1AE9B-9B53-7691-C04D-882831E58E9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299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pic>
        <p:nvPicPr>
          <p:cNvPr id="2" name="Picture 1" descr="Community and Technical Colleges. Washington State Board.">
            <a:extLst>
              <a:ext uri="{FF2B5EF4-FFF2-40B4-BE49-F238E27FC236}">
                <a16:creationId xmlns:a16="http://schemas.microsoft.com/office/drawing/2014/main" id="{C83A3775-AC8A-A0E2-56B7-C2A3FF8798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3" name="Picture 2" descr="Header triangles pattern">
            <a:extLst>
              <a:ext uri="{FF2B5EF4-FFF2-40B4-BE49-F238E27FC236}">
                <a16:creationId xmlns:a16="http://schemas.microsoft.com/office/drawing/2014/main" id="{6AE7559C-7C0F-8460-EB7E-40F954E16C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4" name="Rectangle 3" descr="Yellow sidebar">
            <a:extLst>
              <a:ext uri="{FF2B5EF4-FFF2-40B4-BE49-F238E27FC236}">
                <a16:creationId xmlns:a16="http://schemas.microsoft.com/office/drawing/2014/main" id="{89AC1B15-59BB-AF01-FBDA-E5C1EE72D325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4F3B01-3E49-8D09-87F2-6EC96FEA50F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9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pic>
        <p:nvPicPr>
          <p:cNvPr id="2" name="Picture 1" descr="Community and Technical Colleges. Washington State Board.">
            <a:extLst>
              <a:ext uri="{FF2B5EF4-FFF2-40B4-BE49-F238E27FC236}">
                <a16:creationId xmlns:a16="http://schemas.microsoft.com/office/drawing/2014/main" id="{6429B7FB-07E8-9C64-580D-E26D121BD2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3" name="Picture 2" descr="Header triangles pattern">
            <a:extLst>
              <a:ext uri="{FF2B5EF4-FFF2-40B4-BE49-F238E27FC236}">
                <a16:creationId xmlns:a16="http://schemas.microsoft.com/office/drawing/2014/main" id="{F090920F-7EF0-5851-F226-6F96E70177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4" name="Rectangle 3" descr="Yellow sidebar">
            <a:extLst>
              <a:ext uri="{FF2B5EF4-FFF2-40B4-BE49-F238E27FC236}">
                <a16:creationId xmlns:a16="http://schemas.microsoft.com/office/drawing/2014/main" id="{3F79D64C-2E3B-E797-87AC-F53FE7BA50C3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188EA6-0D3E-4AFC-5744-694BF43D43F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4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446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5" r:id="rId20"/>
    <p:sldLayoutId id="2147483706" r:id="rId21"/>
    <p:sldLayoutId id="2147483707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9888" y="3863685"/>
            <a:ext cx="8621712" cy="936915"/>
          </a:xfrm>
        </p:spPr>
        <p:txBody>
          <a:bodyPr>
            <a:normAutofit/>
          </a:bodyPr>
          <a:lstStyle/>
          <a:p>
            <a:r>
              <a:rPr lang="en-US" sz="4000" dirty="0"/>
              <a:t>Reporting Lifecycle of a Student</a:t>
            </a:r>
            <a:endParaRPr lang="en-US" sz="900"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B1D2747C-62CC-980D-6B85-6216AD4BE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888" y="4461092"/>
            <a:ext cx="8697912" cy="72050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Data Services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ctcLink Reporting Team</a:t>
            </a:r>
            <a:r>
              <a:rPr lang="en-US" sz="2000" dirty="0"/>
              <a:t>, Washington State Board for Community and Technical Colleges </a:t>
            </a:r>
            <a:r>
              <a:rPr lang="en-US" sz="1800">
                <a:latin typeface="+mn-lt"/>
              </a:rPr>
              <a:t>September 2022</a:t>
            </a:r>
            <a:endParaRPr lang="en-US" sz="1800" dirty="0">
              <a:latin typeface="+mn-lt"/>
            </a:endParaRPr>
          </a:p>
          <a:p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9888" y="5208998"/>
            <a:ext cx="8212137" cy="1559960"/>
          </a:xfrm>
        </p:spPr>
        <p:txBody>
          <a:bodyPr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Ivy Brent, Associate Director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Adam Fauth, Reporting &amp; BI Solutions Analyst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Paula McDaniel, Data Analytics Learning &amp; Education Instructor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Tami Morrill, Senior Reporting &amp; BI Solutions Analyst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Emily Mullins, Reporting &amp; BI Solutions Analyst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Doug Zeno, Reporting Support Analyst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endParaRPr lang="en-US" dirty="0"/>
          </a:p>
        </p:txBody>
      </p:sp>
      <p:pic>
        <p:nvPicPr>
          <p:cNvPr id="5" name="Picture 4" descr="Community and Technical Colleges. Washington State Board logo">
            <a:extLst>
              <a:ext uri="{FF2B5EF4-FFF2-40B4-BE49-F238E27FC236}">
                <a16:creationId xmlns:a16="http://schemas.microsoft.com/office/drawing/2014/main" id="{00ABEF02-0ECB-4503-A913-7D3888E5748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9" t="12845" r="6143" b="14814"/>
          <a:stretch/>
        </p:blipFill>
        <p:spPr>
          <a:xfrm>
            <a:off x="152400" y="2462151"/>
            <a:ext cx="3459816" cy="123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F4CA6C-2E64-4D25-90A4-408FFFB31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4678" y="6467990"/>
            <a:ext cx="457199" cy="191623"/>
          </a:xfrm>
        </p:spPr>
        <p:txBody>
          <a:bodyPr/>
          <a:lstStyle/>
          <a:p>
            <a:fld id="{DEE5BC03-7CE3-4FE3-BC0A-0ACCA8AC1F2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E279BE-E9BA-491E-9A6B-D63307A4378B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 rtl="0" eaLnBrk="1" latinLnBrk="0" hangingPunct="1"/>
            <a:r>
              <a:rPr lang="en-US" sz="3200" kern="1200" dirty="0">
                <a:solidFill>
                  <a:srgbClr val="003764"/>
                </a:solidFill>
                <a:effectLst/>
                <a:ea typeface="+mn-ea"/>
                <a:cs typeface="+mn-cs"/>
              </a:rPr>
              <a:t>TERM ACTIVATED AND READY TO REGISTER</a:t>
            </a:r>
            <a:endParaRPr lang="en-US" dirty="0">
              <a:effectLst/>
            </a:endParaRPr>
          </a:p>
        </p:txBody>
      </p:sp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B5D4663C-7D80-4CA3-8D08-00895800C372}"/>
              </a:ext>
            </a:extLst>
          </p:cNvPr>
          <p:cNvSpPr/>
          <p:nvPr/>
        </p:nvSpPr>
        <p:spPr>
          <a:xfrm>
            <a:off x="533397" y="1375064"/>
            <a:ext cx="2286000" cy="1106228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 is term activated</a:t>
            </a:r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A60EA3B5-EE9E-4E53-BB08-9068326ACF94}"/>
              </a:ext>
            </a:extLst>
          </p:cNvPr>
          <p:cNvSpPr/>
          <p:nvPr/>
        </p:nvSpPr>
        <p:spPr>
          <a:xfrm>
            <a:off x="457200" y="3256490"/>
            <a:ext cx="2286000" cy="192511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STDNT_CAR_TERM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accent5">
                  <a:lumMod val="50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 Career Term Table</a:t>
            </a:r>
          </a:p>
        </p:txBody>
      </p:sp>
      <p:cxnSp>
        <p:nvCxnSpPr>
          <p:cNvPr id="30" name="Straight Arrow Connector 29" descr="STDNT_CAR_TERM connection to STDNT_ENRL">
            <a:extLst>
              <a:ext uri="{FF2B5EF4-FFF2-40B4-BE49-F238E27FC236}">
                <a16:creationId xmlns:a16="http://schemas.microsoft.com/office/drawing/2014/main" id="{8CF607AE-BA64-4A32-B263-A48BE1EEF5AF}"/>
              </a:ext>
            </a:extLst>
          </p:cNvPr>
          <p:cNvCxnSpPr>
            <a:cxnSpLocks/>
          </p:cNvCxnSpPr>
          <p:nvPr/>
        </p:nvCxnSpPr>
        <p:spPr>
          <a:xfrm>
            <a:off x="2743200" y="4210578"/>
            <a:ext cx="410635" cy="0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A17892B9-7757-44D0-A758-DD8D5235768F}"/>
              </a:ext>
            </a:extLst>
          </p:cNvPr>
          <p:cNvSpPr/>
          <p:nvPr/>
        </p:nvSpPr>
        <p:spPr>
          <a:xfrm>
            <a:off x="3061423" y="1371600"/>
            <a:ext cx="1954352" cy="1109692"/>
          </a:xfrm>
          <a:prstGeom prst="roundRect">
            <a:avLst/>
          </a:prstGeom>
          <a:solidFill>
            <a:schemeClr val="accent4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 registers for classes</a:t>
            </a:r>
          </a:p>
        </p:txBody>
      </p:sp>
      <p:sp>
        <p:nvSpPr>
          <p:cNvPr id="21" name="Rounded Rectangle 16">
            <a:extLst>
              <a:ext uri="{FF2B5EF4-FFF2-40B4-BE49-F238E27FC236}">
                <a16:creationId xmlns:a16="http://schemas.microsoft.com/office/drawing/2014/main" id="{F8EE1634-A2BF-4E64-8C78-92D0EF20A1E0}"/>
              </a:ext>
            </a:extLst>
          </p:cNvPr>
          <p:cNvSpPr/>
          <p:nvPr/>
        </p:nvSpPr>
        <p:spPr>
          <a:xfrm>
            <a:off x="3151047" y="3276600"/>
            <a:ext cx="1954352" cy="1905000"/>
          </a:xfrm>
          <a:prstGeom prst="roundRect">
            <a:avLst/>
          </a:prstGeom>
          <a:solidFill>
            <a:schemeClr val="accent4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STDNT_ENRL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kern="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 Enrollment Table</a:t>
            </a:r>
          </a:p>
        </p:txBody>
      </p:sp>
      <p:sp>
        <p:nvSpPr>
          <p:cNvPr id="19" name="Rounded Rectangle 16">
            <a:extLst>
              <a:ext uri="{FF2B5EF4-FFF2-40B4-BE49-F238E27FC236}">
                <a16:creationId xmlns:a16="http://schemas.microsoft.com/office/drawing/2014/main" id="{47F5781D-C4EF-42B1-B0F0-136243331D53}"/>
              </a:ext>
            </a:extLst>
          </p:cNvPr>
          <p:cNvSpPr/>
          <p:nvPr/>
        </p:nvSpPr>
        <p:spPr>
          <a:xfrm>
            <a:off x="5423622" y="1219200"/>
            <a:ext cx="3429000" cy="4114800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r>
              <a:rPr lang="en-US" kern="0" dirty="0">
                <a:solidFill>
                  <a:sysClr val="window" lastClr="FFFF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View that joins Class Table and Student Enrollment</a:t>
            </a:r>
          </a:p>
          <a:p>
            <a:pPr lvl="0" algn="ctr">
              <a:defRPr/>
            </a:pPr>
            <a:endParaRPr lang="en-US" kern="0" dirty="0">
              <a:solidFill>
                <a:sysClr val="window" lastClr="FFFFF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b="1" kern="0" dirty="0">
                <a:solidFill>
                  <a:sysClr val="window" lastClr="FFFF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VCS_CLASS_SE_VW</a:t>
            </a:r>
          </a:p>
          <a:p>
            <a:pPr lvl="0" algn="ctr">
              <a:defRPr/>
            </a:pPr>
            <a:endParaRPr lang="en-US" b="1" kern="0" dirty="0">
              <a:solidFill>
                <a:sysClr val="window" lastClr="FFFFF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kern="0" dirty="0">
                <a:solidFill>
                  <a:sysClr val="window" lastClr="FFFF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Data Services version of CLASS_TBL_SE_VW</a:t>
            </a:r>
          </a:p>
          <a:p>
            <a:pPr lvl="0">
              <a:defRPr/>
            </a:pPr>
            <a:r>
              <a:rPr lang="en-US" kern="0" dirty="0">
                <a:solidFill>
                  <a:sysClr val="window" lastClr="FFFF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that includes additional fields related to LMS (Canvas) and Student Enrollment dates</a:t>
            </a:r>
          </a:p>
          <a:p>
            <a:pPr lvl="0">
              <a:defRPr/>
            </a:pPr>
            <a:endParaRPr lang="en-US" kern="0" dirty="0">
              <a:solidFill>
                <a:sysClr val="window" lastClr="FFFFF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kern="0" dirty="0">
                <a:solidFill>
                  <a:sysClr val="window" lastClr="FFFF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Based on delivered view </a:t>
            </a:r>
            <a:r>
              <a:rPr lang="en-US" b="1" kern="0" dirty="0">
                <a:solidFill>
                  <a:sysClr val="window" lastClr="FFFF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CLASS_TBL_SE_VW </a:t>
            </a:r>
            <a:r>
              <a:rPr lang="en-US" kern="0" dirty="0">
                <a:solidFill>
                  <a:sysClr val="window" lastClr="FFFF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but with additional fields</a:t>
            </a:r>
          </a:p>
        </p:txBody>
      </p:sp>
      <p:cxnSp>
        <p:nvCxnSpPr>
          <p:cNvPr id="18" name="Straight Arrow Connector 17" descr="Student registers for class connection to STDNT_ENRL">
            <a:extLst>
              <a:ext uri="{FF2B5EF4-FFF2-40B4-BE49-F238E27FC236}">
                <a16:creationId xmlns:a16="http://schemas.microsoft.com/office/drawing/2014/main" id="{89B4B233-F127-5930-3EC9-8D00C539F300}"/>
              </a:ext>
            </a:extLst>
          </p:cNvPr>
          <p:cNvCxnSpPr>
            <a:cxnSpLocks/>
          </p:cNvCxnSpPr>
          <p:nvPr/>
        </p:nvCxnSpPr>
        <p:spPr>
          <a:xfrm>
            <a:off x="1600199" y="2481292"/>
            <a:ext cx="0" cy="772406"/>
          </a:xfrm>
          <a:prstGeom prst="straightConnector1">
            <a:avLst/>
          </a:prstGeom>
          <a:ln w="38100">
            <a:solidFill>
              <a:srgbClr val="FFB547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Straight Arrow Connector 28" descr="Student registers for class connection to STDNT_ENRL">
            <a:extLst>
              <a:ext uri="{FF2B5EF4-FFF2-40B4-BE49-F238E27FC236}">
                <a16:creationId xmlns:a16="http://schemas.microsoft.com/office/drawing/2014/main" id="{BE95939D-87DA-3FF2-0C45-8ED15F3137E2}"/>
              </a:ext>
            </a:extLst>
          </p:cNvPr>
          <p:cNvCxnSpPr>
            <a:cxnSpLocks/>
          </p:cNvCxnSpPr>
          <p:nvPr/>
        </p:nvCxnSpPr>
        <p:spPr>
          <a:xfrm>
            <a:off x="4038599" y="2481292"/>
            <a:ext cx="0" cy="772406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834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F4CA6C-2E64-4D25-90A4-408FFFB31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FAED066-9AFB-4BDD-A6CC-11648E3FE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053" y="536809"/>
            <a:ext cx="8302337" cy="786457"/>
          </a:xfrm>
          <a:prstGeom prst="rect">
            <a:avLst/>
          </a:prstGeom>
        </p:spPr>
        <p:txBody>
          <a:bodyPr/>
          <a:lstStyle/>
          <a:p>
            <a:pPr algn="ctr" rtl="0" eaLnBrk="1" latinLnBrk="0" hangingPunct="1"/>
            <a:r>
              <a:rPr lang="en-US" sz="3600" kern="1200" dirty="0">
                <a:solidFill>
                  <a:srgbClr val="003764"/>
                </a:solidFill>
                <a:effectLst/>
                <a:ea typeface="+mn-ea"/>
                <a:cs typeface="+mn-cs"/>
              </a:rPr>
              <a:t>FTE </a:t>
            </a:r>
            <a:r>
              <a:rPr lang="en-US" sz="2000" kern="1200" dirty="0">
                <a:solidFill>
                  <a:srgbClr val="003764"/>
                </a:solidFill>
                <a:effectLst/>
                <a:ea typeface="+mn-ea"/>
                <a:cs typeface="+mn-cs"/>
              </a:rPr>
              <a:t>(Full-Time Equivalents) </a:t>
            </a:r>
            <a:r>
              <a:rPr lang="en-US" sz="3600" kern="1200" dirty="0">
                <a:solidFill>
                  <a:srgbClr val="003764"/>
                </a:solidFill>
                <a:effectLst/>
                <a:ea typeface="+mn-ea"/>
                <a:cs typeface="+mn-cs"/>
              </a:rPr>
              <a:t>Processing</a:t>
            </a:r>
            <a:endParaRPr lang="en-US" sz="2000" dirty="0">
              <a:effectLst/>
            </a:endParaRPr>
          </a:p>
          <a:p>
            <a:pPr algn="ctr"/>
            <a:endParaRPr lang="en-US" dirty="0"/>
          </a:p>
        </p:txBody>
      </p:sp>
      <p:sp>
        <p:nvSpPr>
          <p:cNvPr id="12" name="Rounded Rectangle 20">
            <a:extLst>
              <a:ext uri="{FF2B5EF4-FFF2-40B4-BE49-F238E27FC236}">
                <a16:creationId xmlns:a16="http://schemas.microsoft.com/office/drawing/2014/main" id="{6F5EF992-FDB8-4BC5-B1CF-04C2CB5C4EE0}"/>
              </a:ext>
            </a:extLst>
          </p:cNvPr>
          <p:cNvSpPr/>
          <p:nvPr/>
        </p:nvSpPr>
        <p:spPr>
          <a:xfrm>
            <a:off x="511059" y="1752600"/>
            <a:ext cx="2297950" cy="1153633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rgbClr val="590B12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b="1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CLASS_ATTRIBUTE</a:t>
            </a:r>
          </a:p>
          <a:p>
            <a:pPr lvl="0" algn="ctr"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Class Attribute Table</a:t>
            </a:r>
          </a:p>
        </p:txBody>
      </p:sp>
      <p:cxnSp>
        <p:nvCxnSpPr>
          <p:cNvPr id="15" name="Straight Arrow Connector 14" descr="CLASS_ATTRIBUTE connection to CTC_STDNT_FTE">
            <a:extLst>
              <a:ext uri="{FF2B5EF4-FFF2-40B4-BE49-F238E27FC236}">
                <a16:creationId xmlns:a16="http://schemas.microsoft.com/office/drawing/2014/main" id="{4BDC00EB-7E29-420A-BE15-1C763223300D}"/>
              </a:ext>
            </a:extLst>
          </p:cNvPr>
          <p:cNvCxnSpPr>
            <a:cxnSpLocks/>
          </p:cNvCxnSpPr>
          <p:nvPr/>
        </p:nvCxnSpPr>
        <p:spPr>
          <a:xfrm>
            <a:off x="1660034" y="2942659"/>
            <a:ext cx="2620416" cy="137160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20">
            <a:extLst>
              <a:ext uri="{FF2B5EF4-FFF2-40B4-BE49-F238E27FC236}">
                <a16:creationId xmlns:a16="http://schemas.microsoft.com/office/drawing/2014/main" id="{78CA8597-48CB-47E1-8710-CF7252947045}"/>
              </a:ext>
            </a:extLst>
          </p:cNvPr>
          <p:cNvSpPr/>
          <p:nvPr/>
        </p:nvSpPr>
        <p:spPr>
          <a:xfrm>
            <a:off x="3360074" y="1752600"/>
            <a:ext cx="2297951" cy="1117848"/>
          </a:xfrm>
          <a:prstGeom prst="roundRect">
            <a:avLst/>
          </a:prstGeom>
          <a:solidFill>
            <a:schemeClr val="accent4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STDNT_ENRL</a:t>
            </a:r>
          </a:p>
        </p:txBody>
      </p:sp>
      <p:cxnSp>
        <p:nvCxnSpPr>
          <p:cNvPr id="17" name="Straight Arrow Connector 16" descr="VCS_STDNT_GROUP">
            <a:extLst>
              <a:ext uri="{FF2B5EF4-FFF2-40B4-BE49-F238E27FC236}">
                <a16:creationId xmlns:a16="http://schemas.microsoft.com/office/drawing/2014/main" id="{47A7E10D-8055-47A6-B334-41F77F2DB9F2}"/>
              </a:ext>
            </a:extLst>
          </p:cNvPr>
          <p:cNvCxnSpPr>
            <a:cxnSpLocks/>
          </p:cNvCxnSpPr>
          <p:nvPr/>
        </p:nvCxnSpPr>
        <p:spPr>
          <a:xfrm>
            <a:off x="4495800" y="2895600"/>
            <a:ext cx="0" cy="147526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4">
            <a:extLst>
              <a:ext uri="{FF2B5EF4-FFF2-40B4-BE49-F238E27FC236}">
                <a16:creationId xmlns:a16="http://schemas.microsoft.com/office/drawing/2014/main" id="{4B284109-1142-4DE3-8E88-46B284799E68}"/>
              </a:ext>
            </a:extLst>
          </p:cNvPr>
          <p:cNvSpPr/>
          <p:nvPr/>
        </p:nvSpPr>
        <p:spPr>
          <a:xfrm>
            <a:off x="6465048" y="1752600"/>
            <a:ext cx="2297951" cy="1106091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rgbClr val="590B12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b="1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VCS_STDNT_GROUP</a:t>
            </a:r>
          </a:p>
          <a:p>
            <a:pPr algn="ctr"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Active Student Groups by Term</a:t>
            </a:r>
          </a:p>
        </p:txBody>
      </p:sp>
      <p:cxnSp>
        <p:nvCxnSpPr>
          <p:cNvPr id="16" name="Straight Arrow Connector 15" descr="STDNT_ENRL connection to CTC_STDNT_FTE">
            <a:extLst>
              <a:ext uri="{FF2B5EF4-FFF2-40B4-BE49-F238E27FC236}">
                <a16:creationId xmlns:a16="http://schemas.microsoft.com/office/drawing/2014/main" id="{051206E4-056A-4981-ABE1-EC546D5BE390}"/>
              </a:ext>
            </a:extLst>
          </p:cNvPr>
          <p:cNvCxnSpPr>
            <a:cxnSpLocks/>
          </p:cNvCxnSpPr>
          <p:nvPr/>
        </p:nvCxnSpPr>
        <p:spPr>
          <a:xfrm flipH="1">
            <a:off x="4800600" y="2915758"/>
            <a:ext cx="2807448" cy="1370651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20">
            <a:extLst>
              <a:ext uri="{FF2B5EF4-FFF2-40B4-BE49-F238E27FC236}">
                <a16:creationId xmlns:a16="http://schemas.microsoft.com/office/drawing/2014/main" id="{8DC296BC-EEE0-4F26-8229-29115D5ABC61}"/>
              </a:ext>
            </a:extLst>
          </p:cNvPr>
          <p:cNvSpPr/>
          <p:nvPr/>
        </p:nvSpPr>
        <p:spPr>
          <a:xfrm>
            <a:off x="2749175" y="4333951"/>
            <a:ext cx="3645649" cy="1153633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rgbClr val="590B12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sz="2000" b="1" kern="0" dirty="0">
                <a:solidFill>
                  <a:sysClr val="window" lastClr="FFFF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CTC_STDNT_FTE</a:t>
            </a:r>
          </a:p>
          <a:p>
            <a:pPr lvl="0" algn="ctr">
              <a:defRPr/>
            </a:pPr>
            <a:r>
              <a:rPr lang="en-US" kern="0" dirty="0">
                <a:solidFill>
                  <a:sysClr val="window" lastClr="FFFF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 FTE Table</a:t>
            </a:r>
          </a:p>
        </p:txBody>
      </p:sp>
    </p:spTree>
    <p:extLst>
      <p:ext uri="{BB962C8B-B14F-4D97-AF65-F5344CB8AC3E}">
        <p14:creationId xmlns:p14="http://schemas.microsoft.com/office/powerpoint/2010/main" val="1283769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FCE431-1D98-4D84-9628-5A220B5A9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583664"/>
          </a:xfrm>
          <a:prstGeom prst="rect">
            <a:avLst/>
          </a:prstGeom>
        </p:spPr>
        <p:txBody>
          <a:bodyPr/>
          <a:lstStyle/>
          <a:p>
            <a:pPr algn="ctr" rtl="0" eaLnBrk="1" latinLnBrk="0" hangingPunct="1"/>
            <a:r>
              <a:rPr lang="en-US" sz="3600" kern="1200" dirty="0">
                <a:solidFill>
                  <a:srgbClr val="003764"/>
                </a:solidFill>
                <a:effectLst/>
                <a:ea typeface="+mn-ea"/>
                <a:cs typeface="+mn-cs"/>
              </a:rPr>
              <a:t>Student Completes a Degree</a:t>
            </a:r>
            <a:endParaRPr lang="en-US" sz="3600" dirty="0">
              <a:effectLst/>
            </a:endParaRP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F4CA6C-2E64-4D25-90A4-408FFFB31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3" name="Rounded Rectangle 20">
            <a:extLst>
              <a:ext uri="{FF2B5EF4-FFF2-40B4-BE49-F238E27FC236}">
                <a16:creationId xmlns:a16="http://schemas.microsoft.com/office/drawing/2014/main" id="{8DC296BC-EEE0-4F26-8229-29115D5ABC61}"/>
              </a:ext>
            </a:extLst>
          </p:cNvPr>
          <p:cNvSpPr/>
          <p:nvPr/>
        </p:nvSpPr>
        <p:spPr>
          <a:xfrm>
            <a:off x="2209800" y="2249024"/>
            <a:ext cx="4648200" cy="4472451"/>
          </a:xfrm>
          <a:prstGeom prst="roundRect">
            <a:avLst/>
          </a:prstGeom>
          <a:solidFill>
            <a:srgbClr val="00B0F0">
              <a:alpha val="75000"/>
            </a:srgbClr>
          </a:solidFill>
          <a:ln w="12700" cap="flat" cmpd="sng" algn="ctr">
            <a:solidFill>
              <a:srgbClr val="590B12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sz="24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ACAD_DEGR</a:t>
            </a:r>
          </a:p>
          <a:p>
            <a:pPr lvl="0" algn="ctr">
              <a:defRPr/>
            </a:pPr>
            <a:r>
              <a:rPr lang="en-US" sz="20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 Degree Table</a:t>
            </a:r>
          </a:p>
          <a:p>
            <a:pPr lvl="0" algn="ctr">
              <a:defRPr/>
            </a:pPr>
            <a:endParaRPr lang="en-US" sz="2800" kern="0" dirty="0">
              <a:solidFill>
                <a:schemeClr val="accent5">
                  <a:lumMod val="50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24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ACAD_DEGR_PLAN</a:t>
            </a:r>
          </a:p>
          <a:p>
            <a:pPr lvl="0" algn="ctr">
              <a:defRPr/>
            </a:pPr>
            <a:r>
              <a:rPr lang="en-US" sz="20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 Degree Plan Table</a:t>
            </a:r>
          </a:p>
          <a:p>
            <a:pPr lvl="0" algn="ctr">
              <a:defRPr/>
            </a:pPr>
            <a:endParaRPr lang="en-US" sz="2000" kern="0" dirty="0">
              <a:solidFill>
                <a:schemeClr val="accent5">
                  <a:lumMod val="50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24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ACAD_DEGR_SPLN</a:t>
            </a:r>
          </a:p>
          <a:p>
            <a:pPr algn="ctr">
              <a:defRPr/>
            </a:pPr>
            <a:r>
              <a:rPr lang="en-US" sz="20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 Degree Sub-Plan Table</a:t>
            </a:r>
          </a:p>
          <a:p>
            <a:pPr algn="ctr">
              <a:defRPr/>
            </a:pPr>
            <a:endParaRPr lang="en-US" sz="2000" kern="0" dirty="0">
              <a:solidFill>
                <a:schemeClr val="accent5">
                  <a:lumMod val="50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24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ACAD_DEGR_HONS</a:t>
            </a:r>
          </a:p>
          <a:p>
            <a:pPr lvl="0" algn="ctr">
              <a:defRPr/>
            </a:pPr>
            <a:r>
              <a:rPr lang="en-US" sz="20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 Degree Honors Table</a:t>
            </a:r>
          </a:p>
        </p:txBody>
      </p:sp>
    </p:spTree>
    <p:extLst>
      <p:ext uri="{BB962C8B-B14F-4D97-AF65-F5344CB8AC3E}">
        <p14:creationId xmlns:p14="http://schemas.microsoft.com/office/powerpoint/2010/main" val="1682586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structure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7A8F7E-0289-45F4-AB23-5593D8EE98FF}"/>
              </a:ext>
            </a:extLst>
          </p:cNvPr>
          <p:cNvSpPr txBox="1"/>
          <p:nvPr/>
        </p:nvSpPr>
        <p:spPr>
          <a:xfrm>
            <a:off x="232736" y="5024149"/>
            <a:ext cx="33462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Viewing academic structure from an institutional perspective:</a:t>
            </a:r>
          </a:p>
          <a:p>
            <a:r>
              <a:rPr lang="en-US" dirty="0"/>
              <a:t>This is the high-level illustration </a:t>
            </a:r>
          </a:p>
          <a:p>
            <a:r>
              <a:rPr lang="en-US" dirty="0"/>
              <a:t>of an academic structure, from institution down to degree.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0A12E3-0C50-4AB1-A7E4-EB8C4A04613A}"/>
              </a:ext>
            </a:extLst>
          </p:cNvPr>
          <p:cNvSpPr/>
          <p:nvPr/>
        </p:nvSpPr>
        <p:spPr>
          <a:xfrm>
            <a:off x="5536917" y="907069"/>
            <a:ext cx="1294083" cy="61570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Institution</a:t>
            </a:r>
          </a:p>
        </p:txBody>
      </p:sp>
      <p:cxnSp>
        <p:nvCxnSpPr>
          <p:cNvPr id="25" name="Connector: Elbow 24" descr="Connector from Institution to Campus">
            <a:extLst>
              <a:ext uri="{FF2B5EF4-FFF2-40B4-BE49-F238E27FC236}">
                <a16:creationId xmlns:a16="http://schemas.microsoft.com/office/drawing/2014/main" id="{7361261B-7553-4430-9778-6A023AEF308B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rot="5400000">
            <a:off x="3559249" y="-822755"/>
            <a:ext cx="279185" cy="4970236"/>
          </a:xfrm>
          <a:prstGeom prst="bentConnector3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FF4470B-F15E-45EF-83F7-6E0E698ED7C8}"/>
              </a:ext>
            </a:extLst>
          </p:cNvPr>
          <p:cNvSpPr/>
          <p:nvPr/>
        </p:nvSpPr>
        <p:spPr>
          <a:xfrm>
            <a:off x="566681" y="1801956"/>
            <a:ext cx="1294083" cy="79707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Campus</a:t>
            </a:r>
          </a:p>
        </p:txBody>
      </p:sp>
      <p:cxnSp>
        <p:nvCxnSpPr>
          <p:cNvPr id="27" name="Connector: Elbow 26" descr="Connector from Institution to Academic Organization&#10;">
            <a:extLst>
              <a:ext uri="{FF2B5EF4-FFF2-40B4-BE49-F238E27FC236}">
                <a16:creationId xmlns:a16="http://schemas.microsoft.com/office/drawing/2014/main" id="{2F234962-2A35-4D10-8666-26866A9EBB81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 rot="5400000">
            <a:off x="4661411" y="279407"/>
            <a:ext cx="279185" cy="2765913"/>
          </a:xfrm>
          <a:prstGeom prst="bentConnector3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0E5046A-B96C-4661-BC1B-7BF38D2B3D18}"/>
              </a:ext>
            </a:extLst>
          </p:cNvPr>
          <p:cNvSpPr/>
          <p:nvPr/>
        </p:nvSpPr>
        <p:spPr>
          <a:xfrm>
            <a:off x="2771004" y="1801956"/>
            <a:ext cx="1294083" cy="7970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Academic</a:t>
            </a:r>
          </a:p>
          <a:p>
            <a:pPr algn="ctr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Organization</a:t>
            </a:r>
          </a:p>
        </p:txBody>
      </p:sp>
      <p:cxnSp>
        <p:nvCxnSpPr>
          <p:cNvPr id="96" name="Connector: Elbow 95" descr="Connector from Academic Organization to Human Resources and Financial Organization">
            <a:extLst>
              <a:ext uri="{FF2B5EF4-FFF2-40B4-BE49-F238E27FC236}">
                <a16:creationId xmlns:a16="http://schemas.microsoft.com/office/drawing/2014/main" id="{F7A4A574-5C32-4123-A8CD-C271FC63ABF1}"/>
              </a:ext>
            </a:extLst>
          </p:cNvPr>
          <p:cNvCxnSpPr>
            <a:cxnSpLocks/>
            <a:stCxn id="11" idx="1"/>
            <a:endCxn id="14" idx="3"/>
          </p:cNvCxnSpPr>
          <p:nvPr/>
        </p:nvCxnSpPr>
        <p:spPr>
          <a:xfrm rot="10800000" flipV="1">
            <a:off x="2065784" y="2200490"/>
            <a:ext cx="705221" cy="1393259"/>
          </a:xfrm>
          <a:prstGeom prst="bentConnector3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BF8BD32-8F54-437A-B761-D37E4597910C}"/>
              </a:ext>
            </a:extLst>
          </p:cNvPr>
          <p:cNvSpPr/>
          <p:nvPr/>
        </p:nvSpPr>
        <p:spPr>
          <a:xfrm>
            <a:off x="771700" y="2895996"/>
            <a:ext cx="1294083" cy="13955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Human Resources</a:t>
            </a:r>
          </a:p>
          <a:p>
            <a:pPr algn="ctr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and Financial</a:t>
            </a:r>
          </a:p>
          <a:p>
            <a:pPr algn="ctr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Organization</a:t>
            </a:r>
          </a:p>
          <a:p>
            <a:pPr algn="ctr"/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9" name="Connector: Elbow 28" descr="Connector from Institution to Academic Group">
            <a:extLst>
              <a:ext uri="{FF2B5EF4-FFF2-40B4-BE49-F238E27FC236}">
                <a16:creationId xmlns:a16="http://schemas.microsoft.com/office/drawing/2014/main" id="{9645F7BF-4089-4267-AC46-4822DDAF586A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 rot="5400000">
            <a:off x="5624883" y="1242879"/>
            <a:ext cx="279184" cy="838968"/>
          </a:xfrm>
          <a:prstGeom prst="bentConnector3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31C80324-22A6-4818-A79E-19CBB4085052}"/>
              </a:ext>
            </a:extLst>
          </p:cNvPr>
          <p:cNvSpPr/>
          <p:nvPr/>
        </p:nvSpPr>
        <p:spPr>
          <a:xfrm>
            <a:off x="4697949" y="1801955"/>
            <a:ext cx="1294083" cy="7970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Academic</a:t>
            </a:r>
          </a:p>
          <a:p>
            <a:pPr algn="ctr"/>
            <a:r>
              <a:rPr lang="en-US" sz="1600" b="1" dirty="0"/>
              <a:t>Group</a:t>
            </a:r>
          </a:p>
          <a:p>
            <a:pPr algn="ctr"/>
            <a:r>
              <a:rPr lang="en-US" sz="1600" b="1" dirty="0"/>
              <a:t>(Division)</a:t>
            </a:r>
          </a:p>
        </p:txBody>
      </p:sp>
      <p:cxnSp>
        <p:nvCxnSpPr>
          <p:cNvPr id="56" name="Connector: Elbow 55" descr="Connector from Academic Group to Subject Area">
            <a:extLst>
              <a:ext uri="{FF2B5EF4-FFF2-40B4-BE49-F238E27FC236}">
                <a16:creationId xmlns:a16="http://schemas.microsoft.com/office/drawing/2014/main" id="{D6BAFBC5-5ABA-4A88-A65E-CB4AC82D5E29}"/>
              </a:ext>
            </a:extLst>
          </p:cNvPr>
          <p:cNvCxnSpPr>
            <a:cxnSpLocks/>
            <a:stCxn id="12" idx="2"/>
            <a:endCxn id="16" idx="0"/>
          </p:cNvCxnSpPr>
          <p:nvPr/>
        </p:nvCxnSpPr>
        <p:spPr>
          <a:xfrm rot="5400000">
            <a:off x="4718306" y="2341288"/>
            <a:ext cx="368948" cy="884423"/>
          </a:xfrm>
          <a:prstGeom prst="bentConnector3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6" name="Connector: Elbow 245" descr="Connector from Academic Organization to Subject Area">
            <a:extLst>
              <a:ext uri="{FF2B5EF4-FFF2-40B4-BE49-F238E27FC236}">
                <a16:creationId xmlns:a16="http://schemas.microsoft.com/office/drawing/2014/main" id="{064F8C06-573A-4537-A4E9-6C832A5A009B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 rot="16200000" flipH="1">
            <a:off x="3754834" y="2262238"/>
            <a:ext cx="368947" cy="1042522"/>
          </a:xfrm>
          <a:prstGeom prst="bentConnector3">
            <a:avLst/>
          </a:prstGeom>
          <a:ln>
            <a:headEnd type="none" w="med" len="med"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D0CDFD6-B7E9-4F6B-BA0C-C51FA31CF433}"/>
              </a:ext>
            </a:extLst>
          </p:cNvPr>
          <p:cNvSpPr/>
          <p:nvPr/>
        </p:nvSpPr>
        <p:spPr>
          <a:xfrm>
            <a:off x="3813526" y="2967973"/>
            <a:ext cx="1294083" cy="7970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Subject</a:t>
            </a:r>
          </a:p>
          <a:p>
            <a:pPr algn="ctr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Area</a:t>
            </a:r>
          </a:p>
        </p:txBody>
      </p:sp>
      <p:cxnSp>
        <p:nvCxnSpPr>
          <p:cNvPr id="73" name="Straight Arrow Connector 72" descr="Connector from Subject Area to Course">
            <a:extLst>
              <a:ext uri="{FF2B5EF4-FFF2-40B4-BE49-F238E27FC236}">
                <a16:creationId xmlns:a16="http://schemas.microsoft.com/office/drawing/2014/main" id="{55620DE4-DD90-42C1-9B44-3FC481A5E43A}"/>
              </a:ext>
            </a:extLst>
          </p:cNvPr>
          <p:cNvCxnSpPr>
            <a:cxnSpLocks/>
            <a:stCxn id="16" idx="2"/>
            <a:endCxn id="17" idx="0"/>
          </p:cNvCxnSpPr>
          <p:nvPr/>
        </p:nvCxnSpPr>
        <p:spPr>
          <a:xfrm>
            <a:off x="4460568" y="3765043"/>
            <a:ext cx="0" cy="240398"/>
          </a:xfrm>
          <a:prstGeom prst="straightConnector1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7D927113-40D6-4F17-ABEF-C49D33890DDF}"/>
              </a:ext>
            </a:extLst>
          </p:cNvPr>
          <p:cNvSpPr/>
          <p:nvPr/>
        </p:nvSpPr>
        <p:spPr>
          <a:xfrm>
            <a:off x="3813526" y="4005441"/>
            <a:ext cx="1294083" cy="7970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Course</a:t>
            </a:r>
          </a:p>
        </p:txBody>
      </p:sp>
      <p:cxnSp>
        <p:nvCxnSpPr>
          <p:cNvPr id="75" name="Straight Arrow Connector 74" descr="Connector from Course to Class">
            <a:extLst>
              <a:ext uri="{FF2B5EF4-FFF2-40B4-BE49-F238E27FC236}">
                <a16:creationId xmlns:a16="http://schemas.microsoft.com/office/drawing/2014/main" id="{F4C20C05-CBFD-48FB-97D3-82F8DB4E166D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>
          <a:xfrm>
            <a:off x="4460568" y="4802511"/>
            <a:ext cx="0" cy="443276"/>
          </a:xfrm>
          <a:prstGeom prst="straightConnector1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BD7F8-ED4D-4544-9B19-7BC922D5C09C}"/>
              </a:ext>
            </a:extLst>
          </p:cNvPr>
          <p:cNvSpPr/>
          <p:nvPr/>
        </p:nvSpPr>
        <p:spPr>
          <a:xfrm>
            <a:off x="3813526" y="5245787"/>
            <a:ext cx="1294083" cy="7970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Class</a:t>
            </a:r>
          </a:p>
        </p:txBody>
      </p:sp>
      <p:cxnSp>
        <p:nvCxnSpPr>
          <p:cNvPr id="31" name="Connector: Elbow 30" descr="Connector from Institution to Academic Career&#10;">
            <a:extLst>
              <a:ext uri="{FF2B5EF4-FFF2-40B4-BE49-F238E27FC236}">
                <a16:creationId xmlns:a16="http://schemas.microsoft.com/office/drawing/2014/main" id="{19AA9AF4-C257-44E5-AC03-9906E23C7F5C}"/>
              </a:ext>
            </a:extLst>
          </p:cNvPr>
          <p:cNvCxnSpPr>
            <a:cxnSpLocks/>
            <a:stCxn id="9" idx="2"/>
            <a:endCxn id="13" idx="0"/>
          </p:cNvCxnSpPr>
          <p:nvPr/>
        </p:nvCxnSpPr>
        <p:spPr>
          <a:xfrm rot="16200000" flipH="1">
            <a:off x="6836386" y="870343"/>
            <a:ext cx="279184" cy="1584039"/>
          </a:xfrm>
          <a:prstGeom prst="bentConnector3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145F8BB-A1F4-415A-9299-EC0EF491DD30}"/>
              </a:ext>
            </a:extLst>
          </p:cNvPr>
          <p:cNvSpPr/>
          <p:nvPr/>
        </p:nvSpPr>
        <p:spPr>
          <a:xfrm>
            <a:off x="7120956" y="1801955"/>
            <a:ext cx="1294083" cy="7970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Academic Career</a:t>
            </a:r>
          </a:p>
        </p:txBody>
      </p:sp>
      <p:cxnSp>
        <p:nvCxnSpPr>
          <p:cNvPr id="48" name="Connector: Elbow 47" descr="Connector from Academic Career to Academic Program">
            <a:extLst>
              <a:ext uri="{FF2B5EF4-FFF2-40B4-BE49-F238E27FC236}">
                <a16:creationId xmlns:a16="http://schemas.microsoft.com/office/drawing/2014/main" id="{0869E348-3F10-4092-8F0D-F268D5A22175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 rot="5400000">
            <a:off x="6963360" y="2011553"/>
            <a:ext cx="217167" cy="1392111"/>
          </a:xfrm>
          <a:prstGeom prst="bentConnector3">
            <a:avLst>
              <a:gd name="adj1" fmla="val 50000"/>
            </a:avLst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5" name="Connector: Elbow 124" descr="Connector from Academic Group to Academic Program&#10;">
            <a:extLst>
              <a:ext uri="{FF2B5EF4-FFF2-40B4-BE49-F238E27FC236}">
                <a16:creationId xmlns:a16="http://schemas.microsoft.com/office/drawing/2014/main" id="{F534656B-6A20-4844-834C-5BD0568CF29A}"/>
              </a:ext>
            </a:extLst>
          </p:cNvPr>
          <p:cNvCxnSpPr>
            <a:stCxn id="12" idx="3"/>
            <a:endCxn id="15" idx="0"/>
          </p:cNvCxnSpPr>
          <p:nvPr/>
        </p:nvCxnSpPr>
        <p:spPr>
          <a:xfrm>
            <a:off x="5992032" y="2200490"/>
            <a:ext cx="383855" cy="615702"/>
          </a:xfrm>
          <a:prstGeom prst="bentConnector2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BCEA79A-F292-425B-9B32-2D43404DD604}"/>
              </a:ext>
            </a:extLst>
          </p:cNvPr>
          <p:cNvSpPr/>
          <p:nvPr/>
        </p:nvSpPr>
        <p:spPr>
          <a:xfrm>
            <a:off x="5728845" y="2816192"/>
            <a:ext cx="1294083" cy="7970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Academic</a:t>
            </a:r>
          </a:p>
          <a:p>
            <a:pPr algn="ctr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Program</a:t>
            </a:r>
          </a:p>
        </p:txBody>
      </p:sp>
      <p:cxnSp>
        <p:nvCxnSpPr>
          <p:cNvPr id="77" name="Straight Arrow Connector 76" descr="Connector from Academic Program to Academic Plan">
            <a:extLst>
              <a:ext uri="{FF2B5EF4-FFF2-40B4-BE49-F238E27FC236}">
                <a16:creationId xmlns:a16="http://schemas.microsoft.com/office/drawing/2014/main" id="{640C7A75-304D-409C-9ACC-751E1F47D0D4}"/>
              </a:ext>
            </a:extLst>
          </p:cNvPr>
          <p:cNvCxnSpPr>
            <a:cxnSpLocks/>
            <a:stCxn id="15" idx="2"/>
            <a:endCxn id="23" idx="0"/>
          </p:cNvCxnSpPr>
          <p:nvPr/>
        </p:nvCxnSpPr>
        <p:spPr>
          <a:xfrm flipH="1">
            <a:off x="6372864" y="3613262"/>
            <a:ext cx="3023" cy="180847"/>
          </a:xfrm>
          <a:prstGeom prst="straightConnector1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C5E89D7C-A3CA-4BE8-A31B-0EBC69A3B846}"/>
              </a:ext>
            </a:extLst>
          </p:cNvPr>
          <p:cNvSpPr/>
          <p:nvPr/>
        </p:nvSpPr>
        <p:spPr>
          <a:xfrm>
            <a:off x="5725822" y="3794109"/>
            <a:ext cx="1294083" cy="7970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Academic Plan</a:t>
            </a:r>
          </a:p>
        </p:txBody>
      </p:sp>
      <p:cxnSp>
        <p:nvCxnSpPr>
          <p:cNvPr id="190" name="Straight Arrow Connector 189" descr="Connector from Academic Plan to Academic Subplan&#10;">
            <a:extLst>
              <a:ext uri="{FF2B5EF4-FFF2-40B4-BE49-F238E27FC236}">
                <a16:creationId xmlns:a16="http://schemas.microsoft.com/office/drawing/2014/main" id="{502DD4D6-E758-4233-9A57-71B77D4925B7}"/>
              </a:ext>
            </a:extLst>
          </p:cNvPr>
          <p:cNvCxnSpPr>
            <a:stCxn id="23" idx="2"/>
            <a:endCxn id="155" idx="0"/>
          </p:cNvCxnSpPr>
          <p:nvPr/>
        </p:nvCxnSpPr>
        <p:spPr>
          <a:xfrm>
            <a:off x="6372864" y="4591179"/>
            <a:ext cx="1" cy="163748"/>
          </a:xfrm>
          <a:prstGeom prst="straightConnector1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5" name="Rectangle 154">
            <a:extLst>
              <a:ext uri="{FF2B5EF4-FFF2-40B4-BE49-F238E27FC236}">
                <a16:creationId xmlns:a16="http://schemas.microsoft.com/office/drawing/2014/main" id="{57B0BC94-D855-45BD-8AB2-12BD7327DB8C}"/>
              </a:ext>
            </a:extLst>
          </p:cNvPr>
          <p:cNvSpPr/>
          <p:nvPr/>
        </p:nvSpPr>
        <p:spPr>
          <a:xfrm>
            <a:off x="5725823" y="4754927"/>
            <a:ext cx="1294083" cy="7970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Academic Subplan</a:t>
            </a:r>
          </a:p>
        </p:txBody>
      </p:sp>
      <p:cxnSp>
        <p:nvCxnSpPr>
          <p:cNvPr id="192" name="Straight Arrow Connector 191" descr="Connector from Academic Subplan to Degree">
            <a:extLst>
              <a:ext uri="{FF2B5EF4-FFF2-40B4-BE49-F238E27FC236}">
                <a16:creationId xmlns:a16="http://schemas.microsoft.com/office/drawing/2014/main" id="{1E700EE0-9A03-49F0-8D1F-C3FA16F565DA}"/>
              </a:ext>
            </a:extLst>
          </p:cNvPr>
          <p:cNvCxnSpPr>
            <a:stCxn id="155" idx="2"/>
            <a:endCxn id="19" idx="0"/>
          </p:cNvCxnSpPr>
          <p:nvPr/>
        </p:nvCxnSpPr>
        <p:spPr>
          <a:xfrm flipH="1">
            <a:off x="6372863" y="5551997"/>
            <a:ext cx="2" cy="301212"/>
          </a:xfrm>
          <a:prstGeom prst="straightConnector1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3F302842-D17A-47BD-99DD-00AE16CF5C94}"/>
              </a:ext>
            </a:extLst>
          </p:cNvPr>
          <p:cNvSpPr/>
          <p:nvPr/>
        </p:nvSpPr>
        <p:spPr>
          <a:xfrm>
            <a:off x="5725821" y="5853209"/>
            <a:ext cx="1294083" cy="79707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Degree</a:t>
            </a:r>
          </a:p>
        </p:txBody>
      </p:sp>
      <p:cxnSp>
        <p:nvCxnSpPr>
          <p:cNvPr id="62" name="Connector: Elbow 61" descr="Connector from Academic Career to Term">
            <a:extLst>
              <a:ext uri="{FF2B5EF4-FFF2-40B4-BE49-F238E27FC236}">
                <a16:creationId xmlns:a16="http://schemas.microsoft.com/office/drawing/2014/main" id="{21A36305-5AB9-46F1-BEC0-668ECA87A703}"/>
              </a:ext>
            </a:extLst>
          </p:cNvPr>
          <p:cNvCxnSpPr>
            <a:cxnSpLocks/>
            <a:stCxn id="13" idx="3"/>
            <a:endCxn id="21" idx="3"/>
          </p:cNvCxnSpPr>
          <p:nvPr/>
        </p:nvCxnSpPr>
        <p:spPr>
          <a:xfrm>
            <a:off x="8415039" y="2200490"/>
            <a:ext cx="187976" cy="1129116"/>
          </a:xfrm>
          <a:prstGeom prst="bentConnector3">
            <a:avLst>
              <a:gd name="adj1" fmla="val 221611"/>
            </a:avLst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E031376B-F4AF-4971-9A21-0FBBFE377391}"/>
              </a:ext>
            </a:extLst>
          </p:cNvPr>
          <p:cNvSpPr/>
          <p:nvPr/>
        </p:nvSpPr>
        <p:spPr>
          <a:xfrm>
            <a:off x="7308932" y="2931071"/>
            <a:ext cx="1294083" cy="7970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Term</a:t>
            </a:r>
          </a:p>
        </p:txBody>
      </p:sp>
      <p:cxnSp>
        <p:nvCxnSpPr>
          <p:cNvPr id="71" name="Straight Arrow Connector 70" descr="Connector from Term to Session">
            <a:extLst>
              <a:ext uri="{FF2B5EF4-FFF2-40B4-BE49-F238E27FC236}">
                <a16:creationId xmlns:a16="http://schemas.microsoft.com/office/drawing/2014/main" id="{382E3FBD-E0E3-4BBA-B500-5BD9F2E5FF19}"/>
              </a:ext>
            </a:extLst>
          </p:cNvPr>
          <p:cNvCxnSpPr>
            <a:cxnSpLocks/>
            <a:stCxn id="21" idx="2"/>
            <a:endCxn id="22" idx="0"/>
          </p:cNvCxnSpPr>
          <p:nvPr/>
        </p:nvCxnSpPr>
        <p:spPr>
          <a:xfrm flipH="1">
            <a:off x="7955973" y="3728141"/>
            <a:ext cx="1" cy="563363"/>
          </a:xfrm>
          <a:prstGeom prst="straightConnector1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80E7A672-22F8-415D-9B14-2DFA7BD8EA6F}"/>
              </a:ext>
            </a:extLst>
          </p:cNvPr>
          <p:cNvSpPr/>
          <p:nvPr/>
        </p:nvSpPr>
        <p:spPr>
          <a:xfrm>
            <a:off x="7308931" y="4291504"/>
            <a:ext cx="1294083" cy="7970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Session</a:t>
            </a:r>
          </a:p>
        </p:txBody>
      </p:sp>
      <p:cxnSp>
        <p:nvCxnSpPr>
          <p:cNvPr id="81" name="Connector: Elbow 80" descr="Connector from Session to Class">
            <a:extLst>
              <a:ext uri="{FF2B5EF4-FFF2-40B4-BE49-F238E27FC236}">
                <a16:creationId xmlns:a16="http://schemas.microsoft.com/office/drawing/2014/main" id="{09FCC0CF-A5EF-4169-A508-6F8BB33DF402}"/>
              </a:ext>
            </a:extLst>
          </p:cNvPr>
          <p:cNvCxnSpPr>
            <a:cxnSpLocks/>
            <a:stCxn id="22" idx="2"/>
            <a:endCxn id="18" idx="3"/>
          </p:cNvCxnSpPr>
          <p:nvPr/>
        </p:nvCxnSpPr>
        <p:spPr>
          <a:xfrm rot="5400000">
            <a:off x="6253917" y="3942266"/>
            <a:ext cx="555748" cy="2848364"/>
          </a:xfrm>
          <a:prstGeom prst="bentConnector2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911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500082"/>
            <a:ext cx="457199" cy="191623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662" y="231774"/>
            <a:ext cx="8302337" cy="786457"/>
          </a:xfrm>
        </p:spPr>
        <p:txBody>
          <a:bodyPr/>
          <a:lstStyle/>
          <a:p>
            <a:pPr algn="ctr"/>
            <a:r>
              <a:rPr lang="en-US" dirty="0"/>
              <a:t>LIFECYCLE OF A STUDENT</a:t>
            </a: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78A69617-4C7E-43A1-BD70-DE8A8ABA1A15}"/>
              </a:ext>
            </a:extLst>
          </p:cNvPr>
          <p:cNvSpPr/>
          <p:nvPr/>
        </p:nvSpPr>
        <p:spPr>
          <a:xfrm>
            <a:off x="234594" y="1099952"/>
            <a:ext cx="2286001" cy="136694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1000" b="1" u="sng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APPLICATION FOR ADMISSION</a:t>
            </a:r>
          </a:p>
          <a:p>
            <a:pPr lvl="0" algn="ctr">
              <a:defRPr/>
            </a:pPr>
            <a:endParaRPr lang="en-US" sz="1000" b="1" kern="0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1000" b="1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Student fills out the online admission application through OAAP</a:t>
            </a:r>
          </a:p>
          <a:p>
            <a:pPr lvl="0" algn="ctr">
              <a:defRPr/>
            </a:pPr>
            <a:r>
              <a:rPr lang="en-US" sz="1000" b="1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(Online Admissions Application Portal)</a:t>
            </a:r>
          </a:p>
          <a:p>
            <a:pPr lvl="0" algn="ctr">
              <a:defRPr/>
            </a:pPr>
            <a:endParaRPr lang="en-US" sz="1000" b="1" kern="0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1000" b="1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*Student must submit in OAAP to be in ctcLink</a:t>
            </a:r>
          </a:p>
        </p:txBody>
      </p:sp>
      <p:cxnSp>
        <p:nvCxnSpPr>
          <p:cNvPr id="56" name="Straight Arrow Connector 55" descr="Application for admission connection to matriculation or quick admit">
            <a:extLst>
              <a:ext uri="{FF2B5EF4-FFF2-40B4-BE49-F238E27FC236}">
                <a16:creationId xmlns:a16="http://schemas.microsoft.com/office/drawing/2014/main" id="{E45E30BB-0F8A-4687-98F4-39E5DA8341DA}"/>
              </a:ext>
            </a:extLst>
          </p:cNvPr>
          <p:cNvCxnSpPr>
            <a:cxnSpLocks/>
            <a:stCxn id="12" idx="3"/>
            <a:endCxn id="23" idx="1"/>
          </p:cNvCxnSpPr>
          <p:nvPr/>
        </p:nvCxnSpPr>
        <p:spPr>
          <a:xfrm>
            <a:off x="2520595" y="1783422"/>
            <a:ext cx="32766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0219BDD9-A155-49CC-9FF6-33537EF02F9E}"/>
              </a:ext>
            </a:extLst>
          </p:cNvPr>
          <p:cNvSpPr/>
          <p:nvPr/>
        </p:nvSpPr>
        <p:spPr>
          <a:xfrm>
            <a:off x="2848261" y="1116687"/>
            <a:ext cx="2485739" cy="1333469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1000" b="1" u="sng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MATRICULATION OR </a:t>
            </a:r>
          </a:p>
          <a:p>
            <a:pPr lvl="0" algn="ctr">
              <a:defRPr/>
            </a:pPr>
            <a:r>
              <a:rPr lang="en-US" sz="1000" b="1" u="sng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QUICK ADMIT INTO PROGRAM PLAN STACK </a:t>
            </a:r>
          </a:p>
          <a:p>
            <a:pPr lvl="0" algn="ctr">
              <a:defRPr/>
            </a:pPr>
            <a:endParaRPr lang="en-US" sz="1000" b="1" kern="0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1000" b="1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College Matriculates the Student</a:t>
            </a:r>
          </a:p>
          <a:p>
            <a:pPr lvl="0" algn="ctr">
              <a:defRPr/>
            </a:pPr>
            <a:r>
              <a:rPr lang="en-US" sz="1000" b="1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</a:p>
          <a:p>
            <a:pPr lvl="0" algn="ctr">
              <a:defRPr/>
            </a:pPr>
            <a:r>
              <a:rPr lang="en-US" sz="1000" b="1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College Quick Admits the Student</a:t>
            </a:r>
          </a:p>
        </p:txBody>
      </p:sp>
      <p:cxnSp>
        <p:nvCxnSpPr>
          <p:cNvPr id="60" name="Connector: Elbow 59" descr="Matriculation or Quick Admit connection to Term activation/Student Lifecycle">
            <a:extLst>
              <a:ext uri="{FF2B5EF4-FFF2-40B4-BE49-F238E27FC236}">
                <a16:creationId xmlns:a16="http://schemas.microsoft.com/office/drawing/2014/main" id="{16F2B254-19FB-44AD-ADFD-77307463C0C4}"/>
              </a:ext>
            </a:extLst>
          </p:cNvPr>
          <p:cNvCxnSpPr>
            <a:cxnSpLocks/>
            <a:stCxn id="23" idx="3"/>
            <a:endCxn id="61" idx="0"/>
          </p:cNvCxnSpPr>
          <p:nvPr/>
        </p:nvCxnSpPr>
        <p:spPr>
          <a:xfrm>
            <a:off x="5334000" y="1783422"/>
            <a:ext cx="800101" cy="775094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61" name="Diagram 60" descr="Visual Description of the Student Lifecycle.&#10;1. Term Activation - Student is Term activated into a single Plan Stack&#10;2. Student FTE Coding - College applied additional codes to the student for FTE reporting such as student groups or student attributes&#10;3. Enrollment - Student registers for classes&#10;4. FTE - FTEs are generated&#10;5. End of Term Processing&#10;&#10;If student completes program plan stack the lifecycle flows to completion, if the student did not it returns to 1. Term Activation/">
            <a:extLst>
              <a:ext uri="{FF2B5EF4-FFF2-40B4-BE49-F238E27FC236}">
                <a16:creationId xmlns:a16="http://schemas.microsoft.com/office/drawing/2014/main" id="{8FA21110-A66A-462D-BCE6-4C39A00386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2647034"/>
              </p:ext>
            </p:extLst>
          </p:nvPr>
        </p:nvGraphicFramePr>
        <p:xfrm>
          <a:off x="3352801" y="2558516"/>
          <a:ext cx="5562600" cy="391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3" name="Connector: Elbow 82" descr="End of Term processing connection to Completion, if student completes program plan stack">
            <a:extLst>
              <a:ext uri="{FF2B5EF4-FFF2-40B4-BE49-F238E27FC236}">
                <a16:creationId xmlns:a16="http://schemas.microsoft.com/office/drawing/2014/main" id="{043AA88E-2B40-4E2C-B884-BF9311C0D5AF}"/>
              </a:ext>
            </a:extLst>
          </p:cNvPr>
          <p:cNvCxnSpPr>
            <a:cxnSpLocks/>
            <a:endCxn id="74" idx="3"/>
          </p:cNvCxnSpPr>
          <p:nvPr/>
        </p:nvCxnSpPr>
        <p:spPr>
          <a:xfrm rot="10800000">
            <a:off x="2362201" y="4214381"/>
            <a:ext cx="990601" cy="1"/>
          </a:xfrm>
          <a:prstGeom prst="bentConnector3">
            <a:avLst>
              <a:gd name="adj1" fmla="val 50000"/>
            </a:avLst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Flowchart: Process 73">
            <a:extLst>
              <a:ext uri="{FF2B5EF4-FFF2-40B4-BE49-F238E27FC236}">
                <a16:creationId xmlns:a16="http://schemas.microsoft.com/office/drawing/2014/main" id="{2993426E-3750-442A-B4C2-BC93283E1242}"/>
              </a:ext>
            </a:extLst>
          </p:cNvPr>
          <p:cNvSpPr/>
          <p:nvPr/>
        </p:nvSpPr>
        <p:spPr>
          <a:xfrm>
            <a:off x="838200" y="3657600"/>
            <a:ext cx="1524000" cy="1113560"/>
          </a:xfrm>
          <a:prstGeom prst="flowChartProcess">
            <a:avLst/>
          </a:prstGeom>
          <a:solidFill>
            <a:srgbClr val="00B0F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1200" b="1" u="sng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COMPLETION</a:t>
            </a:r>
            <a:endParaRPr lang="en-US" sz="1200" b="1" kern="0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1200" b="1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Student completes their program</a:t>
            </a:r>
          </a:p>
        </p:txBody>
      </p:sp>
    </p:spTree>
    <p:extLst>
      <p:ext uri="{BB962C8B-B14F-4D97-AF65-F5344CB8AC3E}">
        <p14:creationId xmlns:p14="http://schemas.microsoft.com/office/powerpoint/2010/main" val="1222127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47518" y="6448854"/>
            <a:ext cx="457199" cy="191623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B68BAF8-A4EB-4BC2-B1FA-645544935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81" y="313334"/>
            <a:ext cx="8302337" cy="679169"/>
          </a:xfrm>
        </p:spPr>
        <p:txBody>
          <a:bodyPr/>
          <a:lstStyle/>
          <a:p>
            <a:pPr algn="ctr"/>
            <a:r>
              <a:rPr lang="en-US" dirty="0"/>
              <a:t>STUDENT APPLICATION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78A69617-4C7E-43A1-BD70-DE8A8ABA1A15}"/>
              </a:ext>
            </a:extLst>
          </p:cNvPr>
          <p:cNvSpPr/>
          <p:nvPr/>
        </p:nvSpPr>
        <p:spPr>
          <a:xfrm>
            <a:off x="381000" y="1234849"/>
            <a:ext cx="1524000" cy="144780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1000" b="1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Student applies online</a:t>
            </a:r>
          </a:p>
          <a:p>
            <a:pPr lvl="0" algn="ctr">
              <a:defRPr/>
            </a:pPr>
            <a:endParaRPr lang="en-US" sz="1000" b="1" kern="0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1000" b="1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OAAP</a:t>
            </a:r>
          </a:p>
          <a:p>
            <a:pPr lvl="0" algn="ctr">
              <a:defRPr/>
            </a:pPr>
            <a:r>
              <a:rPr lang="en-US" sz="1000" b="1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(Online Admissions Application Portal)</a:t>
            </a:r>
          </a:p>
          <a:p>
            <a:pPr lvl="0" algn="ctr">
              <a:defRPr/>
            </a:pPr>
            <a:r>
              <a:rPr lang="en-US" sz="1000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SAD_APL_DAT_STG</a:t>
            </a:r>
          </a:p>
          <a:p>
            <a:pPr lvl="0" algn="ctr">
              <a:defRPr/>
            </a:pPr>
            <a:r>
              <a:rPr lang="en-US" sz="1000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SCC_STG_EMAIL</a:t>
            </a:r>
            <a:br>
              <a:rPr lang="en-US" sz="1000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SCC_STG_PHONE</a:t>
            </a:r>
          </a:p>
          <a:p>
            <a:pPr lvl="0" algn="ctr">
              <a:defRPr/>
            </a:pPr>
            <a:r>
              <a:rPr lang="en-US" sz="1000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SCC_STG_NAMES</a:t>
            </a:r>
            <a:endParaRPr lang="en-US" sz="1000" b="1" kern="0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 descr="OAPP connection to student application">
            <a:extLst>
              <a:ext uri="{FF2B5EF4-FFF2-40B4-BE49-F238E27FC236}">
                <a16:creationId xmlns:a16="http://schemas.microsoft.com/office/drawing/2014/main" id="{76E79C75-6210-4907-8A3C-C695C3B64A15}"/>
              </a:ext>
            </a:extLst>
          </p:cNvPr>
          <p:cNvCxnSpPr>
            <a:cxnSpLocks/>
            <a:stCxn id="12" idx="2"/>
            <a:endCxn id="9" idx="0"/>
          </p:cNvCxnSpPr>
          <p:nvPr/>
        </p:nvCxnSpPr>
        <p:spPr>
          <a:xfrm>
            <a:off x="1143000" y="2682650"/>
            <a:ext cx="1" cy="374502"/>
          </a:xfrm>
          <a:prstGeom prst="straightConnector1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Flowchart: Decision 8">
            <a:extLst>
              <a:ext uri="{FF2B5EF4-FFF2-40B4-BE49-F238E27FC236}">
                <a16:creationId xmlns:a16="http://schemas.microsoft.com/office/drawing/2014/main" id="{917D8D07-7BE5-402B-846C-483F9E5F697E}"/>
              </a:ext>
            </a:extLst>
          </p:cNvPr>
          <p:cNvSpPr/>
          <p:nvPr/>
        </p:nvSpPr>
        <p:spPr>
          <a:xfrm>
            <a:off x="304801" y="3057152"/>
            <a:ext cx="1676399" cy="126665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cs typeface="Times New Roman" panose="02020603050405020304" pitchFamily="18" charset="0"/>
              </a:rPr>
              <a:t>Did student </a:t>
            </a:r>
            <a:r>
              <a:rPr lang="en-US" sz="1000" b="1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cs typeface="Times New Roman" panose="02020603050405020304" pitchFamily="18" charset="0"/>
              </a:rPr>
              <a:t>SUBMIT</a:t>
            </a:r>
            <a:r>
              <a:rPr lang="en-US" sz="1000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cs typeface="Times New Roman" panose="02020603050405020304" pitchFamily="18" charset="0"/>
              </a:rPr>
              <a:t> the application?</a:t>
            </a:r>
            <a:endParaRPr lang="en-US" sz="10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33" name="Straight Arrow Connector 32" descr="Student submission connection to No">
            <a:extLst>
              <a:ext uri="{FF2B5EF4-FFF2-40B4-BE49-F238E27FC236}">
                <a16:creationId xmlns:a16="http://schemas.microsoft.com/office/drawing/2014/main" id="{3118A235-FBC5-4F12-8D1E-17D196B6B309}"/>
              </a:ext>
            </a:extLst>
          </p:cNvPr>
          <p:cNvCxnSpPr>
            <a:cxnSpLocks/>
            <a:stCxn id="9" idx="3"/>
            <a:endCxn id="42" idx="1"/>
          </p:cNvCxnSpPr>
          <p:nvPr/>
        </p:nvCxnSpPr>
        <p:spPr>
          <a:xfrm flipV="1">
            <a:off x="1981200" y="3690481"/>
            <a:ext cx="352864" cy="1"/>
          </a:xfrm>
          <a:prstGeom prst="straightConnector1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Flowchart: Process 41">
            <a:extLst>
              <a:ext uri="{FF2B5EF4-FFF2-40B4-BE49-F238E27FC236}">
                <a16:creationId xmlns:a16="http://schemas.microsoft.com/office/drawing/2014/main" id="{C2382A3D-286E-4327-80DE-5CB3828A638D}"/>
              </a:ext>
            </a:extLst>
          </p:cNvPr>
          <p:cNvSpPr/>
          <p:nvPr/>
        </p:nvSpPr>
        <p:spPr>
          <a:xfrm>
            <a:off x="2334064" y="3577736"/>
            <a:ext cx="409214" cy="22548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1000" b="1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</a:p>
        </p:txBody>
      </p:sp>
      <p:cxnSp>
        <p:nvCxnSpPr>
          <p:cNvPr id="31" name="Connector: Elbow 30" descr="No connection (feedback loop) to OAPP">
            <a:extLst>
              <a:ext uri="{FF2B5EF4-FFF2-40B4-BE49-F238E27FC236}">
                <a16:creationId xmlns:a16="http://schemas.microsoft.com/office/drawing/2014/main" id="{8BDD8781-DF63-4937-9F4A-64780F080EFD}"/>
              </a:ext>
            </a:extLst>
          </p:cNvPr>
          <p:cNvCxnSpPr>
            <a:cxnSpLocks/>
            <a:stCxn id="42" idx="0"/>
            <a:endCxn id="12" idx="3"/>
          </p:cNvCxnSpPr>
          <p:nvPr/>
        </p:nvCxnSpPr>
        <p:spPr>
          <a:xfrm rot="16200000" flipV="1">
            <a:off x="1412343" y="2451407"/>
            <a:ext cx="1618986" cy="633671"/>
          </a:xfrm>
          <a:prstGeom prst="bentConnector2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 descr="Student Submission connection to Yes">
            <a:extLst>
              <a:ext uri="{FF2B5EF4-FFF2-40B4-BE49-F238E27FC236}">
                <a16:creationId xmlns:a16="http://schemas.microsoft.com/office/drawing/2014/main" id="{863E6645-FC1C-475D-9E74-3292E7559A0D}"/>
              </a:ext>
            </a:extLst>
          </p:cNvPr>
          <p:cNvCxnSpPr>
            <a:cxnSpLocks/>
            <a:stCxn id="9" idx="2"/>
            <a:endCxn id="40" idx="0"/>
          </p:cNvCxnSpPr>
          <p:nvPr/>
        </p:nvCxnSpPr>
        <p:spPr>
          <a:xfrm flipH="1">
            <a:off x="1143000" y="4323811"/>
            <a:ext cx="1" cy="181142"/>
          </a:xfrm>
          <a:prstGeom prst="straightConnector1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Flowchart: Process 39">
            <a:extLst>
              <a:ext uri="{FF2B5EF4-FFF2-40B4-BE49-F238E27FC236}">
                <a16:creationId xmlns:a16="http://schemas.microsoft.com/office/drawing/2014/main" id="{8841CBFD-8E27-4150-81AE-C24B3D0B23C9}"/>
              </a:ext>
            </a:extLst>
          </p:cNvPr>
          <p:cNvSpPr/>
          <p:nvPr/>
        </p:nvSpPr>
        <p:spPr>
          <a:xfrm>
            <a:off x="890952" y="4504953"/>
            <a:ext cx="504095" cy="22210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1000" b="1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YES</a:t>
            </a:r>
          </a:p>
        </p:txBody>
      </p:sp>
      <p:cxnSp>
        <p:nvCxnSpPr>
          <p:cNvPr id="34" name="Straight Arrow Connector 33" descr="Yes Connection to Student Application in ctcLink">
            <a:extLst>
              <a:ext uri="{FF2B5EF4-FFF2-40B4-BE49-F238E27FC236}">
                <a16:creationId xmlns:a16="http://schemas.microsoft.com/office/drawing/2014/main" id="{88A8420B-1E3F-481A-9D50-0239CFC5BED1}"/>
              </a:ext>
            </a:extLst>
          </p:cNvPr>
          <p:cNvCxnSpPr>
            <a:cxnSpLocks/>
            <a:stCxn id="40" idx="2"/>
            <a:endCxn id="25" idx="0"/>
          </p:cNvCxnSpPr>
          <p:nvPr/>
        </p:nvCxnSpPr>
        <p:spPr>
          <a:xfrm>
            <a:off x="1143000" y="4727056"/>
            <a:ext cx="0" cy="330885"/>
          </a:xfrm>
          <a:prstGeom prst="straightConnector1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5E0C23C9-010D-4DA9-AD5A-E1505093B772}"/>
              </a:ext>
            </a:extLst>
          </p:cNvPr>
          <p:cNvSpPr/>
          <p:nvPr/>
        </p:nvSpPr>
        <p:spPr>
          <a:xfrm>
            <a:off x="381000" y="5057941"/>
            <a:ext cx="1524000" cy="126665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1000" b="1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Student application in ctcLink</a:t>
            </a:r>
          </a:p>
          <a:p>
            <a:pPr lvl="0" algn="ctr">
              <a:defRPr/>
            </a:pPr>
            <a:endParaRPr lang="en-US" sz="1000" b="1" kern="0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1000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ADM_APPL_DATA</a:t>
            </a:r>
          </a:p>
          <a:p>
            <a:pPr lvl="0" algn="ctr">
              <a:defRPr/>
            </a:pPr>
            <a:r>
              <a:rPr lang="en-US" sz="1000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ADM_APPL_PROG</a:t>
            </a:r>
            <a:br>
              <a:rPr lang="en-US" sz="1000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ADM_APPL_PLAN</a:t>
            </a:r>
          </a:p>
          <a:p>
            <a:pPr lvl="0" algn="ctr">
              <a:defRPr/>
            </a:pPr>
            <a:r>
              <a:rPr lang="en-US" sz="1000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ADM_APPL_SBPLAN</a:t>
            </a:r>
          </a:p>
        </p:txBody>
      </p:sp>
      <p:cxnSp>
        <p:nvCxnSpPr>
          <p:cNvPr id="7" name="Straight Connector 6" descr="section separation line&#10;">
            <a:extLst>
              <a:ext uri="{FF2B5EF4-FFF2-40B4-BE49-F238E27FC236}">
                <a16:creationId xmlns:a16="http://schemas.microsoft.com/office/drawing/2014/main" id="{CC8D3FF7-9063-4947-8032-E3461D34F234}"/>
              </a:ext>
            </a:extLst>
          </p:cNvPr>
          <p:cNvCxnSpPr/>
          <p:nvPr/>
        </p:nvCxnSpPr>
        <p:spPr>
          <a:xfrm>
            <a:off x="2862521" y="914400"/>
            <a:ext cx="0" cy="54102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0219BDD9-A155-49CC-9FF6-33537EF02F9E}"/>
              </a:ext>
            </a:extLst>
          </p:cNvPr>
          <p:cNvSpPr/>
          <p:nvPr/>
        </p:nvSpPr>
        <p:spPr>
          <a:xfrm>
            <a:off x="3441019" y="1234849"/>
            <a:ext cx="1222663" cy="1447801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1000" b="1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Student is matriculated or Quick Admitted manually by the College</a:t>
            </a:r>
          </a:p>
          <a:p>
            <a:pPr lvl="0" algn="ctr">
              <a:defRPr/>
            </a:pPr>
            <a:endParaRPr lang="en-US" sz="1000" b="1" kern="0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6" name="Straight Arrow Connector 45" descr="Student Matriculated connection to Program Plan Stack">
            <a:extLst>
              <a:ext uri="{FF2B5EF4-FFF2-40B4-BE49-F238E27FC236}">
                <a16:creationId xmlns:a16="http://schemas.microsoft.com/office/drawing/2014/main" id="{9B16CF33-9FE3-4400-BAEA-E5C6E10F476B}"/>
              </a:ext>
            </a:extLst>
          </p:cNvPr>
          <p:cNvCxnSpPr>
            <a:cxnSpLocks/>
            <a:stCxn id="23" idx="2"/>
            <a:endCxn id="56" idx="0"/>
          </p:cNvCxnSpPr>
          <p:nvPr/>
        </p:nvCxnSpPr>
        <p:spPr>
          <a:xfrm>
            <a:off x="4052351" y="2682650"/>
            <a:ext cx="4040" cy="841205"/>
          </a:xfrm>
          <a:prstGeom prst="straightConnector1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Flowchart: Process 55">
            <a:extLst>
              <a:ext uri="{FF2B5EF4-FFF2-40B4-BE49-F238E27FC236}">
                <a16:creationId xmlns:a16="http://schemas.microsoft.com/office/drawing/2014/main" id="{63F46E4C-1DCE-4314-A00F-1113FBAA6B89}"/>
              </a:ext>
            </a:extLst>
          </p:cNvPr>
          <p:cNvSpPr/>
          <p:nvPr/>
        </p:nvSpPr>
        <p:spPr>
          <a:xfrm>
            <a:off x="3445059" y="3523855"/>
            <a:ext cx="1222663" cy="2737286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1000" b="1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Program Plan Stack </a:t>
            </a:r>
            <a:r>
              <a:rPr lang="en-US" sz="1000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ACAD_PROG</a:t>
            </a:r>
          </a:p>
          <a:p>
            <a:pPr lvl="0" algn="ctr">
              <a:defRPr/>
            </a:pPr>
            <a:r>
              <a:rPr lang="en-US" sz="1000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ACAD_PLAN</a:t>
            </a:r>
          </a:p>
          <a:p>
            <a:pPr lvl="0" algn="ctr">
              <a:defRPr/>
            </a:pPr>
            <a:r>
              <a:rPr lang="en-US" sz="1000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ACAD_SUBPLAN</a:t>
            </a:r>
          </a:p>
          <a:p>
            <a:pPr lvl="0" algn="ctr">
              <a:defRPr/>
            </a:pPr>
            <a:endParaRPr lang="en-US" sz="1000" kern="0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1000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 student may have multiple active program plan stacks</a:t>
            </a:r>
          </a:p>
          <a:p>
            <a:pPr lvl="0" algn="ctr">
              <a:defRPr/>
            </a:pPr>
            <a:endParaRPr lang="en-US" sz="1000" b="1" kern="0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1000" b="1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Field:  STDNT_CAR_NBR </a:t>
            </a:r>
            <a:r>
              <a:rPr lang="en-US" sz="1000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joins to STDNT_CAR_TERM to identify term activated program plan stack </a:t>
            </a:r>
          </a:p>
        </p:txBody>
      </p:sp>
      <p:cxnSp>
        <p:nvCxnSpPr>
          <p:cNvPr id="24" name="Straight Connector 23" descr="section separation line&#10;">
            <a:extLst>
              <a:ext uri="{FF2B5EF4-FFF2-40B4-BE49-F238E27FC236}">
                <a16:creationId xmlns:a16="http://schemas.microsoft.com/office/drawing/2014/main" id="{7D4FE2E6-FC5E-4268-BB57-0794DD6C1FC1}"/>
              </a:ext>
            </a:extLst>
          </p:cNvPr>
          <p:cNvCxnSpPr/>
          <p:nvPr/>
        </p:nvCxnSpPr>
        <p:spPr>
          <a:xfrm>
            <a:off x="5105400" y="914400"/>
            <a:ext cx="0" cy="54102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8" name="Picture 87" descr="Keys PNG Transparent Images | PNG All">
            <a:extLst>
              <a:ext uri="{FF2B5EF4-FFF2-40B4-BE49-F238E27FC236}">
                <a16:creationId xmlns:a16="http://schemas.microsoft.com/office/drawing/2014/main" id="{38026D0C-4096-46AE-BCCB-BA77253570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387" y="2740009"/>
            <a:ext cx="1462857" cy="63428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91" name="TextBox 90">
            <a:extLst>
              <a:ext uri="{FF2B5EF4-FFF2-40B4-BE49-F238E27FC236}">
                <a16:creationId xmlns:a16="http://schemas.microsoft.com/office/drawing/2014/main" id="{4C419E33-D965-4837-B55D-38651DD875AD}"/>
              </a:ext>
            </a:extLst>
          </p:cNvPr>
          <p:cNvSpPr txBox="1"/>
          <p:nvPr/>
        </p:nvSpPr>
        <p:spPr>
          <a:xfrm>
            <a:off x="4352847" y="2934041"/>
            <a:ext cx="1440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STDNT_CAR_NBR</a:t>
            </a:r>
          </a:p>
        </p:txBody>
      </p:sp>
      <p:sp>
        <p:nvSpPr>
          <p:cNvPr id="27" name="Flowchart: Process 26">
            <a:extLst>
              <a:ext uri="{FF2B5EF4-FFF2-40B4-BE49-F238E27FC236}">
                <a16:creationId xmlns:a16="http://schemas.microsoft.com/office/drawing/2014/main" id="{4066E181-A58F-4BA7-BC04-20DF1DABD960}"/>
              </a:ext>
            </a:extLst>
          </p:cNvPr>
          <p:cNvSpPr/>
          <p:nvPr/>
        </p:nvSpPr>
        <p:spPr>
          <a:xfrm>
            <a:off x="5327494" y="1234849"/>
            <a:ext cx="1222663" cy="1447801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1000" b="1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Student is term activated</a:t>
            </a:r>
          </a:p>
        </p:txBody>
      </p:sp>
      <p:cxnSp>
        <p:nvCxnSpPr>
          <p:cNvPr id="59" name="Straight Arrow Connector 58" descr="Term activated connection to STDNT_CAR_TERM">
            <a:extLst>
              <a:ext uri="{FF2B5EF4-FFF2-40B4-BE49-F238E27FC236}">
                <a16:creationId xmlns:a16="http://schemas.microsoft.com/office/drawing/2014/main" id="{980E9752-B3C3-48BF-9B02-B0EFD857F720}"/>
              </a:ext>
            </a:extLst>
          </p:cNvPr>
          <p:cNvCxnSpPr>
            <a:cxnSpLocks/>
            <a:stCxn id="27" idx="2"/>
            <a:endCxn id="65" idx="0"/>
          </p:cNvCxnSpPr>
          <p:nvPr/>
        </p:nvCxnSpPr>
        <p:spPr>
          <a:xfrm>
            <a:off x="5938826" y="2682650"/>
            <a:ext cx="0" cy="841205"/>
          </a:xfrm>
          <a:prstGeom prst="straightConnector1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5" name="Flowchart: Process 64">
            <a:extLst>
              <a:ext uri="{FF2B5EF4-FFF2-40B4-BE49-F238E27FC236}">
                <a16:creationId xmlns:a16="http://schemas.microsoft.com/office/drawing/2014/main" id="{D86723F6-0512-42D6-B51A-EC0CF5DF1A0E}"/>
              </a:ext>
            </a:extLst>
          </p:cNvPr>
          <p:cNvSpPr/>
          <p:nvPr/>
        </p:nvSpPr>
        <p:spPr>
          <a:xfrm>
            <a:off x="5327494" y="3523855"/>
            <a:ext cx="1222663" cy="2706998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1000" b="1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STDNT_CAR_TERM</a:t>
            </a:r>
          </a:p>
          <a:p>
            <a:pPr lvl="0" algn="ctr">
              <a:defRPr/>
            </a:pPr>
            <a:endParaRPr lang="en-US" sz="1000" b="1" kern="0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1000" b="1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 student will have only one term active plan stack per career</a:t>
            </a:r>
          </a:p>
          <a:p>
            <a:pPr lvl="0" algn="ctr">
              <a:defRPr/>
            </a:pPr>
            <a:endParaRPr lang="en-US" sz="1000" b="1" kern="0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1000" b="1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Field:  STDNT_CAR_NBR joins to  Program Plan Stack tables</a:t>
            </a:r>
          </a:p>
          <a:p>
            <a:pPr lvl="0" algn="ctr">
              <a:defRPr/>
            </a:pPr>
            <a:r>
              <a:rPr lang="en-US" sz="1000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ACAD_PROG</a:t>
            </a:r>
          </a:p>
          <a:p>
            <a:pPr lvl="0" algn="ctr">
              <a:defRPr/>
            </a:pPr>
            <a:r>
              <a:rPr lang="en-US" sz="1000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ACAD_PLAN</a:t>
            </a:r>
          </a:p>
          <a:p>
            <a:pPr lvl="0" algn="ctr">
              <a:defRPr/>
            </a:pPr>
            <a:r>
              <a:rPr lang="en-US" sz="1000" kern="0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ACAD_SUBPLAN</a:t>
            </a:r>
          </a:p>
          <a:p>
            <a:pPr lvl="0" algn="ctr">
              <a:defRPr/>
            </a:pPr>
            <a:endParaRPr lang="en-US" sz="1000" b="1" kern="0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4" name="Straight Connector 63" descr="section separation line&#10;">
            <a:extLst>
              <a:ext uri="{FF2B5EF4-FFF2-40B4-BE49-F238E27FC236}">
                <a16:creationId xmlns:a16="http://schemas.microsoft.com/office/drawing/2014/main" id="{FB951A8D-4A92-4AC2-825D-D567F5F8D9E0}"/>
              </a:ext>
            </a:extLst>
          </p:cNvPr>
          <p:cNvCxnSpPr/>
          <p:nvPr/>
        </p:nvCxnSpPr>
        <p:spPr>
          <a:xfrm>
            <a:off x="6814230" y="914400"/>
            <a:ext cx="0" cy="54102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Flowchart: Process 56">
            <a:extLst>
              <a:ext uri="{FF2B5EF4-FFF2-40B4-BE49-F238E27FC236}">
                <a16:creationId xmlns:a16="http://schemas.microsoft.com/office/drawing/2014/main" id="{D33AF56F-8E15-49A3-AE4D-25674DD30260}"/>
              </a:ext>
            </a:extLst>
          </p:cNvPr>
          <p:cNvSpPr/>
          <p:nvPr/>
        </p:nvSpPr>
        <p:spPr>
          <a:xfrm>
            <a:off x="7269224" y="1234848"/>
            <a:ext cx="1222663" cy="1447801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1000" b="1" kern="0" dirty="0">
                <a:solidFill>
                  <a:sysClr val="window" lastClr="FFFFFF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Student enrolls in classes</a:t>
            </a:r>
          </a:p>
          <a:p>
            <a:pPr lvl="0" algn="ctr">
              <a:defRPr/>
            </a:pPr>
            <a:endParaRPr lang="en-US" sz="1000" b="1" kern="0" dirty="0">
              <a:solidFill>
                <a:sysClr val="window" lastClr="FFFFFF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6" name="Straight Arrow Connector 85" descr="Student Enrolls connector to STNT_ENRL_CLASS_TBL_SE_VW">
            <a:extLst>
              <a:ext uri="{FF2B5EF4-FFF2-40B4-BE49-F238E27FC236}">
                <a16:creationId xmlns:a16="http://schemas.microsoft.com/office/drawing/2014/main" id="{9606C3AA-B53F-42F5-9949-2CD2EC5D47D7}"/>
              </a:ext>
            </a:extLst>
          </p:cNvPr>
          <p:cNvCxnSpPr>
            <a:stCxn id="57" idx="2"/>
            <a:endCxn id="84" idx="0"/>
          </p:cNvCxnSpPr>
          <p:nvPr/>
        </p:nvCxnSpPr>
        <p:spPr>
          <a:xfrm>
            <a:off x="7880556" y="2682649"/>
            <a:ext cx="0" cy="841206"/>
          </a:xfrm>
          <a:prstGeom prst="straightConnector1">
            <a:avLst/>
          </a:prstGeom>
          <a:ln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4" name="Flowchart: Process 83">
            <a:extLst>
              <a:ext uri="{FF2B5EF4-FFF2-40B4-BE49-F238E27FC236}">
                <a16:creationId xmlns:a16="http://schemas.microsoft.com/office/drawing/2014/main" id="{8BD43FEE-9F5C-46E8-9280-4705876F3378}"/>
              </a:ext>
            </a:extLst>
          </p:cNvPr>
          <p:cNvSpPr/>
          <p:nvPr/>
        </p:nvSpPr>
        <p:spPr>
          <a:xfrm>
            <a:off x="7269224" y="3523855"/>
            <a:ext cx="1222663" cy="1446913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1000" b="1" kern="0" dirty="0">
                <a:solidFill>
                  <a:sysClr val="window" lastClr="FFFFFF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STDNT_ENRL</a:t>
            </a:r>
          </a:p>
          <a:p>
            <a:pPr lvl="0" algn="ctr">
              <a:defRPr/>
            </a:pPr>
            <a:r>
              <a:rPr lang="en-US" sz="1000" b="1" kern="0" dirty="0">
                <a:solidFill>
                  <a:sysClr val="window" lastClr="FFFFFF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CLASS_TBL_SE_VW</a:t>
            </a:r>
          </a:p>
          <a:p>
            <a:pPr lvl="0" algn="ctr">
              <a:defRPr/>
            </a:pPr>
            <a:endParaRPr lang="en-US" sz="1000" b="1" kern="0" dirty="0">
              <a:solidFill>
                <a:sysClr val="window" lastClr="FFFFFF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837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967155-BA5F-4D8E-8B4A-BE6991DE2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ADMISSIONS</a:t>
            </a:r>
          </a:p>
        </p:txBody>
      </p:sp>
      <p:sp>
        <p:nvSpPr>
          <p:cNvPr id="13" name="Rounded Rectangle 141">
            <a:extLst>
              <a:ext uri="{FF2B5EF4-FFF2-40B4-BE49-F238E27FC236}">
                <a16:creationId xmlns:a16="http://schemas.microsoft.com/office/drawing/2014/main" id="{EE0E09B0-776D-47DA-825C-59BBA3A449AC}"/>
              </a:ext>
            </a:extLst>
          </p:cNvPr>
          <p:cNvSpPr/>
          <p:nvPr/>
        </p:nvSpPr>
        <p:spPr>
          <a:xfrm>
            <a:off x="383227" y="1146654"/>
            <a:ext cx="2609355" cy="1285997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ONLINE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ADMISSIONS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APPLICATION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PORTAL </a:t>
            </a:r>
            <a:r>
              <a:rPr lang="en-US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(OAAP)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6" name="Curved Connector 55" descr="OAAP connection to SAD/SCC records">
            <a:extLst>
              <a:ext uri="{FF2B5EF4-FFF2-40B4-BE49-F238E27FC236}">
                <a16:creationId xmlns:a16="http://schemas.microsoft.com/office/drawing/2014/main" id="{13A752A2-655B-46F3-9FB5-4C99E50C4506}"/>
              </a:ext>
            </a:extLst>
          </p:cNvPr>
          <p:cNvCxnSpPr>
            <a:cxnSpLocks/>
            <a:stCxn id="11" idx="0"/>
            <a:endCxn id="13" idx="2"/>
          </p:cNvCxnSpPr>
          <p:nvPr/>
        </p:nvCxnSpPr>
        <p:spPr>
          <a:xfrm flipV="1">
            <a:off x="1687905" y="2432651"/>
            <a:ext cx="0" cy="527142"/>
          </a:xfrm>
          <a:prstGeom prst="straightConnector1">
            <a:avLst/>
          </a:prstGeom>
          <a:ln w="38100">
            <a:solidFill>
              <a:schemeClr val="accent4"/>
            </a:solidFill>
            <a:headEnd type="triangl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51">
            <a:extLst>
              <a:ext uri="{FF2B5EF4-FFF2-40B4-BE49-F238E27FC236}">
                <a16:creationId xmlns:a16="http://schemas.microsoft.com/office/drawing/2014/main" id="{513E916F-2A87-4718-962A-B9880062D379}"/>
              </a:ext>
            </a:extLst>
          </p:cNvPr>
          <p:cNvSpPr/>
          <p:nvPr/>
        </p:nvSpPr>
        <p:spPr>
          <a:xfrm>
            <a:off x="383227" y="2959793"/>
            <a:ext cx="2609355" cy="272797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SAD_APL_DAT_STG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Application Data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0" dirty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SCC_STG_NAMES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Name Staging Record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0" dirty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SCC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_STG_EMAIL</a:t>
            </a:r>
          </a:p>
          <a:p>
            <a:pPr lvl="0" algn="ctr"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Email Staging Record</a:t>
            </a:r>
          </a:p>
          <a:p>
            <a:pPr lvl="0" algn="ctr">
              <a:defRPr/>
            </a:pPr>
            <a:endParaRPr lang="en-US" sz="1600" kern="0" dirty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SCC_STG_PHONE</a:t>
            </a:r>
          </a:p>
          <a:p>
            <a:pPr algn="ctr"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Phone Staging Record</a:t>
            </a:r>
          </a:p>
          <a:p>
            <a:pPr lvl="0" algn="ctr"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37">
            <a:extLst>
              <a:ext uri="{FF2B5EF4-FFF2-40B4-BE49-F238E27FC236}">
                <a16:creationId xmlns:a16="http://schemas.microsoft.com/office/drawing/2014/main" id="{8DB5891C-8AAB-4438-B5A7-94124BE09ADA}"/>
              </a:ext>
            </a:extLst>
          </p:cNvPr>
          <p:cNvSpPr/>
          <p:nvPr/>
        </p:nvSpPr>
        <p:spPr>
          <a:xfrm>
            <a:off x="3399696" y="1192178"/>
            <a:ext cx="3083423" cy="1240473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PAPER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APPLICATION</a:t>
            </a:r>
          </a:p>
        </p:txBody>
      </p:sp>
      <p:cxnSp>
        <p:nvCxnSpPr>
          <p:cNvPr id="37" name="Curved Connector 55" descr="Paper Application connection to ADM records">
            <a:extLst>
              <a:ext uri="{FF2B5EF4-FFF2-40B4-BE49-F238E27FC236}">
                <a16:creationId xmlns:a16="http://schemas.microsoft.com/office/drawing/2014/main" id="{7DBCEFFF-C80E-4A21-8247-4EAF3E0D6EA4}"/>
              </a:ext>
            </a:extLst>
          </p:cNvPr>
          <p:cNvCxnSpPr>
            <a:cxnSpLocks/>
            <a:stCxn id="7" idx="0"/>
            <a:endCxn id="10" idx="2"/>
          </p:cNvCxnSpPr>
          <p:nvPr/>
        </p:nvCxnSpPr>
        <p:spPr>
          <a:xfrm flipH="1" flipV="1">
            <a:off x="4941408" y="2432651"/>
            <a:ext cx="3" cy="359516"/>
          </a:xfrm>
          <a:prstGeom prst="straightConnector1">
            <a:avLst/>
          </a:prstGeom>
          <a:ln w="38100">
            <a:solidFill>
              <a:schemeClr val="accent4"/>
            </a:solidFill>
            <a:headEnd type="triangl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6116842D-B86D-4EDC-AFCD-A5B03B5A15D8}"/>
              </a:ext>
            </a:extLst>
          </p:cNvPr>
          <p:cNvSpPr/>
          <p:nvPr/>
        </p:nvSpPr>
        <p:spPr>
          <a:xfrm>
            <a:off x="3399697" y="2792167"/>
            <a:ext cx="3083427" cy="2895601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ADM_APPL_DATA</a:t>
            </a:r>
          </a:p>
          <a:p>
            <a:pPr lvl="0" algn="ctr"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Admission Applicant Data</a:t>
            </a:r>
          </a:p>
          <a:p>
            <a:pPr lvl="0" algn="ctr">
              <a:defRPr/>
            </a:pPr>
            <a:endParaRPr lang="en-US" sz="1600" kern="0" dirty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ADM_APPL_PROG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Admission Applicant Program</a:t>
            </a:r>
          </a:p>
          <a:p>
            <a:pPr lvl="0" algn="ctr">
              <a:defRPr/>
            </a:pPr>
            <a:br>
              <a:rPr lang="en-US" sz="1600" kern="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ADM_APPL_PLAN</a:t>
            </a:r>
          </a:p>
          <a:p>
            <a:pPr lvl="0" algn="ctr"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Admission Applicant Plan</a:t>
            </a:r>
          </a:p>
          <a:p>
            <a:pPr lvl="0" algn="ctr">
              <a:defRPr/>
            </a:pPr>
            <a:endParaRPr lang="en-US" sz="1600" kern="0" dirty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ADM_APPL_SBPLAN</a:t>
            </a:r>
          </a:p>
          <a:p>
            <a:pPr lvl="0" algn="ctr"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Admission Applicant Sub-Plan</a:t>
            </a:r>
          </a:p>
        </p:txBody>
      </p:sp>
      <p:cxnSp>
        <p:nvCxnSpPr>
          <p:cNvPr id="5" name="Curved Connector 162" descr="ADM records connection to ACAD records">
            <a:extLst>
              <a:ext uri="{FF2B5EF4-FFF2-40B4-BE49-F238E27FC236}">
                <a16:creationId xmlns:a16="http://schemas.microsoft.com/office/drawing/2014/main" id="{DB7CB7BA-0F8E-45C5-8F80-DAE9FCA34139}"/>
              </a:ext>
            </a:extLst>
          </p:cNvPr>
          <p:cNvCxnSpPr/>
          <p:nvPr/>
        </p:nvCxnSpPr>
        <p:spPr>
          <a:xfrm>
            <a:off x="6098931" y="4374541"/>
            <a:ext cx="797418" cy="4176"/>
          </a:xfrm>
          <a:prstGeom prst="curvedConnector3">
            <a:avLst/>
          </a:prstGeom>
          <a:ln w="38100">
            <a:solidFill>
              <a:schemeClr val="accent4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70">
            <a:extLst>
              <a:ext uri="{FF2B5EF4-FFF2-40B4-BE49-F238E27FC236}">
                <a16:creationId xmlns:a16="http://schemas.microsoft.com/office/drawing/2014/main" id="{15414AD2-C2AD-41CA-821B-4C1E5996C2EF}"/>
              </a:ext>
            </a:extLst>
          </p:cNvPr>
          <p:cNvSpPr/>
          <p:nvPr/>
        </p:nvSpPr>
        <p:spPr>
          <a:xfrm>
            <a:off x="7172092" y="1143000"/>
            <a:ext cx="1514708" cy="1285997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QUICK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ADMIT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Curved Connector 8" descr="SAD/SCC record connection to ADM records">
            <a:extLst>
              <a:ext uri="{FF2B5EF4-FFF2-40B4-BE49-F238E27FC236}">
                <a16:creationId xmlns:a16="http://schemas.microsoft.com/office/drawing/2014/main" id="{6E043E4B-7A01-4469-8D2D-F559CD9DF917}"/>
              </a:ext>
            </a:extLst>
          </p:cNvPr>
          <p:cNvCxnSpPr>
            <a:cxnSpLocks/>
          </p:cNvCxnSpPr>
          <p:nvPr/>
        </p:nvCxnSpPr>
        <p:spPr>
          <a:xfrm>
            <a:off x="2760784" y="4378717"/>
            <a:ext cx="641840" cy="2088"/>
          </a:xfrm>
          <a:prstGeom prst="curvedConnector3">
            <a:avLst/>
          </a:prstGeom>
          <a:ln w="38100">
            <a:solidFill>
              <a:schemeClr val="accent4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6">
            <a:extLst>
              <a:ext uri="{FF2B5EF4-FFF2-40B4-BE49-F238E27FC236}">
                <a16:creationId xmlns:a16="http://schemas.microsoft.com/office/drawing/2014/main" id="{8B1B3AAE-075F-4E9C-B4AC-117B49D2AD7E}"/>
              </a:ext>
            </a:extLst>
          </p:cNvPr>
          <p:cNvSpPr/>
          <p:nvPr/>
        </p:nvSpPr>
        <p:spPr>
          <a:xfrm>
            <a:off x="6893168" y="2792168"/>
            <a:ext cx="2098432" cy="2895600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accent5">
                  <a:lumMod val="50000"/>
                </a:schemeClr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ACAD_PROG</a:t>
            </a:r>
          </a:p>
          <a:p>
            <a:pPr lvl="0" algn="ctr"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Student Academic Program</a:t>
            </a:r>
          </a:p>
          <a:p>
            <a:pPr lvl="0" algn="ctr">
              <a:defRPr/>
            </a:pPr>
            <a:endParaRPr lang="en-US" sz="1600" kern="0" dirty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ACAD_PLAN</a:t>
            </a:r>
          </a:p>
          <a:p>
            <a:pPr lvl="0" algn="ctr"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Student Academic Plan</a:t>
            </a:r>
          </a:p>
          <a:p>
            <a:pPr lvl="0" algn="ctr">
              <a:defRPr/>
            </a:pPr>
            <a:endParaRPr lang="en-US" sz="1600" kern="0" dirty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ACAD_SUBPLAN</a:t>
            </a:r>
          </a:p>
          <a:p>
            <a:pPr lvl="0" algn="ctr"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Student Academic Sub-Plan</a:t>
            </a:r>
          </a:p>
          <a:p>
            <a:pPr lvl="0" algn="ctr">
              <a:defRPr/>
            </a:pPr>
            <a:endParaRPr lang="en-US" sz="1600" kern="0" dirty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82FD60-40F9-4B69-8FDB-8E90D7115BAE}"/>
              </a:ext>
            </a:extLst>
          </p:cNvPr>
          <p:cNvSpPr txBox="1"/>
          <p:nvPr/>
        </p:nvSpPr>
        <p:spPr>
          <a:xfrm>
            <a:off x="270165" y="5984899"/>
            <a:ext cx="8762994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NOTE:  </a:t>
            </a:r>
            <a:r>
              <a:rPr lang="en-US" sz="1400" dirty="0"/>
              <a:t>When joining ADM_APPL tables to ACAD_PROG tables containing STDNT_CAR_TERM, do not join on STDNT_CAR_NBR.  You must join on ADM_APPL_NBR between ADM_APPL tables and the ACAD_PROG table to make this connection correctly.</a:t>
            </a:r>
          </a:p>
        </p:txBody>
      </p:sp>
      <p:cxnSp>
        <p:nvCxnSpPr>
          <p:cNvPr id="22" name="Curved Connector 55" descr="Paper Application connection to ADM records">
            <a:extLst>
              <a:ext uri="{FF2B5EF4-FFF2-40B4-BE49-F238E27FC236}">
                <a16:creationId xmlns:a16="http://schemas.microsoft.com/office/drawing/2014/main" id="{10EDF0BC-6046-A9C4-D709-08332318EFB0}"/>
              </a:ext>
            </a:extLst>
          </p:cNvPr>
          <p:cNvCxnSpPr>
            <a:cxnSpLocks/>
          </p:cNvCxnSpPr>
          <p:nvPr/>
        </p:nvCxnSpPr>
        <p:spPr>
          <a:xfrm flipH="1" flipV="1">
            <a:off x="8000997" y="2453640"/>
            <a:ext cx="3" cy="365760"/>
          </a:xfrm>
          <a:prstGeom prst="straightConnector1">
            <a:avLst/>
          </a:prstGeom>
          <a:ln w="38100">
            <a:solidFill>
              <a:schemeClr val="accent4"/>
            </a:solidFill>
            <a:headEnd type="triangl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178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13FAD-275D-4DA5-8814-B6634815F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6636" y="6400800"/>
            <a:ext cx="457199" cy="191623"/>
          </a:xfrm>
        </p:spPr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69532EF7-247C-460C-8643-6B5ADDF2C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latinLnBrk="0" hangingPunct="1"/>
            <a:r>
              <a:rPr lang="en-US" sz="3600" kern="1200" dirty="0">
                <a:solidFill>
                  <a:srgbClr val="003764"/>
                </a:solidFill>
                <a:effectLst/>
                <a:ea typeface="+mn-ea"/>
                <a:cs typeface="+mn-cs"/>
              </a:rPr>
              <a:t>STUDENT PROGRAM/PLAN STACKs</a:t>
            </a:r>
            <a:endParaRPr lang="en-US" dirty="0">
              <a:effectLst/>
            </a:endParaRPr>
          </a:p>
        </p:txBody>
      </p:sp>
      <p:sp>
        <p:nvSpPr>
          <p:cNvPr id="39" name="Rounded Rectangle 5">
            <a:extLst>
              <a:ext uri="{FF2B5EF4-FFF2-40B4-BE49-F238E27FC236}">
                <a16:creationId xmlns:a16="http://schemas.microsoft.com/office/drawing/2014/main" id="{20D38B4E-7B0E-429B-AB36-F803FF6F65C2}"/>
              </a:ext>
            </a:extLst>
          </p:cNvPr>
          <p:cNvSpPr/>
          <p:nvPr/>
        </p:nvSpPr>
        <p:spPr>
          <a:xfrm>
            <a:off x="280852" y="1701111"/>
            <a:ext cx="1697452" cy="885749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ACAD_PROG</a:t>
            </a:r>
          </a:p>
        </p:txBody>
      </p:sp>
      <p:cxnSp>
        <p:nvCxnSpPr>
          <p:cNvPr id="69" name="Connector: Elbow 68" descr="ACAD_PROG connection to ACAD_PROG_TBL">
            <a:extLst>
              <a:ext uri="{FF2B5EF4-FFF2-40B4-BE49-F238E27FC236}">
                <a16:creationId xmlns:a16="http://schemas.microsoft.com/office/drawing/2014/main" id="{E5DA6488-3C66-4E95-AA7E-D2FCE88CFC61}"/>
              </a:ext>
            </a:extLst>
          </p:cNvPr>
          <p:cNvCxnSpPr>
            <a:cxnSpLocks/>
            <a:stCxn id="39" idx="2"/>
            <a:endCxn id="38" idx="1"/>
          </p:cNvCxnSpPr>
          <p:nvPr/>
        </p:nvCxnSpPr>
        <p:spPr>
          <a:xfrm rot="16200000" flipH="1">
            <a:off x="1389823" y="2326614"/>
            <a:ext cx="409442" cy="929933"/>
          </a:xfrm>
          <a:prstGeom prst="bentConnector2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8" name="Rounded Rectangle 5">
            <a:extLst>
              <a:ext uri="{FF2B5EF4-FFF2-40B4-BE49-F238E27FC236}">
                <a16:creationId xmlns:a16="http://schemas.microsoft.com/office/drawing/2014/main" id="{6FD04008-79B0-4FBA-B79B-8AE98FFC7C3C}"/>
              </a:ext>
            </a:extLst>
          </p:cNvPr>
          <p:cNvSpPr/>
          <p:nvPr/>
        </p:nvSpPr>
        <p:spPr>
          <a:xfrm>
            <a:off x="2059511" y="2763130"/>
            <a:ext cx="1598089" cy="466344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ACAD_PROG_TBL</a:t>
            </a:r>
          </a:p>
        </p:txBody>
      </p:sp>
      <p:cxnSp>
        <p:nvCxnSpPr>
          <p:cNvPr id="41" name="Straight Arrow Connector 40" descr="ACAD_PROG connection to ACAD_PLAN">
            <a:extLst>
              <a:ext uri="{FF2B5EF4-FFF2-40B4-BE49-F238E27FC236}">
                <a16:creationId xmlns:a16="http://schemas.microsoft.com/office/drawing/2014/main" id="{440797FE-1D31-4EE8-8F2F-F96EE0867182}"/>
              </a:ext>
            </a:extLst>
          </p:cNvPr>
          <p:cNvCxnSpPr>
            <a:cxnSpLocks/>
            <a:stCxn id="53" idx="0"/>
            <a:endCxn id="39" idx="2"/>
          </p:cNvCxnSpPr>
          <p:nvPr/>
        </p:nvCxnSpPr>
        <p:spPr>
          <a:xfrm flipV="1">
            <a:off x="1126112" y="2586860"/>
            <a:ext cx="3466" cy="671957"/>
          </a:xfrm>
          <a:prstGeom prst="straightConnector1">
            <a:avLst/>
          </a:prstGeom>
          <a:ln w="38100">
            <a:headEnd type="triangl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" name="Rounded Rectangle 5">
            <a:extLst>
              <a:ext uri="{FF2B5EF4-FFF2-40B4-BE49-F238E27FC236}">
                <a16:creationId xmlns:a16="http://schemas.microsoft.com/office/drawing/2014/main" id="{DB288DCF-8F2F-4A5A-8A00-4FBEA266CFC0}"/>
              </a:ext>
            </a:extLst>
          </p:cNvPr>
          <p:cNvSpPr/>
          <p:nvPr/>
        </p:nvSpPr>
        <p:spPr>
          <a:xfrm>
            <a:off x="277388" y="3258817"/>
            <a:ext cx="1697448" cy="717145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ACAD_PLAN</a:t>
            </a:r>
          </a:p>
        </p:txBody>
      </p:sp>
      <p:cxnSp>
        <p:nvCxnSpPr>
          <p:cNvPr id="70" name="Connector: Elbow 69" descr="ACAD_PLAN connection to ACAD_PLAN_TBL">
            <a:extLst>
              <a:ext uri="{FF2B5EF4-FFF2-40B4-BE49-F238E27FC236}">
                <a16:creationId xmlns:a16="http://schemas.microsoft.com/office/drawing/2014/main" id="{C0CAED84-1571-4439-B4DB-26AA8C862592}"/>
              </a:ext>
            </a:extLst>
          </p:cNvPr>
          <p:cNvCxnSpPr>
            <a:cxnSpLocks/>
            <a:stCxn id="53" idx="2"/>
            <a:endCxn id="37" idx="1"/>
          </p:cNvCxnSpPr>
          <p:nvPr/>
        </p:nvCxnSpPr>
        <p:spPr>
          <a:xfrm rot="16200000" flipH="1">
            <a:off x="1458538" y="3643536"/>
            <a:ext cx="233077" cy="897928"/>
          </a:xfrm>
          <a:prstGeom prst="bentConnector2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Rounded Rectangle 5">
            <a:extLst>
              <a:ext uri="{FF2B5EF4-FFF2-40B4-BE49-F238E27FC236}">
                <a16:creationId xmlns:a16="http://schemas.microsoft.com/office/drawing/2014/main" id="{32359FD6-B82F-4334-B26A-0FAF10E3BE07}"/>
              </a:ext>
            </a:extLst>
          </p:cNvPr>
          <p:cNvSpPr/>
          <p:nvPr/>
        </p:nvSpPr>
        <p:spPr>
          <a:xfrm>
            <a:off x="2024040" y="3975962"/>
            <a:ext cx="1680264" cy="466154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ACAD_PLAN_TBL</a:t>
            </a:r>
          </a:p>
        </p:txBody>
      </p:sp>
      <p:cxnSp>
        <p:nvCxnSpPr>
          <p:cNvPr id="54" name="Straight Arrow Connector 53" descr="ACAD_PLAN connection to ACAD_AUBPLAN">
            <a:extLst>
              <a:ext uri="{FF2B5EF4-FFF2-40B4-BE49-F238E27FC236}">
                <a16:creationId xmlns:a16="http://schemas.microsoft.com/office/drawing/2014/main" id="{A0368CC9-8AB3-4A8C-BD65-2A586C13C873}"/>
              </a:ext>
            </a:extLst>
          </p:cNvPr>
          <p:cNvCxnSpPr>
            <a:cxnSpLocks/>
            <a:stCxn id="34" idx="0"/>
            <a:endCxn id="53" idx="2"/>
          </p:cNvCxnSpPr>
          <p:nvPr/>
        </p:nvCxnSpPr>
        <p:spPr>
          <a:xfrm flipV="1">
            <a:off x="1125637" y="3975962"/>
            <a:ext cx="475" cy="526650"/>
          </a:xfrm>
          <a:prstGeom prst="straightConnector1">
            <a:avLst/>
          </a:prstGeom>
          <a:ln w="38100">
            <a:headEnd type="triangl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Rounded Rectangle 5">
            <a:extLst>
              <a:ext uri="{FF2B5EF4-FFF2-40B4-BE49-F238E27FC236}">
                <a16:creationId xmlns:a16="http://schemas.microsoft.com/office/drawing/2014/main" id="{42758BEA-964E-4C76-B45F-7CB8EC7A7F0B}"/>
              </a:ext>
            </a:extLst>
          </p:cNvPr>
          <p:cNvSpPr/>
          <p:nvPr/>
        </p:nvSpPr>
        <p:spPr>
          <a:xfrm>
            <a:off x="277388" y="4502612"/>
            <a:ext cx="1696498" cy="717145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ACAD_SUBPLAN</a:t>
            </a:r>
          </a:p>
        </p:txBody>
      </p:sp>
      <p:cxnSp>
        <p:nvCxnSpPr>
          <p:cNvPr id="73" name="Connector: Elbow 72" descr="ACAD_SUBPLAN connection to ACAD_SUBPLAN_TBL">
            <a:extLst>
              <a:ext uri="{FF2B5EF4-FFF2-40B4-BE49-F238E27FC236}">
                <a16:creationId xmlns:a16="http://schemas.microsoft.com/office/drawing/2014/main" id="{51C466F3-C201-4B40-A40D-53A6890D6B44}"/>
              </a:ext>
            </a:extLst>
          </p:cNvPr>
          <p:cNvCxnSpPr>
            <a:cxnSpLocks/>
            <a:stCxn id="34" idx="2"/>
            <a:endCxn id="40" idx="1"/>
          </p:cNvCxnSpPr>
          <p:nvPr/>
        </p:nvCxnSpPr>
        <p:spPr>
          <a:xfrm rot="16200000" flipH="1">
            <a:off x="1475619" y="4869775"/>
            <a:ext cx="198441" cy="898404"/>
          </a:xfrm>
          <a:prstGeom prst="bentConnector2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0" name="Rounded Rectangle 5">
            <a:extLst>
              <a:ext uri="{FF2B5EF4-FFF2-40B4-BE49-F238E27FC236}">
                <a16:creationId xmlns:a16="http://schemas.microsoft.com/office/drawing/2014/main" id="{2078B11D-17E9-4C54-A75A-BE49F950075A}"/>
              </a:ext>
            </a:extLst>
          </p:cNvPr>
          <p:cNvSpPr/>
          <p:nvPr/>
        </p:nvSpPr>
        <p:spPr>
          <a:xfrm>
            <a:off x="2024041" y="5185121"/>
            <a:ext cx="1696498" cy="466154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ACAD_SBPLAN_TBL</a:t>
            </a:r>
          </a:p>
        </p:txBody>
      </p:sp>
      <p:cxnSp>
        <p:nvCxnSpPr>
          <p:cNvPr id="78" name="Straight Arrow Connector 77" descr="ACAD_PROG connection to TERM_TBL">
            <a:extLst>
              <a:ext uri="{FF2B5EF4-FFF2-40B4-BE49-F238E27FC236}">
                <a16:creationId xmlns:a16="http://schemas.microsoft.com/office/drawing/2014/main" id="{328EF324-6BC9-4A81-95EF-02C681F1AAE7}"/>
              </a:ext>
            </a:extLst>
          </p:cNvPr>
          <p:cNvCxnSpPr>
            <a:cxnSpLocks/>
            <a:stCxn id="39" idx="3"/>
            <a:endCxn id="35" idx="1"/>
          </p:cNvCxnSpPr>
          <p:nvPr/>
        </p:nvCxnSpPr>
        <p:spPr>
          <a:xfrm flipV="1">
            <a:off x="1978304" y="1644541"/>
            <a:ext cx="5121068" cy="499445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9" name="Picture 48" descr="Keys PNG Transparent Images | PNG All">
            <a:extLst>
              <a:ext uri="{FF2B5EF4-FFF2-40B4-BE49-F238E27FC236}">
                <a16:creationId xmlns:a16="http://schemas.microsoft.com/office/drawing/2014/main" id="{E30695A5-4DA6-4281-A742-F4CD142E2C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353783"/>
            <a:ext cx="1598162" cy="69465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EF3CFCAE-11B5-45EA-B186-879F93A3BF0D}"/>
              </a:ext>
            </a:extLst>
          </p:cNvPr>
          <p:cNvSpPr/>
          <p:nvPr/>
        </p:nvSpPr>
        <p:spPr>
          <a:xfrm>
            <a:off x="3482546" y="1326583"/>
            <a:ext cx="29236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MAX(EFFDT) &lt;= TERM_END_DT</a:t>
            </a:r>
          </a:p>
        </p:txBody>
      </p:sp>
      <p:sp>
        <p:nvSpPr>
          <p:cNvPr id="35" name="Rounded Rectangle 5">
            <a:extLst>
              <a:ext uri="{FF2B5EF4-FFF2-40B4-BE49-F238E27FC236}">
                <a16:creationId xmlns:a16="http://schemas.microsoft.com/office/drawing/2014/main" id="{F91F2935-1EF6-493A-AD7D-3B7B3739698F}"/>
              </a:ext>
            </a:extLst>
          </p:cNvPr>
          <p:cNvSpPr/>
          <p:nvPr/>
        </p:nvSpPr>
        <p:spPr>
          <a:xfrm>
            <a:off x="7099372" y="1295400"/>
            <a:ext cx="1458730" cy="698281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TERM_TBL</a:t>
            </a:r>
          </a:p>
        </p:txBody>
      </p:sp>
      <p:cxnSp>
        <p:nvCxnSpPr>
          <p:cNvPr id="87" name="Straight Arrow Connector 86" descr="ACAD_PROG connection to STDNT_CAR_TERM">
            <a:extLst>
              <a:ext uri="{FF2B5EF4-FFF2-40B4-BE49-F238E27FC236}">
                <a16:creationId xmlns:a16="http://schemas.microsoft.com/office/drawing/2014/main" id="{F70BEFB0-F007-4A5B-BB8A-A2C97F23F3F3}"/>
              </a:ext>
            </a:extLst>
          </p:cNvPr>
          <p:cNvCxnSpPr>
            <a:cxnSpLocks/>
            <a:stCxn id="39" idx="3"/>
            <a:endCxn id="36" idx="1"/>
          </p:cNvCxnSpPr>
          <p:nvPr/>
        </p:nvCxnSpPr>
        <p:spPr>
          <a:xfrm>
            <a:off x="1978304" y="2143986"/>
            <a:ext cx="4721831" cy="805522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6" name="Straight Arrow Connector 85" descr="TERM_TBL connection to STDNT_CAR_TERM">
            <a:extLst>
              <a:ext uri="{FF2B5EF4-FFF2-40B4-BE49-F238E27FC236}">
                <a16:creationId xmlns:a16="http://schemas.microsoft.com/office/drawing/2014/main" id="{BC8B6788-4601-4214-B99D-AD48186321EA}"/>
              </a:ext>
            </a:extLst>
          </p:cNvPr>
          <p:cNvCxnSpPr>
            <a:cxnSpLocks/>
            <a:stCxn id="35" idx="2"/>
            <a:endCxn id="36" idx="0"/>
          </p:cNvCxnSpPr>
          <p:nvPr/>
        </p:nvCxnSpPr>
        <p:spPr>
          <a:xfrm flipH="1">
            <a:off x="7824072" y="1993681"/>
            <a:ext cx="4665" cy="545476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7" name="Picture 106" descr="Keys PNG Transparent Images | PNG All">
            <a:extLst>
              <a:ext uri="{FF2B5EF4-FFF2-40B4-BE49-F238E27FC236}">
                <a16:creationId xmlns:a16="http://schemas.microsoft.com/office/drawing/2014/main" id="{6C38BEC2-1B18-4F46-A672-7EB8E81F4C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885" y="2317521"/>
            <a:ext cx="1598165" cy="69465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08" name="Rectangle 107">
            <a:extLst>
              <a:ext uri="{FF2B5EF4-FFF2-40B4-BE49-F238E27FC236}">
                <a16:creationId xmlns:a16="http://schemas.microsoft.com/office/drawing/2014/main" id="{5F7A2366-FB47-4EA5-901B-A4F5D2848368}"/>
              </a:ext>
            </a:extLst>
          </p:cNvPr>
          <p:cNvSpPr/>
          <p:nvPr/>
        </p:nvSpPr>
        <p:spPr>
          <a:xfrm>
            <a:off x="3279730" y="2221973"/>
            <a:ext cx="3508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STDNT_CAR_NBR = STDNT_CAR_NBR</a:t>
            </a:r>
          </a:p>
        </p:txBody>
      </p:sp>
      <p:sp>
        <p:nvSpPr>
          <p:cNvPr id="36" name="Rounded Rectangle 5">
            <a:extLst>
              <a:ext uri="{FF2B5EF4-FFF2-40B4-BE49-F238E27FC236}">
                <a16:creationId xmlns:a16="http://schemas.microsoft.com/office/drawing/2014/main" id="{2E342D62-35BB-4135-87B2-9D2E976CBAC2}"/>
              </a:ext>
            </a:extLst>
          </p:cNvPr>
          <p:cNvSpPr/>
          <p:nvPr/>
        </p:nvSpPr>
        <p:spPr>
          <a:xfrm>
            <a:off x="6700135" y="2539157"/>
            <a:ext cx="2247873" cy="820702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STDNT_CAR_TERM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B25102A-C1F5-424C-8215-E740A737FF17}"/>
              </a:ext>
            </a:extLst>
          </p:cNvPr>
          <p:cNvSpPr txBox="1"/>
          <p:nvPr/>
        </p:nvSpPr>
        <p:spPr>
          <a:xfrm>
            <a:off x="4057885" y="3591153"/>
            <a:ext cx="48891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select the appropriate row of effective-dated data related to a Term from the Student Program/Plan stack, you must use logic to select the max effective-dated row from Program/Plan tables which is </a:t>
            </a:r>
            <a:r>
              <a:rPr lang="en-US" i="1" dirty="0"/>
              <a:t>less than or equal to</a:t>
            </a:r>
            <a:r>
              <a:rPr lang="en-US" dirty="0"/>
              <a:t> the Term End Date from Term Table. </a:t>
            </a:r>
          </a:p>
          <a:p>
            <a:endParaRPr lang="en-US" dirty="0"/>
          </a:p>
          <a:p>
            <a:r>
              <a:rPr lang="en-US" dirty="0"/>
              <a:t>The Term Table can then join on Term to Student Car Term. To limit to only the term active Program Plan stack, you must join on Student Career Number.</a:t>
            </a:r>
          </a:p>
        </p:txBody>
      </p:sp>
    </p:spTree>
    <p:extLst>
      <p:ext uri="{BB962C8B-B14F-4D97-AF65-F5344CB8AC3E}">
        <p14:creationId xmlns:p14="http://schemas.microsoft.com/office/powerpoint/2010/main" val="1172382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C335B9-2594-4B7C-9C3A-8913A080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54152" y="6541571"/>
            <a:ext cx="457199" cy="191623"/>
          </a:xfrm>
        </p:spPr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30CAF0-B050-46BE-8105-796A459E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165" y="451593"/>
            <a:ext cx="8741186" cy="530846"/>
          </a:xfrm>
          <a:prstGeom prst="rect">
            <a:avLst/>
          </a:prstGeom>
        </p:spPr>
        <p:txBody>
          <a:bodyPr/>
          <a:lstStyle/>
          <a:p>
            <a:pPr algn="ctr" rtl="0" eaLnBrk="1" latinLnBrk="0" hangingPunct="1"/>
            <a:r>
              <a:rPr lang="en-US" sz="3200" kern="1200" dirty="0">
                <a:solidFill>
                  <a:srgbClr val="003764"/>
                </a:solidFill>
                <a:effectLst/>
                <a:ea typeface="+mn-ea"/>
                <a:cs typeface="+mn-cs"/>
              </a:rPr>
              <a:t>DATA SERVICES PROGRAM/PLAN STACK VIEWS</a:t>
            </a:r>
            <a:endParaRPr lang="en-US" sz="3200" dirty="0">
              <a:effectLst/>
            </a:endParaRPr>
          </a:p>
          <a:p>
            <a:endParaRPr lang="en-US" dirty="0"/>
          </a:p>
        </p:txBody>
      </p:sp>
      <p:sp>
        <p:nvSpPr>
          <p:cNvPr id="9" name="Rounded Rectangle 5">
            <a:extLst>
              <a:ext uri="{FF2B5EF4-FFF2-40B4-BE49-F238E27FC236}">
                <a16:creationId xmlns:a16="http://schemas.microsoft.com/office/drawing/2014/main" id="{FAF4CAF7-82CD-44D4-952F-9D0DCC452829}"/>
              </a:ext>
            </a:extLst>
          </p:cNvPr>
          <p:cNvSpPr/>
          <p:nvPr/>
        </p:nvSpPr>
        <p:spPr>
          <a:xfrm>
            <a:off x="498765" y="2472926"/>
            <a:ext cx="2730811" cy="153411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sz="2000" b="1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VCS_PROGPLAN_VW</a:t>
            </a:r>
          </a:p>
          <a:p>
            <a:pPr algn="ctr">
              <a:defRPr/>
            </a:pPr>
            <a:r>
              <a:rPr lang="en-US" sz="2000" b="1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VCS_PROGPLANSUB</a:t>
            </a:r>
          </a:p>
          <a:p>
            <a:pPr algn="ctr">
              <a:defRPr/>
            </a:pPr>
            <a:endParaRPr lang="en-US" sz="1600" kern="0" dirty="0">
              <a:solidFill>
                <a:schemeClr val="accent5">
                  <a:lumMod val="50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All Program Plan Stacks as of Term View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86B0A93E-941F-4627-A0C6-0F7F8DAA4817}"/>
              </a:ext>
            </a:extLst>
          </p:cNvPr>
          <p:cNvSpPr/>
          <p:nvPr/>
        </p:nvSpPr>
        <p:spPr>
          <a:xfrm>
            <a:off x="498765" y="4245722"/>
            <a:ext cx="2730811" cy="1534119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VCS_ACADPLAN_VW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Only Term Active Program Plan Stack by Term View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DD7C67-CFBB-4F1C-8D1D-5967960344C9}"/>
              </a:ext>
            </a:extLst>
          </p:cNvPr>
          <p:cNvSpPr/>
          <p:nvPr/>
        </p:nvSpPr>
        <p:spPr>
          <a:xfrm>
            <a:off x="990600" y="1221116"/>
            <a:ext cx="698114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+mj-lt"/>
              </a:rPr>
              <a:t>Let us make your life easier!</a:t>
            </a:r>
            <a:endParaRPr lang="en-US" sz="4400" i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1" name="Picture 10" descr="Screenshot of student program/plan stacks slide with the international &quot;no&quot; or &quot;not allowed&quot; symbol">
            <a:extLst>
              <a:ext uri="{FF2B5EF4-FFF2-40B4-BE49-F238E27FC236}">
                <a16:creationId xmlns:a16="http://schemas.microsoft.com/office/drawing/2014/main" id="{86F6971F-B40A-960E-EF3A-B1A054AE95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04" t="4204"/>
          <a:stretch/>
        </p:blipFill>
        <p:spPr>
          <a:xfrm rot="454648">
            <a:off x="3845875" y="2657593"/>
            <a:ext cx="4708092" cy="3781693"/>
          </a:xfrm>
          <a:prstGeom prst="rect">
            <a:avLst/>
          </a:prstGeom>
        </p:spPr>
      </p:pic>
      <p:sp>
        <p:nvSpPr>
          <p:cNvPr id="5" name="&quot;Not Allowed&quot; Symbol 4" descr="Not allowed symbol superimposed over image of student program/plan stack slide&#10;">
            <a:extLst>
              <a:ext uri="{FF2B5EF4-FFF2-40B4-BE49-F238E27FC236}">
                <a16:creationId xmlns:a16="http://schemas.microsoft.com/office/drawing/2014/main" id="{E7D8D8BA-F727-475B-9AE7-94FFB65E8186}"/>
              </a:ext>
            </a:extLst>
          </p:cNvPr>
          <p:cNvSpPr/>
          <p:nvPr/>
        </p:nvSpPr>
        <p:spPr>
          <a:xfrm>
            <a:off x="4343400" y="2683239"/>
            <a:ext cx="4070658" cy="3731636"/>
          </a:xfrm>
          <a:prstGeom prst="noSmoking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061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 descr="STDNT_CAR_TERM connection to STDNT_ATTR_DTL">
            <a:extLst>
              <a:ext uri="{FF2B5EF4-FFF2-40B4-BE49-F238E27FC236}">
                <a16:creationId xmlns:a16="http://schemas.microsoft.com/office/drawing/2014/main" id="{11F16A73-2989-41D5-9524-C407F33705E1}"/>
              </a:ext>
            </a:extLst>
          </p:cNvPr>
          <p:cNvCxnSpPr>
            <a:cxnSpLocks/>
            <a:stCxn id="14" idx="2"/>
            <a:endCxn id="12" idx="0"/>
          </p:cNvCxnSpPr>
          <p:nvPr/>
        </p:nvCxnSpPr>
        <p:spPr>
          <a:xfrm>
            <a:off x="6600744" y="3917292"/>
            <a:ext cx="1240881" cy="15482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3B298E-2CF8-4ADF-8864-15CCBD3F2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9557" y="6467990"/>
            <a:ext cx="457199" cy="191623"/>
          </a:xfrm>
        </p:spPr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CC7338A-7351-42C6-AE4D-BA23B7CCB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636067"/>
          </a:xfrm>
          <a:prstGeom prst="rect">
            <a:avLst/>
          </a:prstGeom>
        </p:spPr>
        <p:txBody>
          <a:bodyPr/>
          <a:lstStyle/>
          <a:p>
            <a:pPr algn="ctr" rtl="0" eaLnBrk="1" latinLnBrk="0" hangingPunct="1"/>
            <a:r>
              <a:rPr lang="en-US" sz="3600" kern="1200" dirty="0">
                <a:solidFill>
                  <a:srgbClr val="003764"/>
                </a:solidFill>
                <a:effectLst/>
                <a:ea typeface="+mn-ea"/>
                <a:cs typeface="+mn-cs"/>
              </a:rPr>
              <a:t>CODING FOR FTES</a:t>
            </a:r>
            <a:endParaRPr lang="en-US" sz="3200" dirty="0">
              <a:effectLst/>
            </a:endParaRPr>
          </a:p>
          <a:p>
            <a:endParaRPr lang="en-US" dirty="0"/>
          </a:p>
        </p:txBody>
      </p:sp>
      <p:sp>
        <p:nvSpPr>
          <p:cNvPr id="4" name="Rounded Rectangle 17">
            <a:extLst>
              <a:ext uri="{FF2B5EF4-FFF2-40B4-BE49-F238E27FC236}">
                <a16:creationId xmlns:a16="http://schemas.microsoft.com/office/drawing/2014/main" id="{F60603E1-F0A7-422E-A097-EE6997B443A3}"/>
              </a:ext>
            </a:extLst>
          </p:cNvPr>
          <p:cNvSpPr/>
          <p:nvPr/>
        </p:nvSpPr>
        <p:spPr>
          <a:xfrm>
            <a:off x="422566" y="1080655"/>
            <a:ext cx="3366370" cy="1828800"/>
          </a:xfrm>
          <a:prstGeom prst="roundRect">
            <a:avLst/>
          </a:prstGeom>
          <a:solidFill>
            <a:srgbClr val="00B050">
              <a:alpha val="50196"/>
            </a:srgb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COURSE AND CLASS DATA FOR CODING FTE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COURSE = CIP CODE</a:t>
            </a:r>
            <a:endParaRPr lang="en-US" sz="2000" kern="0" dirty="0">
              <a:solidFill>
                <a:schemeClr val="accent5">
                  <a:lumMod val="50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CLASS = CLASS ATTRIBUTE</a:t>
            </a:r>
          </a:p>
        </p:txBody>
      </p:sp>
      <p:sp>
        <p:nvSpPr>
          <p:cNvPr id="5" name="Rounded Rectangle 18">
            <a:extLst>
              <a:ext uri="{FF2B5EF4-FFF2-40B4-BE49-F238E27FC236}">
                <a16:creationId xmlns:a16="http://schemas.microsoft.com/office/drawing/2014/main" id="{23C62D04-0BC3-4F09-B7DC-B23D0032CB5E}"/>
              </a:ext>
            </a:extLst>
          </p:cNvPr>
          <p:cNvSpPr/>
          <p:nvPr/>
        </p:nvSpPr>
        <p:spPr>
          <a:xfrm>
            <a:off x="793038" y="3025802"/>
            <a:ext cx="2233244" cy="533941"/>
          </a:xfrm>
          <a:prstGeom prst="roundRect">
            <a:avLst/>
          </a:prstGeom>
          <a:solidFill>
            <a:srgbClr val="00B050">
              <a:alpha val="50196"/>
            </a:srgb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CRSE_OFFER</a:t>
            </a:r>
          </a:p>
          <a:p>
            <a:pPr lvl="0" algn="ctr"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Course Offer Table</a:t>
            </a:r>
          </a:p>
        </p:txBody>
      </p:sp>
      <p:cxnSp>
        <p:nvCxnSpPr>
          <p:cNvPr id="16" name="Straight Arrow Connector 15" descr="CRSE_OFFER connection to TERM_TBL">
            <a:extLst>
              <a:ext uri="{FF2B5EF4-FFF2-40B4-BE49-F238E27FC236}">
                <a16:creationId xmlns:a16="http://schemas.microsoft.com/office/drawing/2014/main" id="{0BDA0202-81CF-48AD-A9BF-8C2C93111BC1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>
            <a:off x="1909660" y="3559743"/>
            <a:ext cx="14610" cy="6813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54" name="Picture 53" descr="Keys PNG Transparent Images | PNG All">
            <a:extLst>
              <a:ext uri="{FF2B5EF4-FFF2-40B4-BE49-F238E27FC236}">
                <a16:creationId xmlns:a16="http://schemas.microsoft.com/office/drawing/2014/main" id="{D0D09D06-CF6D-4E24-B535-09DED4D0B0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992" y="3653166"/>
            <a:ext cx="1097334" cy="476966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2C3C46BE-149E-48EB-ABCF-781A2E251A23}"/>
              </a:ext>
            </a:extLst>
          </p:cNvPr>
          <p:cNvSpPr/>
          <p:nvPr/>
        </p:nvSpPr>
        <p:spPr>
          <a:xfrm>
            <a:off x="792206" y="3768702"/>
            <a:ext cx="22349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b="1" dirty="0"/>
              <a:t>MAX(EFFDT) &lt;= TERM_END_DT</a:t>
            </a:r>
          </a:p>
        </p:txBody>
      </p:sp>
      <p:sp>
        <p:nvSpPr>
          <p:cNvPr id="8" name="Rounded Rectangle 18">
            <a:extLst>
              <a:ext uri="{FF2B5EF4-FFF2-40B4-BE49-F238E27FC236}">
                <a16:creationId xmlns:a16="http://schemas.microsoft.com/office/drawing/2014/main" id="{C25B28D9-765C-42EF-AB2E-983DB987B23A}"/>
              </a:ext>
            </a:extLst>
          </p:cNvPr>
          <p:cNvSpPr/>
          <p:nvPr/>
        </p:nvSpPr>
        <p:spPr>
          <a:xfrm>
            <a:off x="1092049" y="4241135"/>
            <a:ext cx="1664442" cy="533400"/>
          </a:xfrm>
          <a:prstGeom prst="roundRect">
            <a:avLst/>
          </a:prstGeom>
          <a:solidFill>
            <a:srgbClr val="FFD39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TERM_TBL</a:t>
            </a:r>
          </a:p>
          <a:p>
            <a:pPr lvl="0" algn="ctr"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Term End Date</a:t>
            </a:r>
          </a:p>
        </p:txBody>
      </p:sp>
      <p:cxnSp>
        <p:nvCxnSpPr>
          <p:cNvPr id="17" name="Straight Arrow Connector 16" descr="TERM_TBL connection to CLASS_TBL">
            <a:extLst>
              <a:ext uri="{FF2B5EF4-FFF2-40B4-BE49-F238E27FC236}">
                <a16:creationId xmlns:a16="http://schemas.microsoft.com/office/drawing/2014/main" id="{4D24C994-05C3-4E75-8ED7-C0C7C70BB9F0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1924270" y="4774535"/>
            <a:ext cx="1" cy="2342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Rounded Rectangle 18">
            <a:extLst>
              <a:ext uri="{FF2B5EF4-FFF2-40B4-BE49-F238E27FC236}">
                <a16:creationId xmlns:a16="http://schemas.microsoft.com/office/drawing/2014/main" id="{B6D5A4C6-1ED5-484A-A5D0-5D7A7C2E2D92}"/>
              </a:ext>
            </a:extLst>
          </p:cNvPr>
          <p:cNvSpPr/>
          <p:nvPr/>
        </p:nvSpPr>
        <p:spPr>
          <a:xfrm>
            <a:off x="793038" y="5008746"/>
            <a:ext cx="2262465" cy="533400"/>
          </a:xfrm>
          <a:prstGeom prst="roundRect">
            <a:avLst/>
          </a:prstGeom>
          <a:solidFill>
            <a:srgbClr val="00B050">
              <a:alpha val="50196"/>
            </a:srgb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CLASS_TBL</a:t>
            </a:r>
          </a:p>
          <a:p>
            <a:pPr lvl="0" algn="ctr"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Class Table</a:t>
            </a:r>
          </a:p>
        </p:txBody>
      </p:sp>
      <p:cxnSp>
        <p:nvCxnSpPr>
          <p:cNvPr id="36" name="Connector: Elbow 35" descr="CLASS_TBL connection to CLASS_ATTRIBUTE">
            <a:extLst>
              <a:ext uri="{FF2B5EF4-FFF2-40B4-BE49-F238E27FC236}">
                <a16:creationId xmlns:a16="http://schemas.microsoft.com/office/drawing/2014/main" id="{C2676550-6131-4C7E-94A5-E15D935991B5}"/>
              </a:ext>
            </a:extLst>
          </p:cNvPr>
          <p:cNvCxnSpPr>
            <a:cxnSpLocks/>
            <a:stCxn id="10" idx="2"/>
            <a:endCxn id="9" idx="0"/>
          </p:cNvCxnSpPr>
          <p:nvPr/>
        </p:nvCxnSpPr>
        <p:spPr>
          <a:xfrm rot="16200000" flipH="1">
            <a:off x="2170812" y="5295604"/>
            <a:ext cx="254960" cy="748043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ounded Rectangle 18">
            <a:extLst>
              <a:ext uri="{FF2B5EF4-FFF2-40B4-BE49-F238E27FC236}">
                <a16:creationId xmlns:a16="http://schemas.microsoft.com/office/drawing/2014/main" id="{7C10438B-0186-44D3-B23B-8D123F4157E0}"/>
              </a:ext>
            </a:extLst>
          </p:cNvPr>
          <p:cNvSpPr/>
          <p:nvPr/>
        </p:nvSpPr>
        <p:spPr>
          <a:xfrm>
            <a:off x="1555692" y="5797106"/>
            <a:ext cx="2233244" cy="542127"/>
          </a:xfrm>
          <a:prstGeom prst="roundRect">
            <a:avLst/>
          </a:prstGeom>
          <a:solidFill>
            <a:srgbClr val="00B050">
              <a:alpha val="50196"/>
            </a:srgb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CLASS_ATTRIBUTE </a:t>
            </a: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Class Attribute Table</a:t>
            </a:r>
          </a:p>
        </p:txBody>
      </p:sp>
      <p:sp>
        <p:nvSpPr>
          <p:cNvPr id="6" name="Rounded Rectangle 17">
            <a:extLst>
              <a:ext uri="{FF2B5EF4-FFF2-40B4-BE49-F238E27FC236}">
                <a16:creationId xmlns:a16="http://schemas.microsoft.com/office/drawing/2014/main" id="{6A442199-8C7D-4B86-91E4-6C66D71B1AA2}"/>
              </a:ext>
            </a:extLst>
          </p:cNvPr>
          <p:cNvSpPr/>
          <p:nvPr/>
        </p:nvSpPr>
        <p:spPr>
          <a:xfrm>
            <a:off x="4994565" y="1138039"/>
            <a:ext cx="3364992" cy="1828800"/>
          </a:xfrm>
          <a:prstGeom prst="roundRect">
            <a:avLst/>
          </a:prstGeom>
          <a:solidFill>
            <a:srgbClr val="00B050">
              <a:alpha val="50196"/>
            </a:srgb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sz="20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 DATA FOR CODING FTE</a:t>
            </a:r>
          </a:p>
          <a:p>
            <a:pPr lvl="0" algn="ctr">
              <a:defRPr/>
            </a:pPr>
            <a:endParaRPr lang="en-US" sz="2000" kern="0" dirty="0">
              <a:solidFill>
                <a:schemeClr val="accent5">
                  <a:lumMod val="50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20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 ATTRIBUTE</a:t>
            </a:r>
          </a:p>
          <a:p>
            <a:pPr lvl="0" algn="ctr">
              <a:defRPr/>
            </a:pPr>
            <a:r>
              <a:rPr lang="en-US" sz="20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 GROUP</a:t>
            </a:r>
          </a:p>
        </p:txBody>
      </p:sp>
      <p:sp>
        <p:nvSpPr>
          <p:cNvPr id="14" name="Rounded Rectangle 18">
            <a:extLst>
              <a:ext uri="{FF2B5EF4-FFF2-40B4-BE49-F238E27FC236}">
                <a16:creationId xmlns:a16="http://schemas.microsoft.com/office/drawing/2014/main" id="{22A66C7D-E19F-470F-B386-0DDF80389301}"/>
              </a:ext>
            </a:extLst>
          </p:cNvPr>
          <p:cNvSpPr/>
          <p:nvPr/>
        </p:nvSpPr>
        <p:spPr>
          <a:xfrm>
            <a:off x="5347324" y="3118561"/>
            <a:ext cx="2506840" cy="798731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STDNT_CAR_TERM</a:t>
            </a:r>
          </a:p>
          <a:p>
            <a:pPr lvl="0" algn="ctr"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 Career Term Table</a:t>
            </a:r>
          </a:p>
        </p:txBody>
      </p:sp>
      <p:cxnSp>
        <p:nvCxnSpPr>
          <p:cNvPr id="23" name="Straight Arrow Connector 22" descr="STDNT_CAR_TERM connection to STDNT_GRPS_HIST">
            <a:extLst>
              <a:ext uri="{FF2B5EF4-FFF2-40B4-BE49-F238E27FC236}">
                <a16:creationId xmlns:a16="http://schemas.microsoft.com/office/drawing/2014/main" id="{25EC48A0-993B-416A-984A-49709C326A17}"/>
              </a:ext>
            </a:extLst>
          </p:cNvPr>
          <p:cNvCxnSpPr>
            <a:cxnSpLocks/>
            <a:stCxn id="14" idx="2"/>
            <a:endCxn id="7" idx="0"/>
          </p:cNvCxnSpPr>
          <p:nvPr/>
        </p:nvCxnSpPr>
        <p:spPr>
          <a:xfrm flipH="1">
            <a:off x="5512824" y="3917292"/>
            <a:ext cx="1087920" cy="15189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50" name="Picture 49" descr="Keys PNG Transparent Images | PNG All">
            <a:extLst>
              <a:ext uri="{FF2B5EF4-FFF2-40B4-BE49-F238E27FC236}">
                <a16:creationId xmlns:a16="http://schemas.microsoft.com/office/drawing/2014/main" id="{446AC7D0-2A20-4779-B577-98CE57AF5C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390" y="4780834"/>
            <a:ext cx="1097334" cy="476966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D7789424-6919-4F98-A0B2-52DBA1B3122D}"/>
              </a:ext>
            </a:extLst>
          </p:cNvPr>
          <p:cNvSpPr/>
          <p:nvPr/>
        </p:nvSpPr>
        <p:spPr>
          <a:xfrm>
            <a:off x="5511992" y="4909726"/>
            <a:ext cx="22349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b="1" dirty="0">
                <a:latin typeface="+mj-lt"/>
              </a:rPr>
              <a:t>MAX(EFFDT) &lt;= TERM_END_DT</a:t>
            </a:r>
          </a:p>
        </p:txBody>
      </p:sp>
      <p:sp>
        <p:nvSpPr>
          <p:cNvPr id="7" name="Rounded Rectangle 18">
            <a:extLst>
              <a:ext uri="{FF2B5EF4-FFF2-40B4-BE49-F238E27FC236}">
                <a16:creationId xmlns:a16="http://schemas.microsoft.com/office/drawing/2014/main" id="{FFD7FC07-120D-435B-BAAD-5820ADBA8B81}"/>
              </a:ext>
            </a:extLst>
          </p:cNvPr>
          <p:cNvSpPr/>
          <p:nvPr/>
        </p:nvSpPr>
        <p:spPr>
          <a:xfrm>
            <a:off x="4396201" y="5436257"/>
            <a:ext cx="2233245" cy="964543"/>
          </a:xfrm>
          <a:prstGeom prst="roundRect">
            <a:avLst/>
          </a:prstGeom>
          <a:solidFill>
            <a:srgbClr val="00B050">
              <a:alpha val="50196"/>
            </a:srgb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STDNT_GRPS_HIST</a:t>
            </a:r>
          </a:p>
          <a:p>
            <a:pPr lvl="0" algn="ctr"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 Group History</a:t>
            </a:r>
          </a:p>
        </p:txBody>
      </p:sp>
      <p:sp>
        <p:nvSpPr>
          <p:cNvPr id="12" name="Rounded Rectangle 18">
            <a:extLst>
              <a:ext uri="{FF2B5EF4-FFF2-40B4-BE49-F238E27FC236}">
                <a16:creationId xmlns:a16="http://schemas.microsoft.com/office/drawing/2014/main" id="{D7BD1066-91E9-4A0D-8A8D-D34639885434}"/>
              </a:ext>
            </a:extLst>
          </p:cNvPr>
          <p:cNvSpPr/>
          <p:nvPr/>
        </p:nvSpPr>
        <p:spPr>
          <a:xfrm>
            <a:off x="6767849" y="5465574"/>
            <a:ext cx="2147551" cy="935226"/>
          </a:xfrm>
          <a:prstGeom prst="roundRect">
            <a:avLst/>
          </a:prstGeom>
          <a:solidFill>
            <a:srgbClr val="00B050">
              <a:alpha val="50196"/>
            </a:srgb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STDNT_ATTR_DTL</a:t>
            </a:r>
          </a:p>
          <a:p>
            <a:pPr lvl="0" algn="ctr"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 Attribute Detail Table</a:t>
            </a:r>
          </a:p>
        </p:txBody>
      </p:sp>
      <p:sp>
        <p:nvSpPr>
          <p:cNvPr id="13" name="Rounded Rectangle 18">
            <a:extLst>
              <a:ext uri="{FF2B5EF4-FFF2-40B4-BE49-F238E27FC236}">
                <a16:creationId xmlns:a16="http://schemas.microsoft.com/office/drawing/2014/main" id="{83A715D7-ECF0-4667-831E-A7723B01A95C}"/>
              </a:ext>
            </a:extLst>
          </p:cNvPr>
          <p:cNvSpPr/>
          <p:nvPr/>
        </p:nvSpPr>
        <p:spPr>
          <a:xfrm>
            <a:off x="5768523" y="4161608"/>
            <a:ext cx="1664442" cy="533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TERM_TBL</a:t>
            </a:r>
          </a:p>
          <a:p>
            <a:pPr lvl="0" algn="ctr"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Term End Date</a:t>
            </a:r>
          </a:p>
        </p:txBody>
      </p:sp>
    </p:spTree>
    <p:extLst>
      <p:ext uri="{BB962C8B-B14F-4D97-AF65-F5344CB8AC3E}">
        <p14:creationId xmlns:p14="http://schemas.microsoft.com/office/powerpoint/2010/main" val="3735764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C335B9-2594-4B7C-9C3A-8913A080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693A479-8AF4-493A-9DAD-34A0C890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15" y="290945"/>
            <a:ext cx="8823126" cy="69965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200" dirty="0">
                <a:solidFill>
                  <a:srgbClr val="003764"/>
                </a:solidFill>
                <a:ea typeface="+mn-ea"/>
                <a:cs typeface="+mn-cs"/>
              </a:rPr>
              <a:t>DATA SERVICES CODING FOR FTE-RELATED DATA</a:t>
            </a:r>
            <a:endParaRPr lang="en-US" dirty="0"/>
          </a:p>
        </p:txBody>
      </p:sp>
      <p:sp>
        <p:nvSpPr>
          <p:cNvPr id="9" name="Rounded Rectangle 5">
            <a:extLst>
              <a:ext uri="{FF2B5EF4-FFF2-40B4-BE49-F238E27FC236}">
                <a16:creationId xmlns:a16="http://schemas.microsoft.com/office/drawing/2014/main" id="{FAF4CAF7-82CD-44D4-952F-9D0DCC452829}"/>
              </a:ext>
            </a:extLst>
          </p:cNvPr>
          <p:cNvSpPr/>
          <p:nvPr/>
        </p:nvSpPr>
        <p:spPr>
          <a:xfrm>
            <a:off x="270162" y="990600"/>
            <a:ext cx="2777835" cy="1558636"/>
          </a:xfrm>
          <a:prstGeom prst="roundRect">
            <a:avLst/>
          </a:prstGeom>
          <a:solidFill>
            <a:srgbClr val="00C18B">
              <a:alpha val="50196"/>
            </a:srgb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VCS_CLASS_CIP_V</a:t>
            </a:r>
          </a:p>
          <a:p>
            <a:pPr lvl="0" algn="ctr"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lvl="0" algn="ctr"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Course Data as of Term End Date and Class and Class Association Data in a Term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86B0A93E-941F-4627-A0C6-0F7F8DAA4817}"/>
              </a:ext>
            </a:extLst>
          </p:cNvPr>
          <p:cNvSpPr/>
          <p:nvPr/>
        </p:nvSpPr>
        <p:spPr>
          <a:xfrm>
            <a:off x="431485" y="4430367"/>
            <a:ext cx="2455187" cy="1558636"/>
          </a:xfrm>
          <a:prstGeom prst="roundRect">
            <a:avLst/>
          </a:prstGeom>
          <a:solidFill>
            <a:srgbClr val="00C18B">
              <a:alpha val="50196"/>
            </a:srgb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VCS_STDNT_ATTR</a:t>
            </a:r>
          </a:p>
          <a:p>
            <a:pPr algn="ctr">
              <a:defRPr/>
            </a:pPr>
            <a:endParaRPr lang="en-US" sz="1600" kern="0" dirty="0">
              <a:solidFill>
                <a:schemeClr val="accent5">
                  <a:lumMod val="50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 Attributes, includes Student Groups by Term</a:t>
            </a:r>
          </a:p>
        </p:txBody>
      </p:sp>
      <p:sp>
        <p:nvSpPr>
          <p:cNvPr id="11" name="Rounded Rectangle 5">
            <a:extLst>
              <a:ext uri="{FF2B5EF4-FFF2-40B4-BE49-F238E27FC236}">
                <a16:creationId xmlns:a16="http://schemas.microsoft.com/office/drawing/2014/main" id="{BB3C0D98-D098-4DA4-9A09-971FF0EF9E41}"/>
              </a:ext>
            </a:extLst>
          </p:cNvPr>
          <p:cNvSpPr/>
          <p:nvPr/>
        </p:nvSpPr>
        <p:spPr>
          <a:xfrm>
            <a:off x="431487" y="2710483"/>
            <a:ext cx="2455187" cy="1558637"/>
          </a:xfrm>
          <a:prstGeom prst="roundRect">
            <a:avLst/>
          </a:prstGeom>
          <a:solidFill>
            <a:srgbClr val="00C18B">
              <a:alpha val="50196"/>
            </a:srgb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VCS_STDNT_GROUP</a:t>
            </a:r>
          </a:p>
          <a:p>
            <a:pPr lvl="0" algn="ctr">
              <a:defRPr/>
            </a:pPr>
            <a:endParaRPr lang="en-US" kern="0" dirty="0">
              <a:solidFill>
                <a:schemeClr val="accent5">
                  <a:lumMod val="50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1600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Active Student Groups by Term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AEAB67D-EC9E-47FD-BC49-E6B74576D345}"/>
              </a:ext>
            </a:extLst>
          </p:cNvPr>
          <p:cNvSpPr/>
          <p:nvPr/>
        </p:nvSpPr>
        <p:spPr>
          <a:xfrm>
            <a:off x="4909145" y="3627799"/>
            <a:ext cx="37290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SERIOUSLY …</a:t>
            </a:r>
            <a:endParaRPr lang="en-US" sz="4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DD7C67-CFBB-4F1C-8D1D-5967960344C9}"/>
              </a:ext>
            </a:extLst>
          </p:cNvPr>
          <p:cNvSpPr/>
          <p:nvPr/>
        </p:nvSpPr>
        <p:spPr>
          <a:xfrm>
            <a:off x="3615838" y="4748020"/>
            <a:ext cx="536679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+mj-lt"/>
              </a:rPr>
              <a:t>Let us make your life easier!</a:t>
            </a:r>
            <a:endParaRPr lang="en-US" sz="5400" i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4" name="Picture 13" descr="Screenshot of Coding for FTES slide with the international &quot;no&quot; or &quot;not allowed&quot; symbol over it">
            <a:extLst>
              <a:ext uri="{FF2B5EF4-FFF2-40B4-BE49-F238E27FC236}">
                <a16:creationId xmlns:a16="http://schemas.microsoft.com/office/drawing/2014/main" id="{113D1575-E20B-A31B-A136-743322ADEAE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141" t="2199"/>
          <a:stretch/>
        </p:blipFill>
        <p:spPr>
          <a:xfrm rot="598101">
            <a:off x="5089308" y="1120638"/>
            <a:ext cx="3076751" cy="2377122"/>
          </a:xfrm>
          <a:prstGeom prst="rect">
            <a:avLst/>
          </a:prstGeom>
          <a:ln>
            <a:noFill/>
          </a:ln>
        </p:spPr>
      </p:pic>
      <p:sp>
        <p:nvSpPr>
          <p:cNvPr id="5" name="&quot;Not Allowed&quot; Symbol 4" descr="A &quot;Not Allowed&quot; symbol superimposed over an image of the  Coding for FTES slide with ">
            <a:extLst>
              <a:ext uri="{FF2B5EF4-FFF2-40B4-BE49-F238E27FC236}">
                <a16:creationId xmlns:a16="http://schemas.microsoft.com/office/drawing/2014/main" id="{E7D8D8BA-F727-475B-9AE7-94FFB65E8186}"/>
              </a:ext>
            </a:extLst>
          </p:cNvPr>
          <p:cNvSpPr/>
          <p:nvPr/>
        </p:nvSpPr>
        <p:spPr>
          <a:xfrm>
            <a:off x="5483269" y="1298310"/>
            <a:ext cx="2115947" cy="1770574"/>
          </a:xfrm>
          <a:prstGeom prst="noSmoking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623789"/>
      </p:ext>
    </p:extLst>
  </p:cSld>
  <p:clrMapOvr>
    <a:masterClrMapping/>
  </p:clrMapOvr>
</p:sld>
</file>

<file path=ppt/theme/theme1.xml><?xml version="1.0" encoding="utf-8"?>
<a:theme xmlns:a="http://schemas.openxmlformats.org/drawingml/2006/main" name="ctclink-powerpoint templat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9731A4A-6F4D-4B3A-BE43-FF48B57D4103}" vid="{F01B27C9-9AE7-482B-82E3-EFB557E135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ctclink-powerpoint template</Template>
  <TotalTime>9171</TotalTime>
  <Words>1129</Words>
  <Application>Microsoft Office PowerPoint</Application>
  <PresentationFormat>On-screen Show (4:3)</PresentationFormat>
  <Paragraphs>261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ctclink-powerpoint template</vt:lpstr>
      <vt:lpstr>Reporting Lifecycle of a Student</vt:lpstr>
      <vt:lpstr>Academic structure</vt:lpstr>
      <vt:lpstr>LIFECYCLE OF A STUDENT</vt:lpstr>
      <vt:lpstr>STUDENT APPLICATION</vt:lpstr>
      <vt:lpstr>ADMISSIONS</vt:lpstr>
      <vt:lpstr>STUDENT PROGRAM/PLAN STACKs</vt:lpstr>
      <vt:lpstr>DATA SERVICES PROGRAM/PLAN STACK VIEWS </vt:lpstr>
      <vt:lpstr>CODING FOR FTES </vt:lpstr>
      <vt:lpstr>DATA SERVICES CODING FOR FTE-RELATED DATA</vt:lpstr>
      <vt:lpstr>TERM ACTIVATED AND READY TO REGISTER</vt:lpstr>
      <vt:lpstr>FTE (Full-Time Equivalents) Processing </vt:lpstr>
      <vt:lpstr>Student Completes a Degree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Lifecycle of a Student</dc:title>
  <dc:subject>Data Services Presentation, Oct. 2021</dc:subject>
  <dc:creator>Ivy Brent</dc:creator>
  <cp:lastModifiedBy>Douglas Zeno</cp:lastModifiedBy>
  <cp:revision>338</cp:revision>
  <cp:lastPrinted>2017-07-25T21:12:28Z</cp:lastPrinted>
  <dcterms:created xsi:type="dcterms:W3CDTF">2017-04-25T18:59:57Z</dcterms:created>
  <dcterms:modified xsi:type="dcterms:W3CDTF">2022-11-09T20:28:08Z</dcterms:modified>
  <cp:contentStatus/>
</cp:coreProperties>
</file>