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7" r:id="rId1"/>
    <p:sldMasterId id="2147483688" r:id="rId2"/>
    <p:sldMasterId id="2147483689" r:id="rId3"/>
  </p:sldMasterIdLst>
  <p:notesMasterIdLst>
    <p:notesMasterId r:id="rId48"/>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Lst>
  <p:sldSz cx="12192000" cy="6858000"/>
  <p:notesSz cx="6858000" cy="9144000"/>
  <p:embeddedFontLst>
    <p:embeddedFont>
      <p:font typeface="Calibri" panose="020F0502020204030204" pitchFamily="34" charset="0"/>
      <p:regular r:id="rId49"/>
      <p:bold r:id="rId50"/>
      <p:italic r:id="rId51"/>
      <p:boldItalic r:id="rId52"/>
    </p:embeddedFont>
    <p:embeddedFont>
      <p:font typeface="Franklin Gothic Book" panose="020B0503020102020204" pitchFamily="34" charset="0"/>
      <p:regular r:id="rId53"/>
      <p:italic r:id="rId54"/>
    </p:embeddedFont>
    <p:embeddedFont>
      <p:font typeface="Georgia" panose="02040502050405020303" pitchFamily="18" charset="0"/>
      <p:regular r:id="rId55"/>
      <p:bold r:id="rId56"/>
      <p:italic r:id="rId57"/>
      <p:boldItalic r:id="rId58"/>
    </p:embeddedFont>
    <p:embeddedFont>
      <p:font typeface="Libre Franklin" panose="020B0604020202020204" charset="0"/>
      <p:regular r:id="rId59"/>
      <p:bold r:id="rId60"/>
      <p:italic r:id="rId61"/>
      <p:boldItalic r:id="rId62"/>
    </p:embeddedFont>
    <p:embeddedFont>
      <p:font typeface="Libre Franklin Medium" panose="020B0604020202020204" charset="0"/>
      <p:regular r:id="rId63"/>
      <p:bold r:id="rId64"/>
      <p:italic r:id="rId65"/>
      <p:boldItalic r:id="rId66"/>
    </p:embeddedFont>
    <p:embeddedFont>
      <p:font typeface="Libre Franklin SemiBold" panose="020B0604020202020204" charset="0"/>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D61B08E-132F-4086-BB98-E7729060AEDE}">
  <a:tblStyle styleId="{DD61B08E-132F-4086-BB98-E7729060AEDE}"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F1FC"/>
          </a:solidFill>
        </a:fill>
      </a:tcStyle>
    </a:wholeTbl>
    <a:band1H>
      <a:tcTxStyle/>
      <a:tcStyle>
        <a:tcBdr/>
        <a:fill>
          <a:solidFill>
            <a:srgbClr val="CAE3F9"/>
          </a:solidFill>
        </a:fill>
      </a:tcStyle>
    </a:band1H>
    <a:band2H>
      <a:tcTxStyle/>
      <a:tcStyle>
        <a:tcBdr/>
      </a:tcStyle>
    </a:band2H>
    <a:band1V>
      <a:tcTxStyle/>
      <a:tcStyle>
        <a:tcBdr/>
        <a:fill>
          <a:solidFill>
            <a:srgbClr val="CAE3F9"/>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4A5893A0-1799-4250-B039-DBC889C4FF0B}" styleName="Table_1">
    <a:wholeTbl>
      <a:tcTxStyle b="off" i="off">
        <a:font>
          <a:latin typeface="Franklin Gothic Book"/>
          <a:ea typeface="Franklin Gothic Book"/>
          <a:cs typeface="Franklin Gothic Book"/>
        </a:font>
        <a:schemeClr val="dk1"/>
      </a:tcTxStyle>
      <a:tcStyle>
        <a:tcBdr>
          <a:left>
            <a:ln w="12700" cap="flat" cmpd="sng">
              <a:solidFill>
                <a:schemeClr val="accent6"/>
              </a:solidFill>
              <a:prstDash val="solid"/>
              <a:round/>
              <a:headEnd type="none" w="sm" len="sm"/>
              <a:tailEnd type="none" w="sm" len="sm"/>
            </a:ln>
          </a:left>
          <a:right>
            <a:ln w="12700" cap="flat" cmpd="sng">
              <a:solidFill>
                <a:schemeClr val="accent6"/>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12700" cap="flat" cmpd="sng">
              <a:solidFill>
                <a:schemeClr val="accent6"/>
              </a:solidFill>
              <a:prstDash val="solid"/>
              <a:round/>
              <a:headEnd type="none" w="sm" len="sm"/>
              <a:tailEnd type="none" w="sm" len="sm"/>
            </a:ln>
          </a:insideH>
          <a:insideV>
            <a:ln w="12700" cap="flat" cmpd="sng">
              <a:solidFill>
                <a:schemeClr val="accent6"/>
              </a:solidFill>
              <a:prstDash val="solid"/>
              <a:round/>
              <a:headEnd type="none" w="sm" len="sm"/>
              <a:tailEnd type="none" w="sm" len="sm"/>
            </a:ln>
          </a:insideV>
        </a:tcBdr>
        <a:fill>
          <a:solidFill>
            <a:srgbClr val="E7EBF3"/>
          </a:solidFill>
        </a:fill>
      </a:tcStyle>
    </a:wholeTbl>
    <a:band1H>
      <a:tcTxStyle b="off" i="off"/>
      <a:tcStyle>
        <a:tcBdr/>
        <a:fill>
          <a:solidFill>
            <a:srgbClr val="CBD4E6"/>
          </a:solidFill>
        </a:fill>
      </a:tcStyle>
    </a:band1H>
    <a:band2H>
      <a:tcTxStyle b="off" i="off"/>
      <a:tcStyle>
        <a:tcBdr/>
      </a:tcStyle>
    </a:band2H>
    <a:band1V>
      <a:tcTxStyle b="off" i="off"/>
      <a:tcStyle>
        <a:tcBdr/>
        <a:fill>
          <a:solidFill>
            <a:srgbClr val="CBD4E6"/>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25400" cap="flat" cmpd="sng">
              <a:solidFill>
                <a:schemeClr val="accent6"/>
              </a:solidFill>
              <a:prstDash val="solid"/>
              <a:round/>
              <a:headEnd type="none" w="sm" len="sm"/>
              <a:tailEnd type="none" w="sm" len="sm"/>
            </a:ln>
          </a:top>
        </a:tcBdr>
        <a:fill>
          <a:solidFill>
            <a:srgbClr val="E7EBF3"/>
          </a:solidFill>
        </a:fill>
      </a:tcStyle>
    </a:lastRow>
    <a:seCell>
      <a:tcTxStyle b="off" i="off"/>
      <a:tcStyle>
        <a:tcBdr/>
      </a:tcStyle>
    </a:seCell>
    <a:swCell>
      <a:tcTxStyle b="off" i="off"/>
      <a:tcStyle>
        <a:tcBdr/>
      </a:tcStyle>
    </a:swCell>
    <a:firstRow>
      <a:tcTxStyle b="on" i="off"/>
      <a:tcStyle>
        <a:tcBdr/>
        <a:fill>
          <a:solidFill>
            <a:srgbClr val="E7EBF3"/>
          </a:solidFill>
        </a:fill>
      </a:tcStyle>
    </a:firstRow>
    <a:neCell>
      <a:tcTxStyle b="off" i="off"/>
      <a:tcStyle>
        <a:tcBdr/>
      </a:tcStyle>
    </a:neCell>
    <a:nwCell>
      <a:tcTxStyle b="off" i="off"/>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1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5.fntdata"/><Relationship Id="rId68" Type="http://schemas.openxmlformats.org/officeDocument/2006/relationships/font" Target="fonts/font20.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74"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font" Target="fonts/font13.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8" Type="http://schemas.openxmlformats.org/officeDocument/2006/relationships/slide" Target="slides/slide5.xml"/><Relationship Id="rId51" Type="http://schemas.openxmlformats.org/officeDocument/2006/relationships/font" Target="fonts/font3.fntdata"/><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4.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rive.google.com/file/d/1JWwOK0TMQ1y4iCRuXc-ZZMyrRzX7arGD/view?usp=sharin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ofm.wa.gov/sites/default/files/public/shr/Directives/WorkforceDiversityDirective.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ofm.wa.gov/sites/default/files/public/shr/Directives/WorkforceDiversityDirective.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21" name="Google Shape;32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7" name="Google Shape;38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How Faculty Hiring Committees Reproduce Whiteness (SA “homework”): </a:t>
            </a:r>
            <a:r>
              <a:rPr lang="en-US" u="sng" dirty="0">
                <a:solidFill>
                  <a:schemeClr val="hlink"/>
                </a:solidFill>
                <a:hlinkClick r:id="rId3"/>
              </a:rPr>
              <a:t>https://drive.google.com/file/d/1JWwOK0TMQ1y4iCRuXc-ZZMyrRzX7arGD/view?usp=sharing</a:t>
            </a:r>
            <a:r>
              <a:rPr lang="en-US" dirty="0"/>
              <a:t> </a:t>
            </a:r>
            <a:endParaRPr dirty="0"/>
          </a:p>
          <a:p>
            <a:pPr marL="0" lvl="0" indent="0" algn="l" rtl="0">
              <a:lnSpc>
                <a:spcPct val="100000"/>
              </a:lnSpc>
              <a:spcBef>
                <a:spcPts val="0"/>
              </a:spcBef>
              <a:spcAft>
                <a:spcPts val="0"/>
              </a:spcAft>
              <a:buSzPts val="1400"/>
              <a:buNone/>
            </a:pPr>
            <a:endParaRPr dirty="0"/>
          </a:p>
        </p:txBody>
      </p:sp>
      <p:sp>
        <p:nvSpPr>
          <p:cNvPr id="395" name="Google Shape;39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2" name="Google Shape;40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11b106d5962_0_2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10" name="Google Shape;410;g11b106d5962_0_2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11b106d5962_0_2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21" name="Google Shape;421;g11b106d5962_0_2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11b106d5962_0_2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32" name="Google Shape;432;g11b106d5962_0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11b106d5962_0_2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46" name="Google Shape;446;g11b106d5962_0_2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11b106d5962_0_2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63" name="Google Shape;463;g11b106d5962_0_2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11b106d5962_0_2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0" name="Google Shape;480;g11b106d5962_0_2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11b106d5962_0_2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97" name="Google Shape;497;g11b106d5962_0_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Ha and team; would also like to introduce our state board colleagues, Julie Huss, HR director, and Dr. Claudine Richardson, policy associate with the student success team.</a:t>
            </a:r>
            <a:endParaRPr dirty="0"/>
          </a:p>
          <a:p>
            <a:pPr marL="0" lvl="0" indent="0" algn="l" rtl="0">
              <a:spcBef>
                <a:spcPts val="0"/>
              </a:spcBef>
              <a:spcAft>
                <a:spcPts val="0"/>
              </a:spcAft>
              <a:buNone/>
            </a:pPr>
            <a:endParaRPr sz="400" dirty="0"/>
          </a:p>
        </p:txBody>
      </p:sp>
      <p:sp>
        <p:nvSpPr>
          <p:cNvPr id="328" name="Google Shape;328;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a:t>
            </a:fld>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11b106d5962_0_3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25" name="Google Shape;525;g11b106d5962_0_3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37" name="Google Shape;53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546" name="Google Shape;54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22</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554" name="Google Shape;55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23</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561" name="Google Shape;561;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24</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568" name="Google Shape;56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25</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4" name="Google Shape;57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575" name="Google Shape;575;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26</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600" name="Google Shape;600;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27</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0" name="Google Shape;61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611" name="Google Shape;611;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28</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631" name="Google Shape;631;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29</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Melissa</a:t>
            </a:r>
            <a:endParaRPr dirty="0"/>
          </a:p>
        </p:txBody>
      </p:sp>
      <p:sp>
        <p:nvSpPr>
          <p:cNvPr id="336" name="Google Shape;336;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a:t>
            </a:fld>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8" name="Google Shape;638;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639" name="Google Shape;639;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30</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648" name="Google Shape;648;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31</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5" name="Google Shape;655;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656" name="Google Shape;656;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32</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5" name="Google Shape;665;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666" name="Google Shape;666;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33</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3" name="Google Shape;673;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dirty="0"/>
              <a:t>BONNIE</a:t>
            </a:r>
            <a:endParaRPr dirty="0"/>
          </a:p>
        </p:txBody>
      </p:sp>
      <p:sp>
        <p:nvSpPr>
          <p:cNvPr id="674" name="Google Shape;674;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34</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dirty="0"/>
              <a:t>BONNIE</a:t>
            </a:r>
            <a:endParaRPr dirty="0"/>
          </a:p>
        </p:txBody>
      </p:sp>
      <p:sp>
        <p:nvSpPr>
          <p:cNvPr id="683" name="Google Shape;683;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35</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1" name="Google Shape;691;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692" name="Google Shape;692;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36</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0" name="Google Shape;700;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701" name="Google Shape;701;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37</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710" name="Google Shape;710;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38</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8" name="Google Shape;718;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719" name="Google Shape;719;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39</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Melissa</a:t>
            </a:r>
            <a:endParaRPr dirty="0"/>
          </a:p>
        </p:txBody>
      </p:sp>
      <p:sp>
        <p:nvSpPr>
          <p:cNvPr id="343" name="Google Shape;343;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5" name="Google Shape;725;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726" name="Google Shape;726;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40</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39" name="Google Shape;739;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0" algn="l" rtl="0">
              <a:lnSpc>
                <a:spcPct val="90000"/>
              </a:lnSpc>
              <a:spcBef>
                <a:spcPts val="1000"/>
              </a:spcBef>
              <a:spcAft>
                <a:spcPts val="0"/>
              </a:spcAft>
              <a:buNone/>
            </a:pPr>
            <a:endParaRPr sz="100" dirty="0"/>
          </a:p>
        </p:txBody>
      </p:sp>
      <p:sp>
        <p:nvSpPr>
          <p:cNvPr id="745" name="Google Shape;74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52" name="Google Shape;75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59" name="Google Shape;75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dirty="0">
                <a:highlight>
                  <a:srgbClr val="FFFFFF"/>
                </a:highlight>
                <a:latin typeface="Arial"/>
                <a:ea typeface="Arial"/>
                <a:cs typeface="Arial"/>
                <a:sym typeface="Arial"/>
              </a:rPr>
              <a:t>Quick overview:</a:t>
            </a:r>
            <a:endParaRPr sz="1100" dirty="0">
              <a:highlight>
                <a:srgbClr val="FFFFFF"/>
              </a:highlight>
              <a:latin typeface="Arial"/>
              <a:ea typeface="Arial"/>
              <a:cs typeface="Arial"/>
              <a:sym typeface="Arial"/>
            </a:endParaRPr>
          </a:p>
          <a:p>
            <a:pPr marL="0" lvl="0" indent="0" algn="l" rtl="0">
              <a:lnSpc>
                <a:spcPct val="100000"/>
              </a:lnSpc>
              <a:spcBef>
                <a:spcPts val="0"/>
              </a:spcBef>
              <a:spcAft>
                <a:spcPts val="0"/>
              </a:spcAft>
              <a:buSzPts val="1400"/>
              <a:buNone/>
            </a:pPr>
            <a:r>
              <a:rPr lang="en-US" sz="1100" dirty="0">
                <a:highlight>
                  <a:srgbClr val="FFFFFF"/>
                </a:highlight>
                <a:latin typeface="Arial"/>
                <a:ea typeface="Arial"/>
                <a:cs typeface="Arial"/>
                <a:sym typeface="Arial"/>
              </a:rPr>
              <a:t>As many of you are aware and may have attended our Jan EDI info sessions, </a:t>
            </a:r>
            <a:endParaRPr sz="1100" dirty="0">
              <a:highlight>
                <a:srgbClr val="FFFFFF"/>
              </a:highlight>
              <a:latin typeface="Arial"/>
              <a:ea typeface="Arial"/>
              <a:cs typeface="Arial"/>
              <a:sym typeface="Arial"/>
            </a:endParaRPr>
          </a:p>
          <a:p>
            <a:pPr marL="0" lvl="0" indent="0" algn="l" rtl="0">
              <a:lnSpc>
                <a:spcPct val="100000"/>
              </a:lnSpc>
              <a:spcBef>
                <a:spcPts val="0"/>
              </a:spcBef>
              <a:spcAft>
                <a:spcPts val="0"/>
              </a:spcAft>
              <a:buSzPts val="1400"/>
              <a:buNone/>
            </a:pPr>
            <a:r>
              <a:rPr lang="en-US" sz="1100" dirty="0">
                <a:highlight>
                  <a:srgbClr val="FFFFFF"/>
                </a:highlight>
                <a:latin typeface="Arial"/>
                <a:ea typeface="Arial"/>
                <a:cs typeface="Arial"/>
                <a:sym typeface="Arial"/>
              </a:rPr>
              <a:t>E2SB 5194, Section 3(1) outlines the requirement that all community and technical colleges must submit, on a biennial basis, strategic plans to the state board for community and technical colleges for achieving diversity, equity, and inclusion of all races on their campuses. Included in Section 3(5) is the requirement for the state board for community and technical colleges (SBCTC) to develop a model faculty diversity program designed to provide for the retention and recruitment of faculty from all racial, ethnic, and cultural backgrounds. The faculty diversity program must also be based on proven practices in diversity hiring processes. </a:t>
            </a:r>
            <a:endParaRPr sz="1100" dirty="0">
              <a:highlight>
                <a:srgbClr val="FFFFFF"/>
              </a:highlight>
              <a:latin typeface="Arial"/>
              <a:ea typeface="Arial"/>
              <a:cs typeface="Arial"/>
              <a:sym typeface="Arial"/>
            </a:endParaRPr>
          </a:p>
          <a:p>
            <a:pPr marL="0" lvl="0" indent="0" algn="l" rtl="0">
              <a:lnSpc>
                <a:spcPct val="100000"/>
              </a:lnSpc>
              <a:spcBef>
                <a:spcPts val="0"/>
              </a:spcBef>
              <a:spcAft>
                <a:spcPts val="0"/>
              </a:spcAft>
              <a:buSzPts val="1400"/>
              <a:buNone/>
            </a:pPr>
            <a:endParaRPr sz="1100" dirty="0">
              <a:highlight>
                <a:srgbClr val="FFFFFF"/>
              </a:highlight>
              <a:latin typeface="Arial"/>
              <a:ea typeface="Arial"/>
              <a:cs typeface="Arial"/>
              <a:sym typeface="Arial"/>
            </a:endParaRPr>
          </a:p>
          <a:p>
            <a:pPr marL="0" lvl="0" indent="0" algn="l" rtl="0">
              <a:lnSpc>
                <a:spcPct val="100000"/>
              </a:lnSpc>
              <a:spcBef>
                <a:spcPts val="0"/>
              </a:spcBef>
              <a:spcAft>
                <a:spcPts val="0"/>
              </a:spcAft>
              <a:buSzPts val="1400"/>
              <a:buNone/>
            </a:pPr>
            <a:r>
              <a:rPr lang="en-US" sz="1100" dirty="0">
                <a:highlight>
                  <a:srgbClr val="FFFFFF"/>
                </a:highlight>
                <a:latin typeface="Arial"/>
                <a:ea typeface="Arial"/>
                <a:cs typeface="Arial"/>
                <a:sym typeface="Arial"/>
              </a:rPr>
              <a:t>EMPHASIZE collaborative work with HR, “The EDI and HR teams at SBCTC worked to develop guidance to support colleges as they develop their own faculty diversity program.</a:t>
            </a:r>
            <a:endParaRPr sz="1100" dirty="0">
              <a:highlight>
                <a:srgbClr val="FFFFFF"/>
              </a:highlight>
              <a:latin typeface="Arial"/>
              <a:ea typeface="Arial"/>
              <a:cs typeface="Arial"/>
              <a:sym typeface="Arial"/>
            </a:endParaRPr>
          </a:p>
          <a:p>
            <a:pPr marL="457200" lvl="0" indent="0" algn="l" rtl="0">
              <a:lnSpc>
                <a:spcPct val="90000"/>
              </a:lnSpc>
              <a:spcBef>
                <a:spcPts val="1000"/>
              </a:spcBef>
              <a:spcAft>
                <a:spcPts val="0"/>
              </a:spcAft>
              <a:buClr>
                <a:schemeClr val="dk1"/>
              </a:buClr>
              <a:buSzPts val="1100"/>
              <a:buFont typeface="Arial"/>
              <a:buNone/>
            </a:pPr>
            <a:r>
              <a:rPr lang="en-US" sz="1100" dirty="0">
                <a:solidFill>
                  <a:srgbClr val="0E101A"/>
                </a:solidFill>
                <a:highlight>
                  <a:srgbClr val="FFFFFF"/>
                </a:highlight>
                <a:latin typeface="Arial"/>
                <a:ea typeface="Arial"/>
                <a:cs typeface="Arial"/>
                <a:sym typeface="Arial"/>
              </a:rPr>
              <a:t>The faculty diversity model template intends to provide colleges a blueprint to assist with the development of their faculty diversity program, a key component in their DEI Strategic Plans as outlined in Section 3, </a:t>
            </a:r>
            <a:r>
              <a:rPr lang="en-US" sz="1100" dirty="0">
                <a:highlight>
                  <a:srgbClr val="FFFFFF"/>
                </a:highlight>
                <a:latin typeface="Arial"/>
                <a:ea typeface="Arial"/>
                <a:cs typeface="Arial"/>
                <a:sym typeface="Arial"/>
              </a:rPr>
              <a:t>E2SSB 5194. </a:t>
            </a:r>
            <a:r>
              <a:rPr lang="en-US" sz="1100" dirty="0">
                <a:solidFill>
                  <a:srgbClr val="0E101A"/>
                </a:solidFill>
                <a:highlight>
                  <a:srgbClr val="FFFFFF"/>
                </a:highlight>
                <a:latin typeface="Arial"/>
                <a:ea typeface="Arial"/>
                <a:cs typeface="Arial"/>
                <a:sym typeface="Arial"/>
              </a:rPr>
              <a:t>The template also includes elements of the Workforce Diversity Plan submitted by each college in December 2020 per</a:t>
            </a:r>
            <a:r>
              <a:rPr lang="en-US" sz="1100" dirty="0">
                <a:solidFill>
                  <a:srgbClr val="0E101A"/>
                </a:solidFill>
                <a:highlight>
                  <a:srgbClr val="FFFFFF"/>
                </a:highlight>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en-US" sz="1100" u="sng" dirty="0">
                <a:solidFill>
                  <a:srgbClr val="0563C1"/>
                </a:solidFill>
                <a:highlight>
                  <a:srgbClr val="FFFFFF"/>
                </a:highlight>
                <a:latin typeface="Arial"/>
                <a:ea typeface="Arial"/>
                <a:cs typeface="Arial"/>
                <a:sym typeface="Arial"/>
                <a:hlinkClick r:id="rId3">
                  <a:extLst>
                    <a:ext uri="{A12FA001-AC4F-418D-AE19-62706E023703}">
                      <ahyp:hlinkClr xmlns:ahyp="http://schemas.microsoft.com/office/drawing/2018/hyperlinkcolor" val="tx"/>
                    </a:ext>
                  </a:extLst>
                </a:hlinkClick>
              </a:rPr>
              <a:t>Workforce Diversity Directive - State HR Directive 20-02</a:t>
            </a:r>
            <a:r>
              <a:rPr lang="en-US" sz="1100" dirty="0">
                <a:solidFill>
                  <a:srgbClr val="0E101A"/>
                </a:solidFill>
                <a:highlight>
                  <a:srgbClr val="FFFFFF"/>
                </a:highlight>
                <a:latin typeface="Arial"/>
                <a:ea typeface="Arial"/>
                <a:cs typeface="Arial"/>
                <a:sym typeface="Arial"/>
              </a:rPr>
              <a:t>. </a:t>
            </a:r>
            <a:endParaRPr sz="1100" dirty="0">
              <a:highlight>
                <a:srgbClr val="FFFFFF"/>
              </a:highlight>
              <a:latin typeface="Arial"/>
              <a:ea typeface="Arial"/>
              <a:cs typeface="Arial"/>
              <a:sym typeface="Arial"/>
            </a:endParaRPr>
          </a:p>
        </p:txBody>
      </p:sp>
      <p:sp>
        <p:nvSpPr>
          <p:cNvPr id="350" name="Google Shape;350;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Julie </a:t>
            </a:r>
            <a:endParaRPr dirty="0"/>
          </a:p>
          <a:p>
            <a:pPr marL="0" lvl="0" indent="0" algn="l" rtl="0">
              <a:lnSpc>
                <a:spcPct val="100000"/>
              </a:lnSpc>
              <a:spcBef>
                <a:spcPts val="0"/>
              </a:spcBef>
              <a:spcAft>
                <a:spcPts val="0"/>
              </a:spcAft>
              <a:buSzPts val="1400"/>
              <a:buNone/>
            </a:pPr>
            <a:endParaRPr dirty="0"/>
          </a:p>
          <a:p>
            <a:pPr marL="457200" lvl="0" indent="0" algn="l" rtl="0">
              <a:lnSpc>
                <a:spcPct val="90000"/>
              </a:lnSpc>
              <a:spcBef>
                <a:spcPts val="1000"/>
              </a:spcBef>
              <a:spcAft>
                <a:spcPts val="0"/>
              </a:spcAft>
              <a:buClr>
                <a:schemeClr val="dk1"/>
              </a:buClr>
              <a:buSzPts val="1100"/>
              <a:buFont typeface="Arial"/>
              <a:buNone/>
            </a:pPr>
            <a:r>
              <a:rPr lang="en-US" sz="1100" u="sng" dirty="0">
                <a:solidFill>
                  <a:srgbClr val="0563C1"/>
                </a:solidFill>
                <a:highlight>
                  <a:srgbClr val="FFFFFF"/>
                </a:highlight>
                <a:latin typeface="Arial"/>
                <a:ea typeface="Arial"/>
                <a:cs typeface="Arial"/>
                <a:sym typeface="Arial"/>
                <a:hlinkClick r:id="rId3">
                  <a:extLst>
                    <a:ext uri="{A12FA001-AC4F-418D-AE19-62706E023703}">
                      <ahyp:hlinkClr xmlns:ahyp="http://schemas.microsoft.com/office/drawing/2018/hyperlinkcolor" val="tx"/>
                    </a:ext>
                  </a:extLst>
                </a:hlinkClick>
              </a:rPr>
              <a:t>Workforce Diversity Directive - State HR Directive 20-02</a:t>
            </a:r>
            <a:r>
              <a:rPr lang="en-US" sz="1100" dirty="0">
                <a:solidFill>
                  <a:srgbClr val="0E101A"/>
                </a:solidFill>
                <a:highlight>
                  <a:srgbClr val="FFFFFF"/>
                </a:highlight>
                <a:latin typeface="Arial"/>
                <a:ea typeface="Arial"/>
                <a:cs typeface="Arial"/>
                <a:sym typeface="Arial"/>
              </a:rPr>
              <a:t>. The faculty diversity program template gives colleges the opportunity to build on their current efforts for diversifying faculty as detailed in their workforce diversity plans and assists in highlighting areas for consideration. </a:t>
            </a:r>
            <a:endParaRPr dirty="0"/>
          </a:p>
        </p:txBody>
      </p:sp>
      <p:sp>
        <p:nvSpPr>
          <p:cNvPr id="357" name="Google Shape;35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Julie </a:t>
            </a:r>
            <a:endParaRPr dirty="0"/>
          </a:p>
        </p:txBody>
      </p:sp>
      <p:sp>
        <p:nvSpPr>
          <p:cNvPr id="364" name="Google Shape;36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1932dcf490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11932dcf490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72" name="Google Shape;372;g11932dcf490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114390977dd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114390977dd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Ha</a:t>
            </a:r>
            <a:endParaRPr dirty="0"/>
          </a:p>
        </p:txBody>
      </p:sp>
      <p:sp>
        <p:nvSpPr>
          <p:cNvPr id="380" name="Google Shape;380;g114390977dd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0"/>
        <p:cNvGrpSpPr/>
        <p:nvPr/>
      </p:nvGrpSpPr>
      <p:grpSpPr>
        <a:xfrm>
          <a:off x="0" y="0"/>
          <a:ext cx="0" cy="0"/>
          <a:chOff x="0" y="0"/>
          <a:chExt cx="0" cy="0"/>
        </a:xfrm>
      </p:grpSpPr>
      <p:sp>
        <p:nvSpPr>
          <p:cNvPr id="11" name="Google Shape;11;p2"/>
          <p:cNvSpPr txBox="1">
            <a:spLocks noGrp="1"/>
          </p:cNvSpPr>
          <p:nvPr>
            <p:ph type="title"/>
          </p:nvPr>
        </p:nvSpPr>
        <p:spPr>
          <a:xfrm>
            <a:off x="493186" y="3863688"/>
            <a:ext cx="11115967" cy="99925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3764"/>
              </a:buClr>
              <a:buSzPts val="4800"/>
              <a:buFont typeface="Libre Franklin Medium"/>
              <a:buNone/>
              <a:defRPr sz="4800" b="0" i="0" u="none" strike="noStrike" cap="none">
                <a:solidFill>
                  <a:srgbClr val="003764"/>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2"/>
          <p:cNvSpPr txBox="1">
            <a:spLocks noGrp="1"/>
          </p:cNvSpPr>
          <p:nvPr>
            <p:ph type="subTitle" idx="1"/>
          </p:nvPr>
        </p:nvSpPr>
        <p:spPr>
          <a:xfrm>
            <a:off x="494144" y="4976665"/>
            <a:ext cx="11185237" cy="67901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003764"/>
              </a:buClr>
              <a:buSzPts val="3500"/>
              <a:buFont typeface="Arial"/>
              <a:buNone/>
              <a:defRPr sz="3500" b="0" i="0" u="none" strike="noStrike" cap="none">
                <a:solidFill>
                  <a:srgbClr val="003764"/>
                </a:solidFill>
                <a:latin typeface="Libre Franklin Medium"/>
                <a:ea typeface="Libre Franklin Medium"/>
                <a:cs typeface="Libre Franklin Medium"/>
                <a:sym typeface="Libre Franklin Medium"/>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Libre Franklin"/>
                <a:ea typeface="Libre Franklin"/>
                <a:cs typeface="Libre Franklin"/>
                <a:sym typeface="Libre Franklin"/>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Libre Franklin"/>
                <a:ea typeface="Libre Franklin"/>
                <a:cs typeface="Libre Franklin"/>
                <a:sym typeface="Libre Franklin"/>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Libre Franklin"/>
                <a:ea typeface="Libre Franklin"/>
                <a:cs typeface="Libre Franklin"/>
                <a:sym typeface="Libre Franklin"/>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Libre Franklin"/>
                <a:ea typeface="Libre Franklin"/>
                <a:cs typeface="Libre Franklin"/>
                <a:sym typeface="Libre Franklin"/>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Libre Franklin"/>
                <a:ea typeface="Libre Franklin"/>
                <a:cs typeface="Libre Franklin"/>
                <a:sym typeface="Libre Franklin"/>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Libre Franklin"/>
                <a:ea typeface="Libre Franklin"/>
                <a:cs typeface="Libre Franklin"/>
                <a:sym typeface="Libre Franklin"/>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Libre Franklin"/>
                <a:ea typeface="Libre Franklin"/>
                <a:cs typeface="Libre Franklin"/>
                <a:sym typeface="Libre Franklin"/>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Libre Franklin"/>
                <a:ea typeface="Libre Franklin"/>
                <a:cs typeface="Libre Franklin"/>
                <a:sym typeface="Libre Franklin"/>
              </a:defRPr>
            </a:lvl9pPr>
          </a:lstStyle>
          <a:p>
            <a:endParaRPr/>
          </a:p>
        </p:txBody>
      </p:sp>
      <p:sp>
        <p:nvSpPr>
          <p:cNvPr id="13" name="Google Shape;13;p2"/>
          <p:cNvSpPr txBox="1">
            <a:spLocks noGrp="1"/>
          </p:cNvSpPr>
          <p:nvPr>
            <p:ph type="body" idx="2"/>
          </p:nvPr>
        </p:nvSpPr>
        <p:spPr>
          <a:xfrm>
            <a:off x="493184" y="5769405"/>
            <a:ext cx="6153149" cy="7588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3764"/>
              </a:buClr>
              <a:buSzPts val="2000"/>
              <a:buFont typeface="Arial"/>
              <a:buNone/>
              <a:defRPr sz="2000" b="0" i="0" u="none" strike="noStrike" cap="none">
                <a:solidFill>
                  <a:srgbClr val="003764"/>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pic>
        <p:nvPicPr>
          <p:cNvPr id="14" name="Google Shape;14;p2" descr="Cover Triangle Pattern"/>
          <p:cNvPicPr preferRelativeResize="0"/>
          <p:nvPr/>
        </p:nvPicPr>
        <p:blipFill rotWithShape="1">
          <a:blip r:embed="rId2">
            <a:alphaModFix/>
          </a:blip>
          <a:srcRect t="12978"/>
          <a:stretch/>
        </p:blipFill>
        <p:spPr>
          <a:xfrm>
            <a:off x="5362523" y="0"/>
            <a:ext cx="6829477" cy="374996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90"/>
        <p:cNvGrpSpPr/>
        <p:nvPr/>
      </p:nvGrpSpPr>
      <p:grpSpPr>
        <a:xfrm>
          <a:off x="0" y="0"/>
          <a:ext cx="0" cy="0"/>
          <a:chOff x="0" y="0"/>
          <a:chExt cx="0" cy="0"/>
        </a:xfrm>
      </p:grpSpPr>
      <p:sp>
        <p:nvSpPr>
          <p:cNvPr id="91" name="Google Shape;91;p11"/>
          <p:cNvSpPr txBox="1">
            <a:spLocks noGrp="1"/>
          </p:cNvSpPr>
          <p:nvPr>
            <p:ph type="title"/>
          </p:nvPr>
        </p:nvSpPr>
        <p:spPr>
          <a:xfrm>
            <a:off x="537829" y="1385541"/>
            <a:ext cx="4477519" cy="1409614"/>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3764"/>
              </a:buClr>
              <a:buSzPts val="3500"/>
              <a:buFont typeface="Libre Franklin Medium"/>
              <a:buNone/>
              <a:defRPr sz="3500" b="0" i="0" u="none" strike="noStrike" cap="none">
                <a:solidFill>
                  <a:srgbClr val="003764"/>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2" name="Google Shape;92;p11"/>
          <p:cNvSpPr txBox="1">
            <a:spLocks noGrp="1"/>
          </p:cNvSpPr>
          <p:nvPr>
            <p:ph type="body" idx="1"/>
          </p:nvPr>
        </p:nvSpPr>
        <p:spPr>
          <a:xfrm>
            <a:off x="537829" y="2888676"/>
            <a:ext cx="4477519" cy="35428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3764"/>
              </a:buClr>
              <a:buSzPts val="1600"/>
              <a:buFont typeface="Arial"/>
              <a:buNone/>
              <a:defRPr sz="1600" b="0" i="0" u="none" strike="noStrike" cap="none">
                <a:solidFill>
                  <a:srgbClr val="003764"/>
                </a:solidFill>
                <a:latin typeface="Libre Franklin"/>
                <a:ea typeface="Libre Franklin"/>
                <a:cs typeface="Libre Franklin"/>
                <a:sym typeface="Libre Franklin"/>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Libre Franklin"/>
                <a:ea typeface="Libre Franklin"/>
                <a:cs typeface="Libre Franklin"/>
                <a:sym typeface="Libre Franklin"/>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Libre Franklin"/>
                <a:ea typeface="Libre Franklin"/>
                <a:cs typeface="Libre Franklin"/>
                <a:sym typeface="Libre Franklin"/>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Libre Franklin"/>
                <a:ea typeface="Libre Franklin"/>
                <a:cs typeface="Libre Franklin"/>
                <a:sym typeface="Libre Franklin"/>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Libre Franklin"/>
                <a:ea typeface="Libre Franklin"/>
                <a:cs typeface="Libre Franklin"/>
                <a:sym typeface="Libre Franklin"/>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Libre Franklin"/>
                <a:ea typeface="Libre Franklin"/>
                <a:cs typeface="Libre Franklin"/>
                <a:sym typeface="Libre Franklin"/>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Libre Franklin"/>
                <a:ea typeface="Libre Franklin"/>
                <a:cs typeface="Libre Franklin"/>
                <a:sym typeface="Libre Franklin"/>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Libre Franklin"/>
                <a:ea typeface="Libre Franklin"/>
                <a:cs typeface="Libre Franklin"/>
                <a:sym typeface="Libre Franklin"/>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Libre Franklin"/>
                <a:ea typeface="Libre Franklin"/>
                <a:cs typeface="Libre Franklin"/>
                <a:sym typeface="Libre Franklin"/>
              </a:defRPr>
            </a:lvl9pPr>
          </a:lstStyle>
          <a:p>
            <a:endParaRPr/>
          </a:p>
        </p:txBody>
      </p:sp>
      <p:sp>
        <p:nvSpPr>
          <p:cNvPr id="93" name="Google Shape;93;p11"/>
          <p:cNvSpPr txBox="1">
            <a:spLocks noGrp="1"/>
          </p:cNvSpPr>
          <p:nvPr>
            <p:ph type="body" idx="2"/>
          </p:nvPr>
        </p:nvSpPr>
        <p:spPr>
          <a:xfrm>
            <a:off x="5365397" y="1569029"/>
            <a:ext cx="6452531" cy="4862477"/>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3764"/>
              </a:buClr>
              <a:buSzPts val="3200"/>
              <a:buFont typeface="Arial"/>
              <a:buChar char="•"/>
              <a:defRPr sz="3200" b="0" i="0" u="none" strike="noStrike" cap="none">
                <a:solidFill>
                  <a:srgbClr val="003764"/>
                </a:solidFill>
                <a:latin typeface="Libre Franklin"/>
                <a:ea typeface="Libre Franklin"/>
                <a:cs typeface="Libre Franklin"/>
                <a:sym typeface="Libre Franklin"/>
              </a:defRPr>
            </a:lvl1pPr>
            <a:lvl2pPr marL="914400" marR="0" lvl="1" indent="-406400" algn="l" rtl="0">
              <a:lnSpc>
                <a:spcPct val="90000"/>
              </a:lnSpc>
              <a:spcBef>
                <a:spcPts val="500"/>
              </a:spcBef>
              <a:spcAft>
                <a:spcPts val="0"/>
              </a:spcAft>
              <a:buClr>
                <a:srgbClr val="003764"/>
              </a:buClr>
              <a:buSzPts val="2800"/>
              <a:buFont typeface="Arial"/>
              <a:buChar char="•"/>
              <a:defRPr sz="2800" b="0" i="0" u="none" strike="noStrike" cap="none">
                <a:solidFill>
                  <a:srgbClr val="003764"/>
                </a:solidFill>
                <a:latin typeface="Libre Franklin"/>
                <a:ea typeface="Libre Franklin"/>
                <a:cs typeface="Libre Franklin"/>
                <a:sym typeface="Libre Franklin"/>
              </a:defRPr>
            </a:lvl2pPr>
            <a:lvl3pPr marL="1371600" marR="0" lvl="2" indent="-381000" algn="l" rtl="0">
              <a:lnSpc>
                <a:spcPct val="90000"/>
              </a:lnSpc>
              <a:spcBef>
                <a:spcPts val="500"/>
              </a:spcBef>
              <a:spcAft>
                <a:spcPts val="0"/>
              </a:spcAft>
              <a:buClr>
                <a:srgbClr val="003764"/>
              </a:buClr>
              <a:buSzPts val="2400"/>
              <a:buFont typeface="Arial"/>
              <a:buChar char="•"/>
              <a:defRPr sz="2400" b="0" i="0" u="none" strike="noStrike" cap="none">
                <a:solidFill>
                  <a:srgbClr val="003764"/>
                </a:solidFill>
                <a:latin typeface="Libre Franklin"/>
                <a:ea typeface="Libre Franklin"/>
                <a:cs typeface="Libre Franklin"/>
                <a:sym typeface="Libre Franklin"/>
              </a:defRPr>
            </a:lvl3pPr>
            <a:lvl4pPr marL="1828800" marR="0" lvl="3" indent="-355600" algn="l" rtl="0">
              <a:lnSpc>
                <a:spcPct val="90000"/>
              </a:lnSpc>
              <a:spcBef>
                <a:spcPts val="500"/>
              </a:spcBef>
              <a:spcAft>
                <a:spcPts val="0"/>
              </a:spcAft>
              <a:buClr>
                <a:srgbClr val="003764"/>
              </a:buClr>
              <a:buSzPts val="2000"/>
              <a:buFont typeface="Arial"/>
              <a:buChar char="•"/>
              <a:defRPr sz="2000" b="0" i="0" u="none" strike="noStrike" cap="none">
                <a:solidFill>
                  <a:srgbClr val="003764"/>
                </a:solidFill>
                <a:latin typeface="Libre Franklin"/>
                <a:ea typeface="Libre Franklin"/>
                <a:cs typeface="Libre Franklin"/>
                <a:sym typeface="Libre Franklin"/>
              </a:defRPr>
            </a:lvl4pPr>
            <a:lvl5pPr marL="2286000" marR="0" lvl="4" indent="-355600" algn="l" rtl="0">
              <a:lnSpc>
                <a:spcPct val="90000"/>
              </a:lnSpc>
              <a:spcBef>
                <a:spcPts val="500"/>
              </a:spcBef>
              <a:spcAft>
                <a:spcPts val="0"/>
              </a:spcAft>
              <a:buClr>
                <a:srgbClr val="003764"/>
              </a:buClr>
              <a:buSzPts val="2000"/>
              <a:buFont typeface="Arial"/>
              <a:buChar char="•"/>
              <a:defRPr sz="2000" b="0" i="0" u="none" strike="noStrike" cap="none">
                <a:solidFill>
                  <a:srgbClr val="003764"/>
                </a:solidFill>
                <a:latin typeface="Libre Franklin"/>
                <a:ea typeface="Libre Franklin"/>
                <a:cs typeface="Libre Franklin"/>
                <a:sym typeface="Libre Franklin"/>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9pPr>
          </a:lstStyle>
          <a:p>
            <a:endParaRPr/>
          </a:p>
        </p:txBody>
      </p:sp>
      <p:sp>
        <p:nvSpPr>
          <p:cNvPr id="94" name="Google Shape;94;p11" descr="Yellow sidebar"/>
          <p:cNvSpPr/>
          <p:nvPr/>
        </p:nvSpPr>
        <p:spPr>
          <a:xfrm>
            <a:off x="1" y="0"/>
            <a:ext cx="133611" cy="6858000"/>
          </a:xfrm>
          <a:prstGeom prst="rect">
            <a:avLst/>
          </a:prstGeom>
          <a:solidFill>
            <a:srgbClr val="F4CE12"/>
          </a:solidFill>
          <a:ln w="12700" cap="flat" cmpd="sng">
            <a:solidFill>
              <a:srgbClr val="F4CE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Libre Franklin"/>
              <a:ea typeface="Libre Franklin"/>
              <a:cs typeface="Libre Franklin"/>
              <a:sym typeface="Libre Franklin"/>
            </a:endParaRPr>
          </a:p>
        </p:txBody>
      </p:sp>
      <p:sp>
        <p:nvSpPr>
          <p:cNvPr id="95" name="Google Shape;95;p11"/>
          <p:cNvSpPr txBox="1">
            <a:spLocks noGrp="1"/>
          </p:cNvSpPr>
          <p:nvPr>
            <p:ph type="dt" idx="10"/>
          </p:nvPr>
        </p:nvSpPr>
        <p:spPr>
          <a:xfrm>
            <a:off x="838200" y="6483929"/>
            <a:ext cx="2743200" cy="23754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dirty="0"/>
          </a:p>
        </p:txBody>
      </p:sp>
      <p:sp>
        <p:nvSpPr>
          <p:cNvPr id="96" name="Google Shape;96;p11"/>
          <p:cNvSpPr txBox="1">
            <a:spLocks noGrp="1"/>
          </p:cNvSpPr>
          <p:nvPr>
            <p:ph type="ftr" idx="11"/>
          </p:nvPr>
        </p:nvSpPr>
        <p:spPr>
          <a:xfrm>
            <a:off x="4038600" y="6483929"/>
            <a:ext cx="4114800" cy="23754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dirty="0"/>
          </a:p>
        </p:txBody>
      </p:sp>
      <p:sp>
        <p:nvSpPr>
          <p:cNvPr id="97" name="Google Shape;97;p11"/>
          <p:cNvSpPr txBox="1">
            <a:spLocks noGrp="1"/>
          </p:cNvSpPr>
          <p:nvPr>
            <p:ph type="sldNum" idx="12"/>
          </p:nvPr>
        </p:nvSpPr>
        <p:spPr>
          <a:xfrm>
            <a:off x="11222183" y="6529855"/>
            <a:ext cx="609599" cy="191623"/>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pic>
        <p:nvPicPr>
          <p:cNvPr id="98" name="Google Shape;98;p11" descr="Header triangles pattern"/>
          <p:cNvPicPr preferRelativeResize="0"/>
          <p:nvPr/>
        </p:nvPicPr>
        <p:blipFill rotWithShape="1">
          <a:blip r:embed="rId2">
            <a:alphaModFix/>
          </a:blip>
          <a:srcRect t="42265"/>
          <a:stretch/>
        </p:blipFill>
        <p:spPr>
          <a:xfrm>
            <a:off x="8124294" y="-11111"/>
            <a:ext cx="4067706" cy="1481791"/>
          </a:xfrm>
          <a:prstGeom prst="rect">
            <a:avLst/>
          </a:prstGeom>
          <a:noFill/>
          <a:ln>
            <a:noFill/>
          </a:ln>
        </p:spPr>
      </p:pic>
      <p:pic>
        <p:nvPicPr>
          <p:cNvPr id="99" name="Google Shape;99;p11"/>
          <p:cNvPicPr preferRelativeResize="0"/>
          <p:nvPr/>
        </p:nvPicPr>
        <p:blipFill rotWithShape="1">
          <a:blip r:embed="rId3">
            <a:alphaModFix/>
          </a:blip>
          <a:srcRect/>
          <a:stretch/>
        </p:blipFill>
        <p:spPr>
          <a:xfrm>
            <a:off x="390656" y="185269"/>
            <a:ext cx="3080223" cy="109728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100"/>
        <p:cNvGrpSpPr/>
        <p:nvPr/>
      </p:nvGrpSpPr>
      <p:grpSpPr>
        <a:xfrm>
          <a:off x="0" y="0"/>
          <a:ext cx="0" cy="0"/>
          <a:chOff x="0" y="0"/>
          <a:chExt cx="0" cy="0"/>
        </a:xfrm>
      </p:grpSpPr>
      <p:sp>
        <p:nvSpPr>
          <p:cNvPr id="101" name="Google Shape;101;p12"/>
          <p:cNvSpPr txBox="1">
            <a:spLocks noGrp="1"/>
          </p:cNvSpPr>
          <p:nvPr>
            <p:ph type="title"/>
          </p:nvPr>
        </p:nvSpPr>
        <p:spPr>
          <a:xfrm>
            <a:off x="831851" y="1709748"/>
            <a:ext cx="10515600" cy="28527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3764"/>
              </a:buClr>
              <a:buSzPts val="3500"/>
              <a:buFont typeface="Libre Franklin Medium"/>
              <a:buNone/>
              <a:defRPr sz="3500" b="0" i="0" u="none" strike="noStrike" cap="none">
                <a:solidFill>
                  <a:srgbClr val="003764"/>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2" name="Google Shape;102;p12"/>
          <p:cNvSpPr txBox="1">
            <a:spLocks noGrp="1"/>
          </p:cNvSpPr>
          <p:nvPr>
            <p:ph type="body" idx="1"/>
          </p:nvPr>
        </p:nvSpPr>
        <p:spPr>
          <a:xfrm>
            <a:off x="831851" y="4589473"/>
            <a:ext cx="10515600" cy="15001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3764"/>
              </a:buClr>
              <a:buSzPts val="1800"/>
              <a:buFont typeface="Arial"/>
              <a:buNone/>
              <a:defRPr sz="1800" b="0" i="0" u="none" strike="noStrike" cap="none">
                <a:solidFill>
                  <a:srgbClr val="003764"/>
                </a:solidFill>
                <a:latin typeface="Libre Franklin"/>
                <a:ea typeface="Libre Franklin"/>
                <a:cs typeface="Libre Franklin"/>
                <a:sym typeface="Libre Franklin"/>
              </a:defRPr>
            </a:lvl1pPr>
            <a:lvl2pPr marL="914400" marR="0" lvl="1" indent="-228600" algn="l" rtl="0">
              <a:lnSpc>
                <a:spcPct val="90000"/>
              </a:lnSpc>
              <a:spcBef>
                <a:spcPts val="500"/>
              </a:spcBef>
              <a:spcAft>
                <a:spcPts val="0"/>
              </a:spcAft>
              <a:buClr>
                <a:srgbClr val="888E9D"/>
              </a:buClr>
              <a:buSzPts val="1500"/>
              <a:buFont typeface="Arial"/>
              <a:buNone/>
              <a:defRPr sz="1500" b="0" i="0" u="none" strike="noStrike" cap="none">
                <a:solidFill>
                  <a:srgbClr val="888E9D"/>
                </a:solidFill>
                <a:latin typeface="Libre Franklin"/>
                <a:ea typeface="Libre Franklin"/>
                <a:cs typeface="Libre Franklin"/>
                <a:sym typeface="Libre Franklin"/>
              </a:defRPr>
            </a:lvl2pPr>
            <a:lvl3pPr marL="1371600" marR="0" lvl="2" indent="-228600" algn="l" rtl="0">
              <a:lnSpc>
                <a:spcPct val="90000"/>
              </a:lnSpc>
              <a:spcBef>
                <a:spcPts val="500"/>
              </a:spcBef>
              <a:spcAft>
                <a:spcPts val="0"/>
              </a:spcAft>
              <a:buClr>
                <a:srgbClr val="888E9D"/>
              </a:buClr>
              <a:buSzPts val="1350"/>
              <a:buFont typeface="Arial"/>
              <a:buNone/>
              <a:defRPr sz="1350" b="0" i="0" u="none" strike="noStrike" cap="none">
                <a:solidFill>
                  <a:srgbClr val="888E9D"/>
                </a:solidFill>
                <a:latin typeface="Libre Franklin"/>
                <a:ea typeface="Libre Franklin"/>
                <a:cs typeface="Libre Franklin"/>
                <a:sym typeface="Libre Franklin"/>
              </a:defRPr>
            </a:lvl3pPr>
            <a:lvl4pPr marL="1828800" marR="0" lvl="3" indent="-228600" algn="l" rtl="0">
              <a:lnSpc>
                <a:spcPct val="90000"/>
              </a:lnSpc>
              <a:spcBef>
                <a:spcPts val="500"/>
              </a:spcBef>
              <a:spcAft>
                <a:spcPts val="0"/>
              </a:spcAft>
              <a:buClr>
                <a:srgbClr val="888E9D"/>
              </a:buClr>
              <a:buSzPts val="1200"/>
              <a:buFont typeface="Arial"/>
              <a:buNone/>
              <a:defRPr sz="1200" b="0" i="0" u="none" strike="noStrike" cap="none">
                <a:solidFill>
                  <a:srgbClr val="888E9D"/>
                </a:solidFill>
                <a:latin typeface="Libre Franklin"/>
                <a:ea typeface="Libre Franklin"/>
                <a:cs typeface="Libre Franklin"/>
                <a:sym typeface="Libre Franklin"/>
              </a:defRPr>
            </a:lvl4pPr>
            <a:lvl5pPr marL="2286000" marR="0" lvl="4" indent="-228600" algn="l" rtl="0">
              <a:lnSpc>
                <a:spcPct val="90000"/>
              </a:lnSpc>
              <a:spcBef>
                <a:spcPts val="500"/>
              </a:spcBef>
              <a:spcAft>
                <a:spcPts val="0"/>
              </a:spcAft>
              <a:buClr>
                <a:srgbClr val="888E9D"/>
              </a:buClr>
              <a:buSzPts val="1200"/>
              <a:buFont typeface="Arial"/>
              <a:buNone/>
              <a:defRPr sz="1200" b="0" i="0" u="none" strike="noStrike" cap="none">
                <a:solidFill>
                  <a:srgbClr val="888E9D"/>
                </a:solidFill>
                <a:latin typeface="Libre Franklin"/>
                <a:ea typeface="Libre Franklin"/>
                <a:cs typeface="Libre Franklin"/>
                <a:sym typeface="Libre Franklin"/>
              </a:defRPr>
            </a:lvl5pPr>
            <a:lvl6pPr marL="2743200" marR="0" lvl="5" indent="-228600" algn="l" rtl="0">
              <a:lnSpc>
                <a:spcPct val="90000"/>
              </a:lnSpc>
              <a:spcBef>
                <a:spcPts val="500"/>
              </a:spcBef>
              <a:spcAft>
                <a:spcPts val="0"/>
              </a:spcAft>
              <a:buClr>
                <a:srgbClr val="888E9D"/>
              </a:buClr>
              <a:buSzPts val="1200"/>
              <a:buFont typeface="Arial"/>
              <a:buNone/>
              <a:defRPr sz="1200" b="0" i="0" u="none" strike="noStrike" cap="none">
                <a:solidFill>
                  <a:srgbClr val="888E9D"/>
                </a:solidFill>
                <a:latin typeface="Libre Franklin"/>
                <a:ea typeface="Libre Franklin"/>
                <a:cs typeface="Libre Franklin"/>
                <a:sym typeface="Libre Franklin"/>
              </a:defRPr>
            </a:lvl6pPr>
            <a:lvl7pPr marL="3200400" marR="0" lvl="6" indent="-228600" algn="l" rtl="0">
              <a:lnSpc>
                <a:spcPct val="90000"/>
              </a:lnSpc>
              <a:spcBef>
                <a:spcPts val="500"/>
              </a:spcBef>
              <a:spcAft>
                <a:spcPts val="0"/>
              </a:spcAft>
              <a:buClr>
                <a:srgbClr val="888E9D"/>
              </a:buClr>
              <a:buSzPts val="1200"/>
              <a:buFont typeface="Arial"/>
              <a:buNone/>
              <a:defRPr sz="1200" b="0" i="0" u="none" strike="noStrike" cap="none">
                <a:solidFill>
                  <a:srgbClr val="888E9D"/>
                </a:solidFill>
                <a:latin typeface="Libre Franklin"/>
                <a:ea typeface="Libre Franklin"/>
                <a:cs typeface="Libre Franklin"/>
                <a:sym typeface="Libre Franklin"/>
              </a:defRPr>
            </a:lvl7pPr>
            <a:lvl8pPr marL="3657600" marR="0" lvl="7" indent="-228600" algn="l" rtl="0">
              <a:lnSpc>
                <a:spcPct val="90000"/>
              </a:lnSpc>
              <a:spcBef>
                <a:spcPts val="500"/>
              </a:spcBef>
              <a:spcAft>
                <a:spcPts val="0"/>
              </a:spcAft>
              <a:buClr>
                <a:srgbClr val="888E9D"/>
              </a:buClr>
              <a:buSzPts val="1200"/>
              <a:buFont typeface="Arial"/>
              <a:buNone/>
              <a:defRPr sz="1200" b="0" i="0" u="none" strike="noStrike" cap="none">
                <a:solidFill>
                  <a:srgbClr val="888E9D"/>
                </a:solidFill>
                <a:latin typeface="Libre Franklin"/>
                <a:ea typeface="Libre Franklin"/>
                <a:cs typeface="Libre Franklin"/>
                <a:sym typeface="Libre Franklin"/>
              </a:defRPr>
            </a:lvl8pPr>
            <a:lvl9pPr marL="4114800" marR="0" lvl="8" indent="-228600" algn="l" rtl="0">
              <a:lnSpc>
                <a:spcPct val="90000"/>
              </a:lnSpc>
              <a:spcBef>
                <a:spcPts val="500"/>
              </a:spcBef>
              <a:spcAft>
                <a:spcPts val="0"/>
              </a:spcAft>
              <a:buClr>
                <a:srgbClr val="888E9D"/>
              </a:buClr>
              <a:buSzPts val="1200"/>
              <a:buFont typeface="Arial"/>
              <a:buNone/>
              <a:defRPr sz="1200" b="0" i="0" u="none" strike="noStrike" cap="none">
                <a:solidFill>
                  <a:srgbClr val="888E9D"/>
                </a:solidFill>
                <a:latin typeface="Libre Franklin"/>
                <a:ea typeface="Libre Franklin"/>
                <a:cs typeface="Libre Franklin"/>
                <a:sym typeface="Libre Franklin"/>
              </a:defRPr>
            </a:lvl9pPr>
          </a:lstStyle>
          <a:p>
            <a:endParaRPr/>
          </a:p>
        </p:txBody>
      </p:sp>
      <p:sp>
        <p:nvSpPr>
          <p:cNvPr id="103" name="Google Shape;103;p12" descr="Yellow sidebar"/>
          <p:cNvSpPr/>
          <p:nvPr/>
        </p:nvSpPr>
        <p:spPr>
          <a:xfrm>
            <a:off x="1" y="0"/>
            <a:ext cx="133611" cy="6858000"/>
          </a:xfrm>
          <a:prstGeom prst="rect">
            <a:avLst/>
          </a:prstGeom>
          <a:solidFill>
            <a:srgbClr val="F4CE12"/>
          </a:solidFill>
          <a:ln w="12700" cap="flat" cmpd="sng">
            <a:solidFill>
              <a:srgbClr val="F4CE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Libre Franklin"/>
              <a:ea typeface="Libre Franklin"/>
              <a:cs typeface="Libre Franklin"/>
              <a:sym typeface="Libre Franklin"/>
            </a:endParaRPr>
          </a:p>
        </p:txBody>
      </p:sp>
      <p:sp>
        <p:nvSpPr>
          <p:cNvPr id="104" name="Google Shape;104;p12"/>
          <p:cNvSpPr txBox="1">
            <a:spLocks noGrp="1"/>
          </p:cNvSpPr>
          <p:nvPr>
            <p:ph type="dt" idx="10"/>
          </p:nvPr>
        </p:nvSpPr>
        <p:spPr>
          <a:xfrm>
            <a:off x="838200" y="6483929"/>
            <a:ext cx="2743200" cy="23754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dirty="0"/>
          </a:p>
        </p:txBody>
      </p:sp>
      <p:sp>
        <p:nvSpPr>
          <p:cNvPr id="105" name="Google Shape;105;p12"/>
          <p:cNvSpPr txBox="1">
            <a:spLocks noGrp="1"/>
          </p:cNvSpPr>
          <p:nvPr>
            <p:ph type="ftr" idx="11"/>
          </p:nvPr>
        </p:nvSpPr>
        <p:spPr>
          <a:xfrm>
            <a:off x="4038600" y="6483929"/>
            <a:ext cx="4114800" cy="23754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dirty="0"/>
          </a:p>
        </p:txBody>
      </p:sp>
      <p:sp>
        <p:nvSpPr>
          <p:cNvPr id="106" name="Google Shape;106;p12"/>
          <p:cNvSpPr txBox="1">
            <a:spLocks noGrp="1"/>
          </p:cNvSpPr>
          <p:nvPr>
            <p:ph type="sldNum" idx="12"/>
          </p:nvPr>
        </p:nvSpPr>
        <p:spPr>
          <a:xfrm>
            <a:off x="11222183" y="6529855"/>
            <a:ext cx="609599" cy="191623"/>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pic>
        <p:nvPicPr>
          <p:cNvPr id="107" name="Google Shape;107;p12" descr="Header triangles pattern"/>
          <p:cNvPicPr preferRelativeResize="0"/>
          <p:nvPr/>
        </p:nvPicPr>
        <p:blipFill rotWithShape="1">
          <a:blip r:embed="rId2">
            <a:alphaModFix/>
          </a:blip>
          <a:srcRect t="42265"/>
          <a:stretch/>
        </p:blipFill>
        <p:spPr>
          <a:xfrm>
            <a:off x="8124294" y="-14832"/>
            <a:ext cx="4067706" cy="1481791"/>
          </a:xfrm>
          <a:prstGeom prst="rect">
            <a:avLst/>
          </a:prstGeom>
          <a:noFill/>
          <a:ln>
            <a:noFill/>
          </a:ln>
        </p:spPr>
      </p:pic>
      <p:pic>
        <p:nvPicPr>
          <p:cNvPr id="108" name="Google Shape;108;p12"/>
          <p:cNvPicPr preferRelativeResize="0"/>
          <p:nvPr/>
        </p:nvPicPr>
        <p:blipFill rotWithShape="1">
          <a:blip r:embed="rId3">
            <a:alphaModFix/>
          </a:blip>
          <a:srcRect/>
          <a:stretch/>
        </p:blipFill>
        <p:spPr>
          <a:xfrm>
            <a:off x="390656" y="206051"/>
            <a:ext cx="3080223" cy="109728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09"/>
        <p:cNvGrpSpPr/>
        <p:nvPr/>
      </p:nvGrpSpPr>
      <p:grpSpPr>
        <a:xfrm>
          <a:off x="0" y="0"/>
          <a:ext cx="0" cy="0"/>
          <a:chOff x="0" y="0"/>
          <a:chExt cx="0" cy="0"/>
        </a:xfrm>
      </p:grpSpPr>
      <p:sp>
        <p:nvSpPr>
          <p:cNvPr id="110" name="Google Shape;110;p13" descr="Yellow sidebar"/>
          <p:cNvSpPr/>
          <p:nvPr/>
        </p:nvSpPr>
        <p:spPr>
          <a:xfrm>
            <a:off x="1" y="0"/>
            <a:ext cx="133611" cy="6858000"/>
          </a:xfrm>
          <a:prstGeom prst="rect">
            <a:avLst/>
          </a:prstGeom>
          <a:solidFill>
            <a:srgbClr val="F4CE12"/>
          </a:solidFill>
          <a:ln w="12700" cap="flat" cmpd="sng">
            <a:solidFill>
              <a:srgbClr val="F4CE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Libre Franklin"/>
              <a:ea typeface="Libre Franklin"/>
              <a:cs typeface="Libre Franklin"/>
              <a:sym typeface="Libre Franklin"/>
            </a:endParaRPr>
          </a:p>
        </p:txBody>
      </p:sp>
      <p:sp>
        <p:nvSpPr>
          <p:cNvPr id="111" name="Google Shape;111;p13"/>
          <p:cNvSpPr txBox="1">
            <a:spLocks noGrp="1"/>
          </p:cNvSpPr>
          <p:nvPr>
            <p:ph type="dt" idx="10"/>
          </p:nvPr>
        </p:nvSpPr>
        <p:spPr>
          <a:xfrm>
            <a:off x="838200" y="6483929"/>
            <a:ext cx="2743200" cy="23754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dirty="0"/>
          </a:p>
        </p:txBody>
      </p:sp>
      <p:sp>
        <p:nvSpPr>
          <p:cNvPr id="112" name="Google Shape;112;p13"/>
          <p:cNvSpPr txBox="1">
            <a:spLocks noGrp="1"/>
          </p:cNvSpPr>
          <p:nvPr>
            <p:ph type="ftr" idx="11"/>
          </p:nvPr>
        </p:nvSpPr>
        <p:spPr>
          <a:xfrm>
            <a:off x="4038600" y="6483929"/>
            <a:ext cx="4114800" cy="23754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dirty="0"/>
          </a:p>
        </p:txBody>
      </p:sp>
      <p:sp>
        <p:nvSpPr>
          <p:cNvPr id="113" name="Google Shape;113;p13"/>
          <p:cNvSpPr txBox="1">
            <a:spLocks noGrp="1"/>
          </p:cNvSpPr>
          <p:nvPr>
            <p:ph type="sldNum" idx="12"/>
          </p:nvPr>
        </p:nvSpPr>
        <p:spPr>
          <a:xfrm>
            <a:off x="11222183" y="6529855"/>
            <a:ext cx="609599" cy="191623"/>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114" name="Google Shape;114;p13"/>
          <p:cNvSpPr txBox="1">
            <a:spLocks noGrp="1"/>
          </p:cNvSpPr>
          <p:nvPr>
            <p:ph type="title"/>
          </p:nvPr>
        </p:nvSpPr>
        <p:spPr>
          <a:xfrm>
            <a:off x="692720" y="294201"/>
            <a:ext cx="11069783" cy="78645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3764"/>
              </a:buClr>
              <a:buSzPts val="3500"/>
              <a:buFont typeface="Libre Franklin Medium"/>
              <a:buNone/>
              <a:defRPr sz="3500" b="0" i="0" u="none" strike="noStrike" cap="none">
                <a:solidFill>
                  <a:srgbClr val="003764"/>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5" name="Google Shape;115;p13"/>
          <p:cNvSpPr txBox="1">
            <a:spLocks noGrp="1"/>
          </p:cNvSpPr>
          <p:nvPr>
            <p:ph type="body" idx="1"/>
          </p:nvPr>
        </p:nvSpPr>
        <p:spPr>
          <a:xfrm>
            <a:off x="692722" y="1174172"/>
            <a:ext cx="11115967" cy="4966856"/>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3764"/>
              </a:buClr>
              <a:buSzPts val="2800"/>
              <a:buFont typeface="Arial"/>
              <a:buChar char="•"/>
              <a:defRPr sz="2800" b="0" i="0" u="none" strike="noStrike" cap="none">
                <a:solidFill>
                  <a:srgbClr val="003764"/>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003764"/>
              </a:buClr>
              <a:buSzPts val="2400"/>
              <a:buFont typeface="Arial"/>
              <a:buChar char="•"/>
              <a:defRPr sz="2400" b="0" i="0" u="none" strike="noStrike" cap="none">
                <a:solidFill>
                  <a:srgbClr val="003764"/>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003764"/>
              </a:buClr>
              <a:buSzPts val="2000"/>
              <a:buFont typeface="Arial"/>
              <a:buChar char="•"/>
              <a:defRPr sz="2000" b="0" i="0" u="none" strike="noStrike" cap="none">
                <a:solidFill>
                  <a:srgbClr val="003764"/>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rgbClr val="003764"/>
              </a:buClr>
              <a:buSzPts val="1800"/>
              <a:buFont typeface="Arial"/>
              <a:buChar char="•"/>
              <a:defRPr sz="1800" b="0" i="0" u="none" strike="noStrike" cap="none">
                <a:solidFill>
                  <a:srgbClr val="003764"/>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rgbClr val="003764"/>
              </a:buClr>
              <a:buSzPts val="1800"/>
              <a:buFont typeface="Arial"/>
              <a:buChar char="•"/>
              <a:defRPr sz="1800" b="0" i="0" u="none" strike="noStrike" cap="none">
                <a:solidFill>
                  <a:srgbClr val="003764"/>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30"/>
        <p:cNvGrpSpPr/>
        <p:nvPr/>
      </p:nvGrpSpPr>
      <p:grpSpPr>
        <a:xfrm>
          <a:off x="0" y="0"/>
          <a:ext cx="0" cy="0"/>
          <a:chOff x="0" y="0"/>
          <a:chExt cx="0" cy="0"/>
        </a:xfrm>
      </p:grpSpPr>
      <p:sp>
        <p:nvSpPr>
          <p:cNvPr id="131" name="Google Shape;131;p15"/>
          <p:cNvSpPr/>
          <p:nvPr/>
        </p:nvSpPr>
        <p:spPr>
          <a:xfrm rot="10800000">
            <a:off x="0" y="0"/>
            <a:ext cx="842596" cy="5666154"/>
          </a:xfrm>
          <a:prstGeom prst="triangle">
            <a:avLst>
              <a:gd name="adj" fmla="val 100000"/>
            </a:avLst>
          </a:prstGeom>
          <a:solidFill>
            <a:srgbClr val="005BAA">
              <a:alpha val="8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 name="Google Shape;132;p15"/>
          <p:cNvSpPr txBox="1">
            <a:spLocks noGrp="1"/>
          </p:cNvSpPr>
          <p:nvPr>
            <p:ph type="ctrTitle"/>
          </p:nvPr>
        </p:nvSpPr>
        <p:spPr>
          <a:xfrm>
            <a:off x="1507067" y="2404534"/>
            <a:ext cx="7766936" cy="1646302"/>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Clr>
                <a:srgbClr val="005BAA"/>
              </a:buClr>
              <a:buSzPts val="5400"/>
              <a:buFont typeface="Arial"/>
              <a:buNone/>
              <a:defRPr sz="5400">
                <a:solidFill>
                  <a:srgbClr val="005BAA"/>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15"/>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norm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a:endParaRPr/>
          </a:p>
        </p:txBody>
      </p:sp>
      <p:sp>
        <p:nvSpPr>
          <p:cNvPr id="134" name="Google Shape;134;p1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5" name="Google Shape;135;p1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6" name="Google Shape;136;p1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dirty="0"/>
          </a:p>
        </p:txBody>
      </p:sp>
      <p:grpSp>
        <p:nvGrpSpPr>
          <p:cNvPr id="137" name="Google Shape;137;p15"/>
          <p:cNvGrpSpPr/>
          <p:nvPr/>
        </p:nvGrpSpPr>
        <p:grpSpPr>
          <a:xfrm>
            <a:off x="9181476" y="-8467"/>
            <a:ext cx="3007350" cy="6866467"/>
            <a:chOff x="9181476" y="-8467"/>
            <a:chExt cx="3007350" cy="6866467"/>
          </a:xfrm>
        </p:grpSpPr>
        <p:sp>
          <p:nvSpPr>
            <p:cNvPr id="138" name="Google Shape;138;p15"/>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rgbClr val="D8D8D8">
                <a:alpha val="29803"/>
              </a:srgbClr>
            </a:solidFill>
            <a:ln>
              <a:noFill/>
            </a:ln>
          </p:spPr>
        </p:sp>
        <p:sp>
          <p:nvSpPr>
            <p:cNvPr id="139" name="Google Shape;139;p15"/>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005BAA">
                <a:alpha val="69803"/>
              </a:srgbClr>
            </a:solidFill>
            <a:ln>
              <a:noFill/>
            </a:ln>
          </p:spPr>
        </p:sp>
        <p:sp>
          <p:nvSpPr>
            <p:cNvPr id="140" name="Google Shape;140;p15"/>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FFCB05">
                <a:alpha val="69803"/>
              </a:srgbClr>
            </a:solidFill>
            <a:ln>
              <a:noFill/>
            </a:ln>
          </p:spPr>
        </p:sp>
        <p:sp>
          <p:nvSpPr>
            <p:cNvPr id="141" name="Google Shape;141;p15"/>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D8D8D8">
                <a:alpha val="64705"/>
              </a:srgbClr>
            </a:solidFill>
            <a:ln>
              <a:noFill/>
            </a:ln>
          </p:spPr>
        </p:sp>
        <p:sp>
          <p:nvSpPr>
            <p:cNvPr id="142" name="Google Shape;142;p15"/>
            <p:cNvSpPr/>
            <p:nvPr/>
          </p:nvSpPr>
          <p:spPr>
            <a:xfrm>
              <a:off x="10371666" y="3589867"/>
              <a:ext cx="1817159" cy="3268133"/>
            </a:xfrm>
            <a:prstGeom prst="triangle">
              <a:avLst>
                <a:gd name="adj" fmla="val 100000"/>
              </a:avLst>
            </a:prstGeom>
            <a:solidFill>
              <a:srgbClr val="005BAA">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43" name="Google Shape;143;p15"/>
          <p:cNvPicPr preferRelativeResize="0"/>
          <p:nvPr/>
        </p:nvPicPr>
        <p:blipFill rotWithShape="1">
          <a:blip r:embed="rId2">
            <a:alphaModFix/>
          </a:blip>
          <a:srcRect/>
          <a:stretch/>
        </p:blipFill>
        <p:spPr>
          <a:xfrm>
            <a:off x="9545779" y="5080000"/>
            <a:ext cx="1463043" cy="91440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4"/>
        <p:cNvGrpSpPr/>
        <p:nvPr/>
      </p:nvGrpSpPr>
      <p:grpSpPr>
        <a:xfrm>
          <a:off x="0" y="0"/>
          <a:ext cx="0" cy="0"/>
          <a:chOff x="0" y="0"/>
          <a:chExt cx="0" cy="0"/>
        </a:xfrm>
      </p:grpSpPr>
      <p:sp>
        <p:nvSpPr>
          <p:cNvPr id="145" name="Google Shape;145;p16"/>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005BAA"/>
              </a:buClr>
              <a:buSzPts val="3600"/>
              <a:buFont typeface="Arial"/>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16"/>
          <p:cNvSpPr txBox="1">
            <a:spLocks noGrp="1"/>
          </p:cNvSpPr>
          <p:nvPr>
            <p:ph type="body" idx="1"/>
          </p:nvPr>
        </p:nvSpPr>
        <p:spPr>
          <a:xfrm>
            <a:off x="431528" y="489106"/>
            <a:ext cx="9243900" cy="6093000"/>
          </a:xfrm>
          <a:prstGeom prst="rect">
            <a:avLst/>
          </a:prstGeom>
          <a:noFill/>
          <a:ln>
            <a:noFill/>
          </a:ln>
        </p:spPr>
        <p:txBody>
          <a:bodyPr spcFirstLastPara="1" wrap="square" lIns="91425" tIns="45700" rIns="91425" bIns="45700" anchor="t" anchorCtr="0">
            <a:normAutofit/>
          </a:bodyPr>
          <a:lstStyle>
            <a:lvl1pPr marL="457200" lvl="0" indent="-320040">
              <a:spcBef>
                <a:spcPts val="1000"/>
              </a:spcBef>
              <a:spcAft>
                <a:spcPts val="0"/>
              </a:spcAft>
              <a:buSzPts val="1440"/>
              <a:buChar char="►"/>
              <a:defRPr sz="2200" i="1"/>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47" name="Google Shape;147;p1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48" name="Google Shape;148;p1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49" name="Google Shape;149;p1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0"/>
        <p:cNvGrpSpPr/>
        <p:nvPr/>
      </p:nvGrpSpPr>
      <p:grpSpPr>
        <a:xfrm>
          <a:off x="0" y="0"/>
          <a:ext cx="0" cy="0"/>
          <a:chOff x="0" y="0"/>
          <a:chExt cx="0" cy="0"/>
        </a:xfrm>
      </p:grpSpPr>
      <p:sp>
        <p:nvSpPr>
          <p:cNvPr id="151" name="Google Shape;151;p17"/>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005BAA"/>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17"/>
          <p:cNvSpPr txBox="1">
            <a:spLocks noGrp="1"/>
          </p:cNvSpPr>
          <p:nvPr>
            <p:ph type="body" idx="1"/>
          </p:nvPr>
        </p:nvSpPr>
        <p:spPr>
          <a:xfrm>
            <a:off x="677334" y="2160589"/>
            <a:ext cx="4184035" cy="3880772"/>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53" name="Google Shape;153;p17"/>
          <p:cNvSpPr txBox="1">
            <a:spLocks noGrp="1"/>
          </p:cNvSpPr>
          <p:nvPr>
            <p:ph type="body" idx="2"/>
          </p:nvPr>
        </p:nvSpPr>
        <p:spPr>
          <a:xfrm>
            <a:off x="5089970" y="2160589"/>
            <a:ext cx="4184034"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54" name="Google Shape;154;p1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5" name="Google Shape;155;p1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6" name="Google Shape;156;p1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7"/>
        <p:cNvGrpSpPr/>
        <p:nvPr/>
      </p:nvGrpSpPr>
      <p:grpSpPr>
        <a:xfrm>
          <a:off x="0" y="0"/>
          <a:ext cx="0" cy="0"/>
          <a:chOff x="0" y="0"/>
          <a:chExt cx="0" cy="0"/>
        </a:xfrm>
      </p:grpSpPr>
      <p:sp>
        <p:nvSpPr>
          <p:cNvPr id="158" name="Google Shape;158;p18"/>
          <p:cNvSpPr txBox="1">
            <a:spLocks noGrp="1"/>
          </p:cNvSpPr>
          <p:nvPr>
            <p:ph type="title"/>
          </p:nvPr>
        </p:nvSpPr>
        <p:spPr>
          <a:xfrm>
            <a:off x="677335" y="2700867"/>
            <a:ext cx="8596668" cy="18265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005BAA"/>
              </a:buClr>
              <a:buSzPts val="4000"/>
              <a:buFont typeface="Arial"/>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18"/>
          <p:cNvSpPr txBox="1">
            <a:spLocks noGrp="1"/>
          </p:cNvSpPr>
          <p:nvPr>
            <p:ph type="body" idx="1"/>
          </p:nvPr>
        </p:nvSpPr>
        <p:spPr>
          <a:xfrm>
            <a:off x="677335" y="4527448"/>
            <a:ext cx="8596668"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600"/>
              <a:buNone/>
              <a:defRPr sz="20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60" name="Google Shape;160;p1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61" name="Google Shape;161;p1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62" name="Google Shape;162;p1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63"/>
        <p:cNvGrpSpPr/>
        <p:nvPr/>
      </p:nvGrpSpPr>
      <p:grpSpPr>
        <a:xfrm>
          <a:off x="0" y="0"/>
          <a:ext cx="0" cy="0"/>
          <a:chOff x="0" y="0"/>
          <a:chExt cx="0" cy="0"/>
        </a:xfrm>
      </p:grpSpPr>
      <p:sp>
        <p:nvSpPr>
          <p:cNvPr id="164" name="Google Shape;164;p19"/>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005BAA"/>
              </a:buClr>
              <a:buSzPts val="36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19"/>
          <p:cNvSpPr txBox="1">
            <a:spLocks noGrp="1"/>
          </p:cNvSpPr>
          <p:nvPr>
            <p:ph type="body" idx="1"/>
          </p:nvPr>
        </p:nvSpPr>
        <p:spPr>
          <a:xfrm>
            <a:off x="675745" y="2160983"/>
            <a:ext cx="4185623"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66" name="Google Shape;166;p19"/>
          <p:cNvSpPr txBox="1">
            <a:spLocks noGrp="1"/>
          </p:cNvSpPr>
          <p:nvPr>
            <p:ph type="body" idx="2"/>
          </p:nvPr>
        </p:nvSpPr>
        <p:spPr>
          <a:xfrm>
            <a:off x="675745" y="2737245"/>
            <a:ext cx="4185623"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67" name="Google Shape;167;p19"/>
          <p:cNvSpPr txBox="1">
            <a:spLocks noGrp="1"/>
          </p:cNvSpPr>
          <p:nvPr>
            <p:ph type="body" idx="3"/>
          </p:nvPr>
        </p:nvSpPr>
        <p:spPr>
          <a:xfrm>
            <a:off x="5088383" y="2160983"/>
            <a:ext cx="4185618"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68" name="Google Shape;168;p19"/>
          <p:cNvSpPr txBox="1">
            <a:spLocks noGrp="1"/>
          </p:cNvSpPr>
          <p:nvPr>
            <p:ph type="body" idx="4"/>
          </p:nvPr>
        </p:nvSpPr>
        <p:spPr>
          <a:xfrm>
            <a:off x="5088384" y="2737245"/>
            <a:ext cx="4185617"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69" name="Google Shape;169;p1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0" name="Google Shape;170;p1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1" name="Google Shape;171;p1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2"/>
        <p:cNvGrpSpPr/>
        <p:nvPr/>
      </p:nvGrpSpPr>
      <p:grpSpPr>
        <a:xfrm>
          <a:off x="0" y="0"/>
          <a:ext cx="0" cy="0"/>
          <a:chOff x="0" y="0"/>
          <a:chExt cx="0" cy="0"/>
        </a:xfrm>
      </p:grpSpPr>
      <p:sp>
        <p:nvSpPr>
          <p:cNvPr id="173" name="Google Shape;173;p20"/>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005BAA"/>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2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5" name="Google Shape;175;p2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6" name="Google Shape;176;p2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7"/>
        <p:cNvGrpSpPr/>
        <p:nvPr/>
      </p:nvGrpSpPr>
      <p:grpSpPr>
        <a:xfrm>
          <a:off x="0" y="0"/>
          <a:ext cx="0" cy="0"/>
          <a:chOff x="0" y="0"/>
          <a:chExt cx="0" cy="0"/>
        </a:xfrm>
      </p:grpSpPr>
      <p:sp>
        <p:nvSpPr>
          <p:cNvPr id="178" name="Google Shape;178;p2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9" name="Google Shape;179;p2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80" name="Google Shape;180;p2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Final Slide">
  <p:cSld name="Final Slide">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8200" y="1476958"/>
            <a:ext cx="10515600" cy="61161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3764"/>
              </a:buClr>
              <a:buSzPts val="3500"/>
              <a:buFont typeface="Libre Franklin Medium"/>
              <a:buNone/>
              <a:defRPr sz="3500" b="0" i="0" u="none" strike="noStrike" cap="none">
                <a:solidFill>
                  <a:srgbClr val="003764"/>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 name="Google Shape;17;p3"/>
          <p:cNvSpPr txBox="1">
            <a:spLocks noGrp="1"/>
          </p:cNvSpPr>
          <p:nvPr>
            <p:ph type="body" idx="1"/>
          </p:nvPr>
        </p:nvSpPr>
        <p:spPr>
          <a:xfrm>
            <a:off x="838200" y="2265367"/>
            <a:ext cx="10515600" cy="3428855"/>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750"/>
              </a:spcBef>
              <a:spcAft>
                <a:spcPts val="0"/>
              </a:spcAft>
              <a:buClr>
                <a:srgbClr val="003764"/>
              </a:buClr>
              <a:buSzPts val="2800"/>
              <a:buFont typeface="Arial"/>
              <a:buChar char="•"/>
              <a:defRPr sz="2800" b="0" i="0" u="none" strike="noStrike" cap="none">
                <a:solidFill>
                  <a:srgbClr val="003764"/>
                </a:solidFill>
                <a:latin typeface="Libre Franklin"/>
                <a:ea typeface="Libre Franklin"/>
                <a:cs typeface="Libre Franklin"/>
                <a:sym typeface="Libre Franklin"/>
              </a:defRPr>
            </a:lvl1pPr>
            <a:lvl2pPr marL="914400" marR="0" lvl="1" indent="-228600" algn="l" rtl="0">
              <a:lnSpc>
                <a:spcPct val="90000"/>
              </a:lnSpc>
              <a:spcBef>
                <a:spcPts val="500"/>
              </a:spcBef>
              <a:spcAft>
                <a:spcPts val="0"/>
              </a:spcAft>
              <a:buClr>
                <a:srgbClr val="003764"/>
              </a:buClr>
              <a:buSzPts val="2400"/>
              <a:buFont typeface="Arial"/>
              <a:buNone/>
              <a:defRPr sz="2400" b="0" i="0" u="none" strike="noStrike" cap="none">
                <a:solidFill>
                  <a:srgbClr val="003764"/>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8" name="Google Shape;18;p3"/>
          <p:cNvSpPr txBox="1"/>
          <p:nvPr/>
        </p:nvSpPr>
        <p:spPr>
          <a:xfrm>
            <a:off x="1107823" y="6445502"/>
            <a:ext cx="5046616" cy="20774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50"/>
              <a:buFont typeface="Arial"/>
              <a:buNone/>
            </a:pPr>
            <a:r>
              <a:rPr lang="en-US" sz="750" b="0" i="1" u="sng" strike="noStrike" cap="none" dirty="0">
                <a:solidFill>
                  <a:schemeClr val="dk1"/>
                </a:solidFill>
                <a:latin typeface="Libre Franklin"/>
                <a:ea typeface="Libre Franklin"/>
                <a:cs typeface="Libre Franklin"/>
                <a:sym typeface="Libre Franklin"/>
              </a:rPr>
              <a:t>CC BY 4.0</a:t>
            </a:r>
            <a:r>
              <a:rPr lang="en-US" sz="750" b="0" i="1" u="none" strike="noStrike" cap="none" dirty="0">
                <a:solidFill>
                  <a:srgbClr val="7F7F7F"/>
                </a:solidFill>
                <a:latin typeface="Libre Franklin"/>
                <a:ea typeface="Libre Franklin"/>
                <a:cs typeface="Libre Franklin"/>
                <a:sym typeface="Libre Franklin"/>
              </a:rPr>
              <a:t>, except where otherwise noted.</a:t>
            </a:r>
            <a:endParaRPr sz="750" b="0" i="1" u="none" strike="noStrike" cap="none" dirty="0">
              <a:solidFill>
                <a:srgbClr val="7F7F7F"/>
              </a:solidFill>
              <a:latin typeface="Libre Franklin"/>
              <a:ea typeface="Libre Franklin"/>
              <a:cs typeface="Libre Franklin"/>
              <a:sym typeface="Libre Franklin"/>
            </a:endParaRPr>
          </a:p>
        </p:txBody>
      </p:sp>
      <p:sp>
        <p:nvSpPr>
          <p:cNvPr id="19" name="Google Shape;19;p3" descr="Yellow sidebar"/>
          <p:cNvSpPr/>
          <p:nvPr/>
        </p:nvSpPr>
        <p:spPr>
          <a:xfrm>
            <a:off x="1" y="0"/>
            <a:ext cx="133611" cy="6858000"/>
          </a:xfrm>
          <a:prstGeom prst="rect">
            <a:avLst/>
          </a:prstGeom>
          <a:solidFill>
            <a:srgbClr val="F4CE12"/>
          </a:solidFill>
          <a:ln w="12700" cap="flat" cmpd="sng">
            <a:solidFill>
              <a:srgbClr val="F4CE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Libre Franklin"/>
              <a:ea typeface="Libre Franklin"/>
              <a:cs typeface="Libre Franklin"/>
              <a:sym typeface="Libre Franklin"/>
            </a:endParaRPr>
          </a:p>
        </p:txBody>
      </p:sp>
      <p:pic>
        <p:nvPicPr>
          <p:cNvPr id="20" name="Google Shape;20;p3" descr="Header triangles pattern"/>
          <p:cNvPicPr preferRelativeResize="0"/>
          <p:nvPr/>
        </p:nvPicPr>
        <p:blipFill rotWithShape="1">
          <a:blip r:embed="rId2">
            <a:alphaModFix/>
          </a:blip>
          <a:srcRect t="42265"/>
          <a:stretch/>
        </p:blipFill>
        <p:spPr>
          <a:xfrm>
            <a:off x="8124294" y="-15218"/>
            <a:ext cx="4067706" cy="1481791"/>
          </a:xfrm>
          <a:prstGeom prst="rect">
            <a:avLst/>
          </a:prstGeom>
          <a:noFill/>
          <a:ln>
            <a:noFill/>
          </a:ln>
        </p:spPr>
      </p:pic>
      <p:grpSp>
        <p:nvGrpSpPr>
          <p:cNvPr id="21" name="Google Shape;21;p3"/>
          <p:cNvGrpSpPr/>
          <p:nvPr/>
        </p:nvGrpSpPr>
        <p:grpSpPr>
          <a:xfrm>
            <a:off x="627417" y="6435076"/>
            <a:ext cx="480406" cy="228600"/>
            <a:chOff x="973916" y="6435073"/>
            <a:chExt cx="480406" cy="228600"/>
          </a:xfrm>
        </p:grpSpPr>
        <p:pic>
          <p:nvPicPr>
            <p:cNvPr id="22" name="Google Shape;22;p3"/>
            <p:cNvPicPr preferRelativeResize="0"/>
            <p:nvPr/>
          </p:nvPicPr>
          <p:blipFill rotWithShape="1">
            <a:blip r:embed="rId3">
              <a:alphaModFix/>
            </a:blip>
            <a:srcRect/>
            <a:stretch/>
          </p:blipFill>
          <p:spPr>
            <a:xfrm>
              <a:off x="973916" y="6435073"/>
              <a:ext cx="228600" cy="228600"/>
            </a:xfrm>
            <a:prstGeom prst="rect">
              <a:avLst/>
            </a:prstGeom>
            <a:noFill/>
            <a:ln>
              <a:noFill/>
            </a:ln>
          </p:spPr>
        </p:pic>
        <p:pic>
          <p:nvPicPr>
            <p:cNvPr id="23" name="Google Shape;23;p3"/>
            <p:cNvPicPr preferRelativeResize="0"/>
            <p:nvPr/>
          </p:nvPicPr>
          <p:blipFill rotWithShape="1">
            <a:blip r:embed="rId4">
              <a:alphaModFix/>
            </a:blip>
            <a:srcRect/>
            <a:stretch/>
          </p:blipFill>
          <p:spPr>
            <a:xfrm>
              <a:off x="1225722" y="6435073"/>
              <a:ext cx="228600" cy="228600"/>
            </a:xfrm>
            <a:prstGeom prst="rect">
              <a:avLst/>
            </a:prstGeom>
            <a:noFill/>
            <a:ln>
              <a:noFill/>
            </a:ln>
          </p:spPr>
        </p:pic>
      </p:grpSp>
      <p:pic>
        <p:nvPicPr>
          <p:cNvPr id="24" name="Google Shape;24;p3"/>
          <p:cNvPicPr preferRelativeResize="0"/>
          <p:nvPr/>
        </p:nvPicPr>
        <p:blipFill rotWithShape="1">
          <a:blip r:embed="rId5">
            <a:alphaModFix/>
          </a:blip>
          <a:srcRect/>
          <a:stretch/>
        </p:blipFill>
        <p:spPr>
          <a:xfrm>
            <a:off x="390656" y="206051"/>
            <a:ext cx="3080223" cy="109728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81"/>
        <p:cNvGrpSpPr/>
        <p:nvPr/>
      </p:nvGrpSpPr>
      <p:grpSpPr>
        <a:xfrm>
          <a:off x="0" y="0"/>
          <a:ext cx="0" cy="0"/>
          <a:chOff x="0" y="0"/>
          <a:chExt cx="0" cy="0"/>
        </a:xfrm>
      </p:grpSpPr>
      <p:sp>
        <p:nvSpPr>
          <p:cNvPr id="182" name="Google Shape;182;p22"/>
          <p:cNvSpPr txBox="1">
            <a:spLocks noGrp="1"/>
          </p:cNvSpPr>
          <p:nvPr>
            <p:ph type="title"/>
          </p:nvPr>
        </p:nvSpPr>
        <p:spPr>
          <a:xfrm>
            <a:off x="677334" y="1498604"/>
            <a:ext cx="3854528" cy="12784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005BAA"/>
              </a:buClr>
              <a:buSzPts val="2000"/>
              <a:buFont typeface="Arial"/>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 name="Google Shape;183;p22"/>
          <p:cNvSpPr txBox="1">
            <a:spLocks noGrp="1"/>
          </p:cNvSpPr>
          <p:nvPr>
            <p:ph type="body" idx="1"/>
          </p:nvPr>
        </p:nvSpPr>
        <p:spPr>
          <a:xfrm>
            <a:off x="4760461" y="514924"/>
            <a:ext cx="4513541" cy="552643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84" name="Google Shape;184;p22"/>
          <p:cNvSpPr txBox="1">
            <a:spLocks noGrp="1"/>
          </p:cNvSpPr>
          <p:nvPr>
            <p:ph type="body" idx="2"/>
          </p:nvPr>
        </p:nvSpPr>
        <p:spPr>
          <a:xfrm>
            <a:off x="677334" y="2777069"/>
            <a:ext cx="3854528" cy="258444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1120"/>
              <a:buNone/>
              <a:defRPr sz="1400"/>
            </a:lvl2pPr>
            <a:lvl3pPr marL="1371600" lvl="2" indent="-228600" algn="l">
              <a:spcBef>
                <a:spcPts val="1000"/>
              </a:spcBef>
              <a:spcAft>
                <a:spcPts val="0"/>
              </a:spcAft>
              <a:buSzPts val="960"/>
              <a:buNone/>
              <a:defRPr sz="1200"/>
            </a:lvl3pPr>
            <a:lvl4pPr marL="1828800" lvl="3" indent="-228600" algn="l">
              <a:spcBef>
                <a:spcPts val="1000"/>
              </a:spcBef>
              <a:spcAft>
                <a:spcPts val="0"/>
              </a:spcAft>
              <a:buSzPts val="800"/>
              <a:buNone/>
              <a:defRPr sz="1000"/>
            </a:lvl4pPr>
            <a:lvl5pPr marL="2286000" lvl="4" indent="-228600" algn="l">
              <a:spcBef>
                <a:spcPts val="1000"/>
              </a:spcBef>
              <a:spcAft>
                <a:spcPts val="0"/>
              </a:spcAft>
              <a:buSzPts val="800"/>
              <a:buNone/>
              <a:defRPr sz="1000"/>
            </a:lvl5pPr>
            <a:lvl6pPr marL="2743200" lvl="5" indent="-228600" algn="l">
              <a:spcBef>
                <a:spcPts val="1000"/>
              </a:spcBef>
              <a:spcAft>
                <a:spcPts val="0"/>
              </a:spcAft>
              <a:buSzPts val="800"/>
              <a:buNone/>
              <a:defRPr sz="1000"/>
            </a:lvl6pPr>
            <a:lvl7pPr marL="3200400" lvl="6" indent="-228600" algn="l">
              <a:spcBef>
                <a:spcPts val="1000"/>
              </a:spcBef>
              <a:spcAft>
                <a:spcPts val="0"/>
              </a:spcAft>
              <a:buSzPts val="800"/>
              <a:buNone/>
              <a:defRPr sz="1000"/>
            </a:lvl7pPr>
            <a:lvl8pPr marL="3657600" lvl="7" indent="-228600" algn="l">
              <a:spcBef>
                <a:spcPts val="1000"/>
              </a:spcBef>
              <a:spcAft>
                <a:spcPts val="0"/>
              </a:spcAft>
              <a:buSzPts val="800"/>
              <a:buNone/>
              <a:defRPr sz="1000"/>
            </a:lvl8pPr>
            <a:lvl9pPr marL="4114800" lvl="8" indent="-228600" algn="l">
              <a:spcBef>
                <a:spcPts val="1000"/>
              </a:spcBef>
              <a:spcAft>
                <a:spcPts val="0"/>
              </a:spcAft>
              <a:buSzPts val="800"/>
              <a:buNone/>
              <a:defRPr sz="1000"/>
            </a:lvl9pPr>
          </a:lstStyle>
          <a:p>
            <a:endParaRPr/>
          </a:p>
        </p:txBody>
      </p:sp>
      <p:sp>
        <p:nvSpPr>
          <p:cNvPr id="185" name="Google Shape;185;p2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86" name="Google Shape;186;p2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87" name="Google Shape;187;p2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8"/>
        <p:cNvGrpSpPr/>
        <p:nvPr/>
      </p:nvGrpSpPr>
      <p:grpSpPr>
        <a:xfrm>
          <a:off x="0" y="0"/>
          <a:ext cx="0" cy="0"/>
          <a:chOff x="0" y="0"/>
          <a:chExt cx="0" cy="0"/>
        </a:xfrm>
      </p:grpSpPr>
      <p:sp>
        <p:nvSpPr>
          <p:cNvPr id="189" name="Google Shape;189;p23"/>
          <p:cNvSpPr txBox="1">
            <a:spLocks noGrp="1"/>
          </p:cNvSpPr>
          <p:nvPr>
            <p:ph type="title"/>
          </p:nvPr>
        </p:nvSpPr>
        <p:spPr>
          <a:xfrm>
            <a:off x="677334" y="4800600"/>
            <a:ext cx="8596667"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005BAA"/>
              </a:buClr>
              <a:buSzPts val="2400"/>
              <a:buFont typeface="Arial"/>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23"/>
          <p:cNvSpPr>
            <a:spLocks noGrp="1"/>
          </p:cNvSpPr>
          <p:nvPr>
            <p:ph type="pic" idx="2"/>
          </p:nvPr>
        </p:nvSpPr>
        <p:spPr>
          <a:xfrm>
            <a:off x="677334" y="609600"/>
            <a:ext cx="8596668" cy="3845718"/>
          </a:xfrm>
          <a:prstGeom prst="rect">
            <a:avLst/>
          </a:prstGeom>
          <a:noFill/>
          <a:ln>
            <a:noFill/>
          </a:ln>
        </p:spPr>
      </p:sp>
      <p:sp>
        <p:nvSpPr>
          <p:cNvPr id="191" name="Google Shape;191;p23"/>
          <p:cNvSpPr txBox="1">
            <a:spLocks noGrp="1"/>
          </p:cNvSpPr>
          <p:nvPr>
            <p:ph type="body" idx="1"/>
          </p:nvPr>
        </p:nvSpPr>
        <p:spPr>
          <a:xfrm>
            <a:off x="677334" y="5367338"/>
            <a:ext cx="8596667" cy="67402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960"/>
              <a:buNone/>
              <a:defRPr sz="12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92" name="Google Shape;192;p2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3" name="Google Shape;193;p2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4" name="Google Shape;194;p2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95"/>
        <p:cNvGrpSpPr/>
        <p:nvPr/>
      </p:nvGrpSpPr>
      <p:grpSpPr>
        <a:xfrm>
          <a:off x="0" y="0"/>
          <a:ext cx="0" cy="0"/>
          <a:chOff x="0" y="0"/>
          <a:chExt cx="0" cy="0"/>
        </a:xfrm>
      </p:grpSpPr>
      <p:sp>
        <p:nvSpPr>
          <p:cNvPr id="196" name="Google Shape;196;p24"/>
          <p:cNvSpPr txBox="1">
            <a:spLocks noGrp="1"/>
          </p:cNvSpPr>
          <p:nvPr>
            <p:ph type="title"/>
          </p:nvPr>
        </p:nvSpPr>
        <p:spPr>
          <a:xfrm>
            <a:off x="677335" y="609600"/>
            <a:ext cx="8596668" cy="3403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005BAA"/>
              </a:buClr>
              <a:buSzPts val="4400"/>
              <a:buFont typeface="Arial"/>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24"/>
          <p:cNvSpPr txBox="1">
            <a:spLocks noGrp="1"/>
          </p:cNvSpPr>
          <p:nvPr>
            <p:ph type="body" idx="1"/>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98" name="Google Shape;198;p2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9" name="Google Shape;199;p2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00" name="Google Shape;200;p2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201"/>
        <p:cNvGrpSpPr/>
        <p:nvPr/>
      </p:nvGrpSpPr>
      <p:grpSpPr>
        <a:xfrm>
          <a:off x="0" y="0"/>
          <a:ext cx="0" cy="0"/>
          <a:chOff x="0" y="0"/>
          <a:chExt cx="0" cy="0"/>
        </a:xfrm>
      </p:grpSpPr>
      <p:sp>
        <p:nvSpPr>
          <p:cNvPr id="202" name="Google Shape;202;p25"/>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005BAA"/>
              </a:buClr>
              <a:buSzPts val="4400"/>
              <a:buFont typeface="Arial"/>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25"/>
          <p:cNvSpPr txBox="1">
            <a:spLocks noGrp="1"/>
          </p:cNvSpPr>
          <p:nvPr>
            <p:ph type="body" idx="1"/>
          </p:nvPr>
        </p:nvSpPr>
        <p:spPr>
          <a:xfrm>
            <a:off x="1366139" y="3632200"/>
            <a:ext cx="7224524"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280"/>
              <a:buFont typeface="Arial"/>
              <a:buNone/>
              <a:defRPr sz="1600">
                <a:solidFill>
                  <a:srgbClr val="7F7F7F"/>
                </a:solidFill>
              </a:defRPr>
            </a:lvl1pPr>
            <a:lvl2pPr marL="914400" lvl="1" indent="-228600" algn="l">
              <a:spcBef>
                <a:spcPts val="1000"/>
              </a:spcBef>
              <a:spcAft>
                <a:spcPts val="0"/>
              </a:spcAft>
              <a:buSzPts val="1280"/>
              <a:buFont typeface="Arial"/>
              <a:buNone/>
              <a:defRPr/>
            </a:lvl2pPr>
            <a:lvl3pPr marL="1371600" lvl="2" indent="-228600" algn="l">
              <a:spcBef>
                <a:spcPts val="1000"/>
              </a:spcBef>
              <a:spcAft>
                <a:spcPts val="0"/>
              </a:spcAft>
              <a:buSzPts val="1120"/>
              <a:buFont typeface="Arial"/>
              <a:buNone/>
              <a:defRPr/>
            </a:lvl3pPr>
            <a:lvl4pPr marL="1828800" lvl="3" indent="-228600" algn="l">
              <a:spcBef>
                <a:spcPts val="1000"/>
              </a:spcBef>
              <a:spcAft>
                <a:spcPts val="0"/>
              </a:spcAft>
              <a:buSzPts val="960"/>
              <a:buFont typeface="Arial"/>
              <a:buNone/>
              <a:defRPr/>
            </a:lvl4pPr>
            <a:lvl5pPr marL="2286000" lvl="4" indent="-228600" algn="l">
              <a:spcBef>
                <a:spcPts val="1000"/>
              </a:spcBef>
              <a:spcAft>
                <a:spcPts val="0"/>
              </a:spcAft>
              <a:buSzPts val="960"/>
              <a:buFont typeface="Arial"/>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204" name="Google Shape;204;p25"/>
          <p:cNvSpPr txBox="1">
            <a:spLocks noGrp="1"/>
          </p:cNvSpPr>
          <p:nvPr>
            <p:ph type="body" idx="2"/>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205" name="Google Shape;205;p2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06" name="Google Shape;206;p2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07" name="Google Shape;207;p2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dirty="0"/>
          </a:p>
        </p:txBody>
      </p:sp>
      <p:sp>
        <p:nvSpPr>
          <p:cNvPr id="208" name="Google Shape;208;p25"/>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8000" b="0" i="0" u="none" strike="noStrike" cap="none" dirty="0">
                <a:solidFill>
                  <a:srgbClr val="5BD2FF"/>
                </a:solidFill>
                <a:latin typeface="Arial"/>
                <a:ea typeface="Arial"/>
                <a:cs typeface="Arial"/>
                <a:sym typeface="Arial"/>
              </a:rPr>
              <a:t>“</a:t>
            </a:r>
            <a:endParaRPr dirty="0"/>
          </a:p>
        </p:txBody>
      </p:sp>
      <p:sp>
        <p:nvSpPr>
          <p:cNvPr id="209" name="Google Shape;209;p25"/>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8000" b="0" i="0" u="none" strike="noStrike" cap="none" dirty="0">
                <a:solidFill>
                  <a:srgbClr val="5BD2FF"/>
                </a:solidFill>
                <a:latin typeface="Arial"/>
                <a:ea typeface="Arial"/>
                <a:cs typeface="Arial"/>
                <a:sym typeface="Arial"/>
              </a:rPr>
              <a:t>”</a:t>
            </a:r>
            <a:endParaRPr sz="1400" b="0" i="0" u="none" strike="noStrike" cap="none" dirty="0">
              <a:solidFill>
                <a:srgbClr val="5BD2FF"/>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210"/>
        <p:cNvGrpSpPr/>
        <p:nvPr/>
      </p:nvGrpSpPr>
      <p:grpSpPr>
        <a:xfrm>
          <a:off x="0" y="0"/>
          <a:ext cx="0" cy="0"/>
          <a:chOff x="0" y="0"/>
          <a:chExt cx="0" cy="0"/>
        </a:xfrm>
      </p:grpSpPr>
      <p:sp>
        <p:nvSpPr>
          <p:cNvPr id="211" name="Google Shape;211;p26"/>
          <p:cNvSpPr txBox="1">
            <a:spLocks noGrp="1"/>
          </p:cNvSpPr>
          <p:nvPr>
            <p:ph type="title"/>
          </p:nvPr>
        </p:nvSpPr>
        <p:spPr>
          <a:xfrm>
            <a:off x="677335" y="1931988"/>
            <a:ext cx="8596668" cy="259546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005BAA"/>
              </a:buClr>
              <a:buSzPts val="4400"/>
              <a:buFont typeface="Arial"/>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26"/>
          <p:cNvSpPr txBox="1">
            <a:spLocks noGrp="1"/>
          </p:cNvSpPr>
          <p:nvPr>
            <p:ph type="body" idx="1"/>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213" name="Google Shape;213;p2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14" name="Google Shape;214;p2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15" name="Google Shape;215;p2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216"/>
        <p:cNvGrpSpPr/>
        <p:nvPr/>
      </p:nvGrpSpPr>
      <p:grpSpPr>
        <a:xfrm>
          <a:off x="0" y="0"/>
          <a:ext cx="0" cy="0"/>
          <a:chOff x="0" y="0"/>
          <a:chExt cx="0" cy="0"/>
        </a:xfrm>
      </p:grpSpPr>
      <p:sp>
        <p:nvSpPr>
          <p:cNvPr id="217" name="Google Shape;217;p27"/>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005BAA"/>
              </a:buClr>
              <a:buSzPts val="4400"/>
              <a:buFont typeface="Arial"/>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8" name="Google Shape;218;p27"/>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Arial"/>
              <a:buNone/>
              <a:defRPr sz="2400">
                <a:solidFill>
                  <a:srgbClr val="3F3F3F"/>
                </a:solidFill>
              </a:defRPr>
            </a:lvl1pPr>
            <a:lvl2pPr marL="914400" lvl="1" indent="-228600" algn="l">
              <a:spcBef>
                <a:spcPts val="1000"/>
              </a:spcBef>
              <a:spcAft>
                <a:spcPts val="0"/>
              </a:spcAft>
              <a:buSzPts val="1280"/>
              <a:buFont typeface="Arial"/>
              <a:buNone/>
              <a:defRPr/>
            </a:lvl2pPr>
            <a:lvl3pPr marL="1371600" lvl="2" indent="-228600" algn="l">
              <a:spcBef>
                <a:spcPts val="1000"/>
              </a:spcBef>
              <a:spcAft>
                <a:spcPts val="0"/>
              </a:spcAft>
              <a:buSzPts val="1120"/>
              <a:buFont typeface="Arial"/>
              <a:buNone/>
              <a:defRPr/>
            </a:lvl3pPr>
            <a:lvl4pPr marL="1828800" lvl="3" indent="-228600" algn="l">
              <a:spcBef>
                <a:spcPts val="1000"/>
              </a:spcBef>
              <a:spcAft>
                <a:spcPts val="0"/>
              </a:spcAft>
              <a:buSzPts val="960"/>
              <a:buFont typeface="Arial"/>
              <a:buNone/>
              <a:defRPr/>
            </a:lvl4pPr>
            <a:lvl5pPr marL="2286000" lvl="4" indent="-228600" algn="l">
              <a:spcBef>
                <a:spcPts val="1000"/>
              </a:spcBef>
              <a:spcAft>
                <a:spcPts val="0"/>
              </a:spcAft>
              <a:buSzPts val="960"/>
              <a:buFont typeface="Arial"/>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219" name="Google Shape;219;p27"/>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220" name="Google Shape;220;p2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21" name="Google Shape;221;p2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22" name="Google Shape;222;p2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dirty="0"/>
          </a:p>
        </p:txBody>
      </p:sp>
      <p:sp>
        <p:nvSpPr>
          <p:cNvPr id="223" name="Google Shape;223;p27"/>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8000" b="0" i="0" u="none" strike="noStrike" cap="none" dirty="0">
                <a:solidFill>
                  <a:srgbClr val="5BD2FF"/>
                </a:solidFill>
                <a:latin typeface="Arial"/>
                <a:ea typeface="Arial"/>
                <a:cs typeface="Arial"/>
                <a:sym typeface="Arial"/>
              </a:rPr>
              <a:t>“</a:t>
            </a:r>
            <a:endParaRPr dirty="0"/>
          </a:p>
        </p:txBody>
      </p:sp>
      <p:sp>
        <p:nvSpPr>
          <p:cNvPr id="224" name="Google Shape;224;p27"/>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8000" b="0" i="0" u="none" strike="noStrike" cap="none" dirty="0">
                <a:solidFill>
                  <a:srgbClr val="5BD2FF"/>
                </a:solidFill>
                <a:latin typeface="Arial"/>
                <a:ea typeface="Arial"/>
                <a:cs typeface="Arial"/>
                <a:sym typeface="Arial"/>
              </a:rPr>
              <a:t>”</a:t>
            </a:r>
            <a:endParaRPr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225"/>
        <p:cNvGrpSpPr/>
        <p:nvPr/>
      </p:nvGrpSpPr>
      <p:grpSpPr>
        <a:xfrm>
          <a:off x="0" y="0"/>
          <a:ext cx="0" cy="0"/>
          <a:chOff x="0" y="0"/>
          <a:chExt cx="0" cy="0"/>
        </a:xfrm>
      </p:grpSpPr>
      <p:sp>
        <p:nvSpPr>
          <p:cNvPr id="226" name="Google Shape;226;p28"/>
          <p:cNvSpPr txBox="1">
            <a:spLocks noGrp="1"/>
          </p:cNvSpPr>
          <p:nvPr>
            <p:ph type="title"/>
          </p:nvPr>
        </p:nvSpPr>
        <p:spPr>
          <a:xfrm>
            <a:off x="685799" y="609600"/>
            <a:ext cx="8588203"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005BAA"/>
              </a:buClr>
              <a:buSzPts val="4400"/>
              <a:buFont typeface="Arial"/>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28"/>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Arial"/>
              <a:buNone/>
              <a:defRPr sz="2400">
                <a:solidFill>
                  <a:schemeClr val="accent1"/>
                </a:solidFill>
              </a:defRPr>
            </a:lvl1pPr>
            <a:lvl2pPr marL="914400" lvl="1" indent="-228600" algn="l">
              <a:spcBef>
                <a:spcPts val="1000"/>
              </a:spcBef>
              <a:spcAft>
                <a:spcPts val="0"/>
              </a:spcAft>
              <a:buSzPts val="1280"/>
              <a:buFont typeface="Arial"/>
              <a:buNone/>
              <a:defRPr/>
            </a:lvl2pPr>
            <a:lvl3pPr marL="1371600" lvl="2" indent="-228600" algn="l">
              <a:spcBef>
                <a:spcPts val="1000"/>
              </a:spcBef>
              <a:spcAft>
                <a:spcPts val="0"/>
              </a:spcAft>
              <a:buSzPts val="1120"/>
              <a:buFont typeface="Arial"/>
              <a:buNone/>
              <a:defRPr/>
            </a:lvl3pPr>
            <a:lvl4pPr marL="1828800" lvl="3" indent="-228600" algn="l">
              <a:spcBef>
                <a:spcPts val="1000"/>
              </a:spcBef>
              <a:spcAft>
                <a:spcPts val="0"/>
              </a:spcAft>
              <a:buSzPts val="960"/>
              <a:buFont typeface="Arial"/>
              <a:buNone/>
              <a:defRPr/>
            </a:lvl4pPr>
            <a:lvl5pPr marL="2286000" lvl="4" indent="-228600" algn="l">
              <a:spcBef>
                <a:spcPts val="1000"/>
              </a:spcBef>
              <a:spcAft>
                <a:spcPts val="0"/>
              </a:spcAft>
              <a:buSzPts val="960"/>
              <a:buFont typeface="Arial"/>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228" name="Google Shape;228;p28"/>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229" name="Google Shape;229;p2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30" name="Google Shape;230;p2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31" name="Google Shape;231;p2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32"/>
        <p:cNvGrpSpPr/>
        <p:nvPr/>
      </p:nvGrpSpPr>
      <p:grpSpPr>
        <a:xfrm>
          <a:off x="0" y="0"/>
          <a:ext cx="0" cy="0"/>
          <a:chOff x="0" y="0"/>
          <a:chExt cx="0" cy="0"/>
        </a:xfrm>
      </p:grpSpPr>
      <p:sp>
        <p:nvSpPr>
          <p:cNvPr id="233" name="Google Shape;233;p29"/>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005BAA"/>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4" name="Google Shape;234;p29"/>
          <p:cNvSpPr txBox="1">
            <a:spLocks noGrp="1"/>
          </p:cNvSpPr>
          <p:nvPr>
            <p:ph type="body" idx="1"/>
          </p:nvPr>
        </p:nvSpPr>
        <p:spPr>
          <a:xfrm rot="5400000">
            <a:off x="3035281" y="-197358"/>
            <a:ext cx="3880773" cy="8596668"/>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235" name="Google Shape;235;p2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36" name="Google Shape;236;p2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37" name="Google Shape;237;p2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38"/>
        <p:cNvGrpSpPr/>
        <p:nvPr/>
      </p:nvGrpSpPr>
      <p:grpSpPr>
        <a:xfrm>
          <a:off x="0" y="0"/>
          <a:ext cx="0" cy="0"/>
          <a:chOff x="0" y="0"/>
          <a:chExt cx="0" cy="0"/>
        </a:xfrm>
      </p:grpSpPr>
      <p:sp>
        <p:nvSpPr>
          <p:cNvPr id="239" name="Google Shape;239;p30"/>
          <p:cNvSpPr txBox="1">
            <a:spLocks noGrp="1"/>
          </p:cNvSpPr>
          <p:nvPr>
            <p:ph type="title"/>
          </p:nvPr>
        </p:nvSpPr>
        <p:spPr>
          <a:xfrm rot="5400000">
            <a:off x="5994319" y="2582953"/>
            <a:ext cx="5251451" cy="1304743"/>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005BAA"/>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30"/>
          <p:cNvSpPr txBox="1">
            <a:spLocks noGrp="1"/>
          </p:cNvSpPr>
          <p:nvPr>
            <p:ph type="body" idx="1"/>
          </p:nvPr>
        </p:nvSpPr>
        <p:spPr>
          <a:xfrm rot="5400000">
            <a:off x="1581685" y="-294750"/>
            <a:ext cx="5251450" cy="7060150"/>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241" name="Google Shape;241;p3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42" name="Google Shape;242;p3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43" name="Google Shape;243;p3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0"/>
        <p:cNvGrpSpPr/>
        <p:nvPr/>
      </p:nvGrpSpPr>
      <p:grpSpPr>
        <a:xfrm>
          <a:off x="0" y="0"/>
          <a:ext cx="0" cy="0"/>
          <a:chOff x="0" y="0"/>
          <a:chExt cx="0" cy="0"/>
        </a:xfrm>
      </p:grpSpPr>
      <p:sp>
        <p:nvSpPr>
          <p:cNvPr id="251" name="Google Shape;251;p32"/>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2" name="Google Shape;252;p32"/>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253" name="Google Shape;253;p3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254" name="Google Shape;254;p3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255" name="Google Shape;255;p3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715815" y="1549936"/>
            <a:ext cx="11115967" cy="79707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3764"/>
              </a:buClr>
              <a:buSzPts val="3500"/>
              <a:buFont typeface="Libre Franklin Medium"/>
              <a:buNone/>
              <a:defRPr sz="3500" b="0" i="0" u="none" strike="noStrike" cap="none">
                <a:solidFill>
                  <a:srgbClr val="003764"/>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7" name="Google Shape;27;p4"/>
          <p:cNvSpPr txBox="1">
            <a:spLocks noGrp="1"/>
          </p:cNvSpPr>
          <p:nvPr>
            <p:ph type="body" idx="1"/>
          </p:nvPr>
        </p:nvSpPr>
        <p:spPr>
          <a:xfrm>
            <a:off x="715815" y="2415155"/>
            <a:ext cx="11115967" cy="3757046"/>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3764"/>
              </a:buClr>
              <a:buSzPts val="2800"/>
              <a:buFont typeface="Arial"/>
              <a:buChar char="•"/>
              <a:defRPr sz="2800" b="0" i="0" u="none" strike="noStrike" cap="none">
                <a:solidFill>
                  <a:srgbClr val="003764"/>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003764"/>
              </a:buClr>
              <a:buSzPts val="2400"/>
              <a:buFont typeface="Arial"/>
              <a:buChar char="•"/>
              <a:defRPr sz="2400" b="0" i="0" u="none" strike="noStrike" cap="none">
                <a:solidFill>
                  <a:srgbClr val="003764"/>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003764"/>
              </a:buClr>
              <a:buSzPts val="2000"/>
              <a:buFont typeface="Arial"/>
              <a:buChar char="•"/>
              <a:defRPr sz="2000" b="0" i="0" u="none" strike="noStrike" cap="none">
                <a:solidFill>
                  <a:srgbClr val="003764"/>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rgbClr val="003764"/>
              </a:buClr>
              <a:buSzPts val="1800"/>
              <a:buFont typeface="Arial"/>
              <a:buChar char="•"/>
              <a:defRPr sz="1800" b="0" i="0" u="none" strike="noStrike" cap="none">
                <a:solidFill>
                  <a:srgbClr val="003764"/>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rgbClr val="003764"/>
              </a:buClr>
              <a:buSzPts val="1800"/>
              <a:buFont typeface="Arial"/>
              <a:buChar char="•"/>
              <a:defRPr sz="1800" b="0" i="0" u="none" strike="noStrike" cap="none">
                <a:solidFill>
                  <a:srgbClr val="003764"/>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8" name="Google Shape;28;p4" descr="Yellow sidebar"/>
          <p:cNvSpPr/>
          <p:nvPr/>
        </p:nvSpPr>
        <p:spPr>
          <a:xfrm>
            <a:off x="1" y="0"/>
            <a:ext cx="133611" cy="6858000"/>
          </a:xfrm>
          <a:prstGeom prst="rect">
            <a:avLst/>
          </a:prstGeom>
          <a:solidFill>
            <a:srgbClr val="F4CE12"/>
          </a:solidFill>
          <a:ln w="12700" cap="flat" cmpd="sng">
            <a:solidFill>
              <a:srgbClr val="F4CE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Libre Franklin"/>
              <a:ea typeface="Libre Franklin"/>
              <a:cs typeface="Libre Franklin"/>
              <a:sym typeface="Libre Franklin"/>
            </a:endParaRPr>
          </a:p>
        </p:txBody>
      </p:sp>
      <p:sp>
        <p:nvSpPr>
          <p:cNvPr id="29" name="Google Shape;29;p4"/>
          <p:cNvSpPr txBox="1">
            <a:spLocks noGrp="1"/>
          </p:cNvSpPr>
          <p:nvPr>
            <p:ph type="dt" idx="10"/>
          </p:nvPr>
        </p:nvSpPr>
        <p:spPr>
          <a:xfrm>
            <a:off x="838200" y="6483929"/>
            <a:ext cx="2743200" cy="23754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dirty="0"/>
          </a:p>
        </p:txBody>
      </p:sp>
      <p:sp>
        <p:nvSpPr>
          <p:cNvPr id="30" name="Google Shape;30;p4"/>
          <p:cNvSpPr txBox="1">
            <a:spLocks noGrp="1"/>
          </p:cNvSpPr>
          <p:nvPr>
            <p:ph type="ftr" idx="11"/>
          </p:nvPr>
        </p:nvSpPr>
        <p:spPr>
          <a:xfrm>
            <a:off x="4038600" y="6483929"/>
            <a:ext cx="4114800" cy="23754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dirty="0"/>
          </a:p>
        </p:txBody>
      </p:sp>
      <p:sp>
        <p:nvSpPr>
          <p:cNvPr id="31" name="Google Shape;31;p4"/>
          <p:cNvSpPr txBox="1">
            <a:spLocks noGrp="1"/>
          </p:cNvSpPr>
          <p:nvPr>
            <p:ph type="sldNum" idx="12"/>
          </p:nvPr>
        </p:nvSpPr>
        <p:spPr>
          <a:xfrm>
            <a:off x="11208328" y="6483929"/>
            <a:ext cx="623453" cy="237549"/>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pic>
        <p:nvPicPr>
          <p:cNvPr id="32" name="Google Shape;32;p4" descr="Header triangles pattern"/>
          <p:cNvPicPr preferRelativeResize="0"/>
          <p:nvPr/>
        </p:nvPicPr>
        <p:blipFill rotWithShape="1">
          <a:blip r:embed="rId2">
            <a:alphaModFix/>
          </a:blip>
          <a:srcRect t="42265"/>
          <a:stretch/>
        </p:blipFill>
        <p:spPr>
          <a:xfrm>
            <a:off x="8124294" y="-14051"/>
            <a:ext cx="4067706" cy="1481791"/>
          </a:xfrm>
          <a:prstGeom prst="rect">
            <a:avLst/>
          </a:prstGeom>
          <a:noFill/>
          <a:ln>
            <a:noFill/>
          </a:ln>
        </p:spPr>
      </p:pic>
      <p:pic>
        <p:nvPicPr>
          <p:cNvPr id="33" name="Google Shape;33;p4"/>
          <p:cNvPicPr preferRelativeResize="0"/>
          <p:nvPr/>
        </p:nvPicPr>
        <p:blipFill rotWithShape="1">
          <a:blip r:embed="rId3">
            <a:alphaModFix/>
          </a:blip>
          <a:srcRect/>
          <a:stretch/>
        </p:blipFill>
        <p:spPr>
          <a:xfrm>
            <a:off x="390656" y="206051"/>
            <a:ext cx="3080223" cy="109728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6"/>
        <p:cNvGrpSpPr/>
        <p:nvPr/>
      </p:nvGrpSpPr>
      <p:grpSpPr>
        <a:xfrm>
          <a:off x="0" y="0"/>
          <a:ext cx="0" cy="0"/>
          <a:chOff x="0" y="0"/>
          <a:chExt cx="0" cy="0"/>
        </a:xfrm>
      </p:grpSpPr>
      <p:sp>
        <p:nvSpPr>
          <p:cNvPr id="257" name="Google Shape;257;p3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8" name="Google Shape;258;p3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59" name="Google Shape;259;p3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260" name="Google Shape;260;p3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261" name="Google Shape;261;p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2"/>
        <p:cNvGrpSpPr/>
        <p:nvPr/>
      </p:nvGrpSpPr>
      <p:grpSpPr>
        <a:xfrm>
          <a:off x="0" y="0"/>
          <a:ext cx="0" cy="0"/>
          <a:chOff x="0" y="0"/>
          <a:chExt cx="0" cy="0"/>
        </a:xfrm>
      </p:grpSpPr>
      <p:sp>
        <p:nvSpPr>
          <p:cNvPr id="263" name="Google Shape;263;p34"/>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4" name="Google Shape;264;p34"/>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5" name="Google Shape;265;p3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266" name="Google Shape;266;p3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267" name="Google Shape;267;p3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68"/>
        <p:cNvGrpSpPr/>
        <p:nvPr/>
      </p:nvGrpSpPr>
      <p:grpSpPr>
        <a:xfrm>
          <a:off x="0" y="0"/>
          <a:ext cx="0" cy="0"/>
          <a:chOff x="0" y="0"/>
          <a:chExt cx="0" cy="0"/>
        </a:xfrm>
      </p:grpSpPr>
      <p:sp>
        <p:nvSpPr>
          <p:cNvPr id="269" name="Google Shape;269;p3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0" name="Google Shape;270;p35"/>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71" name="Google Shape;271;p35"/>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72" name="Google Shape;272;p3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273" name="Google Shape;273;p3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274" name="Google Shape;274;p3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5"/>
        <p:cNvGrpSpPr/>
        <p:nvPr/>
      </p:nvGrpSpPr>
      <p:grpSpPr>
        <a:xfrm>
          <a:off x="0" y="0"/>
          <a:ext cx="0" cy="0"/>
          <a:chOff x="0" y="0"/>
          <a:chExt cx="0" cy="0"/>
        </a:xfrm>
      </p:grpSpPr>
      <p:sp>
        <p:nvSpPr>
          <p:cNvPr id="276" name="Google Shape;276;p36"/>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7" name="Google Shape;277;p36"/>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278" name="Google Shape;278;p36"/>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79" name="Google Shape;279;p36"/>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280" name="Google Shape;280;p36"/>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81" name="Google Shape;281;p3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282" name="Google Shape;282;p3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283" name="Google Shape;283;p3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4"/>
        <p:cNvGrpSpPr/>
        <p:nvPr/>
      </p:nvGrpSpPr>
      <p:grpSpPr>
        <a:xfrm>
          <a:off x="0" y="0"/>
          <a:ext cx="0" cy="0"/>
          <a:chOff x="0" y="0"/>
          <a:chExt cx="0" cy="0"/>
        </a:xfrm>
      </p:grpSpPr>
      <p:sp>
        <p:nvSpPr>
          <p:cNvPr id="285" name="Google Shape;285;p3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3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287" name="Google Shape;287;p3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288" name="Google Shape;288;p3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9"/>
        <p:cNvGrpSpPr/>
        <p:nvPr/>
      </p:nvGrpSpPr>
      <p:grpSpPr>
        <a:xfrm>
          <a:off x="0" y="0"/>
          <a:ext cx="0" cy="0"/>
          <a:chOff x="0" y="0"/>
          <a:chExt cx="0" cy="0"/>
        </a:xfrm>
      </p:grpSpPr>
      <p:sp>
        <p:nvSpPr>
          <p:cNvPr id="290" name="Google Shape;290;p3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291" name="Google Shape;291;p3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292" name="Google Shape;292;p3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93"/>
        <p:cNvGrpSpPr/>
        <p:nvPr/>
      </p:nvGrpSpPr>
      <p:grpSpPr>
        <a:xfrm>
          <a:off x="0" y="0"/>
          <a:ext cx="0" cy="0"/>
          <a:chOff x="0" y="0"/>
          <a:chExt cx="0" cy="0"/>
        </a:xfrm>
      </p:grpSpPr>
      <p:sp>
        <p:nvSpPr>
          <p:cNvPr id="294" name="Google Shape;294;p39"/>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39"/>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296" name="Google Shape;296;p39"/>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97" name="Google Shape;297;p3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298" name="Google Shape;298;p3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299" name="Google Shape;299;p3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00"/>
        <p:cNvGrpSpPr/>
        <p:nvPr/>
      </p:nvGrpSpPr>
      <p:grpSpPr>
        <a:xfrm>
          <a:off x="0" y="0"/>
          <a:ext cx="0" cy="0"/>
          <a:chOff x="0" y="0"/>
          <a:chExt cx="0" cy="0"/>
        </a:xfrm>
      </p:grpSpPr>
      <p:sp>
        <p:nvSpPr>
          <p:cNvPr id="301" name="Google Shape;301;p40"/>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2" name="Google Shape;302;p40"/>
          <p:cNvSpPr>
            <a:spLocks noGrp="1"/>
          </p:cNvSpPr>
          <p:nvPr>
            <p:ph type="pic" idx="2"/>
          </p:nvPr>
        </p:nvSpPr>
        <p:spPr>
          <a:xfrm>
            <a:off x="5183188" y="987425"/>
            <a:ext cx="6172200" cy="4873500"/>
          </a:xfrm>
          <a:prstGeom prst="rect">
            <a:avLst/>
          </a:prstGeom>
          <a:noFill/>
          <a:ln>
            <a:noFill/>
          </a:ln>
        </p:spPr>
      </p:sp>
      <p:sp>
        <p:nvSpPr>
          <p:cNvPr id="303" name="Google Shape;303;p40"/>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304" name="Google Shape;304;p4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305" name="Google Shape;305;p4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306" name="Google Shape;306;p4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07"/>
        <p:cNvGrpSpPr/>
        <p:nvPr/>
      </p:nvGrpSpPr>
      <p:grpSpPr>
        <a:xfrm>
          <a:off x="0" y="0"/>
          <a:ext cx="0" cy="0"/>
          <a:chOff x="0" y="0"/>
          <a:chExt cx="0" cy="0"/>
        </a:xfrm>
      </p:grpSpPr>
      <p:sp>
        <p:nvSpPr>
          <p:cNvPr id="308" name="Google Shape;308;p4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9" name="Google Shape;309;p41"/>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0" name="Google Shape;310;p4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311" name="Google Shape;311;p4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312" name="Google Shape;312;p4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13"/>
        <p:cNvGrpSpPr/>
        <p:nvPr/>
      </p:nvGrpSpPr>
      <p:grpSpPr>
        <a:xfrm>
          <a:off x="0" y="0"/>
          <a:ext cx="0" cy="0"/>
          <a:chOff x="0" y="0"/>
          <a:chExt cx="0" cy="0"/>
        </a:xfrm>
      </p:grpSpPr>
      <p:sp>
        <p:nvSpPr>
          <p:cNvPr id="314" name="Google Shape;314;p42"/>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5" name="Google Shape;315;p42"/>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6" name="Google Shape;316;p4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317" name="Google Shape;317;p4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318" name="Google Shape;318;p4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776625" y="1709747"/>
            <a:ext cx="11027451" cy="28527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3764"/>
              </a:buClr>
              <a:buSzPts val="4800"/>
              <a:buFont typeface="Libre Franklin Medium"/>
              <a:buNone/>
              <a:defRPr sz="4800" b="0" i="0" u="none" strike="noStrike" cap="none">
                <a:solidFill>
                  <a:srgbClr val="003764"/>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6" name="Google Shape;36;p5"/>
          <p:cNvSpPr txBox="1">
            <a:spLocks noGrp="1"/>
          </p:cNvSpPr>
          <p:nvPr>
            <p:ph type="body" idx="1"/>
          </p:nvPr>
        </p:nvSpPr>
        <p:spPr>
          <a:xfrm>
            <a:off x="776625" y="4589472"/>
            <a:ext cx="11027451" cy="15001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3764"/>
              </a:buClr>
              <a:buSzPts val="2400"/>
              <a:buFont typeface="Arial"/>
              <a:buNone/>
              <a:defRPr sz="2400" b="0" i="0" u="none" strike="noStrike" cap="none">
                <a:solidFill>
                  <a:srgbClr val="003764"/>
                </a:solidFill>
                <a:latin typeface="Libre Franklin"/>
                <a:ea typeface="Libre Franklin"/>
                <a:cs typeface="Libre Franklin"/>
                <a:sym typeface="Libre Franklin"/>
              </a:defRPr>
            </a:lvl1pPr>
            <a:lvl2pPr marL="914400" marR="0" lvl="1" indent="-228600" algn="l" rtl="0">
              <a:lnSpc>
                <a:spcPct val="90000"/>
              </a:lnSpc>
              <a:spcBef>
                <a:spcPts val="500"/>
              </a:spcBef>
              <a:spcAft>
                <a:spcPts val="0"/>
              </a:spcAft>
              <a:buClr>
                <a:srgbClr val="888E9D"/>
              </a:buClr>
              <a:buSzPts val="2000"/>
              <a:buFont typeface="Arial"/>
              <a:buNone/>
              <a:defRPr sz="2000" b="0" i="0" u="none" strike="noStrike" cap="none">
                <a:solidFill>
                  <a:srgbClr val="888E9D"/>
                </a:solidFill>
                <a:latin typeface="Libre Franklin"/>
                <a:ea typeface="Libre Franklin"/>
                <a:cs typeface="Libre Franklin"/>
                <a:sym typeface="Libre Franklin"/>
              </a:defRPr>
            </a:lvl2pPr>
            <a:lvl3pPr marL="1371600" marR="0" lvl="2" indent="-228600" algn="l" rtl="0">
              <a:lnSpc>
                <a:spcPct val="90000"/>
              </a:lnSpc>
              <a:spcBef>
                <a:spcPts val="500"/>
              </a:spcBef>
              <a:spcAft>
                <a:spcPts val="0"/>
              </a:spcAft>
              <a:buClr>
                <a:srgbClr val="888E9D"/>
              </a:buClr>
              <a:buSzPts val="1800"/>
              <a:buFont typeface="Arial"/>
              <a:buNone/>
              <a:defRPr sz="1800" b="0" i="0" u="none" strike="noStrike" cap="none">
                <a:solidFill>
                  <a:srgbClr val="888E9D"/>
                </a:solidFill>
                <a:latin typeface="Libre Franklin"/>
                <a:ea typeface="Libre Franklin"/>
                <a:cs typeface="Libre Franklin"/>
                <a:sym typeface="Libre Franklin"/>
              </a:defRPr>
            </a:lvl3pPr>
            <a:lvl4pPr marL="1828800" marR="0" lvl="3" indent="-228600" algn="l" rtl="0">
              <a:lnSpc>
                <a:spcPct val="90000"/>
              </a:lnSpc>
              <a:spcBef>
                <a:spcPts val="500"/>
              </a:spcBef>
              <a:spcAft>
                <a:spcPts val="0"/>
              </a:spcAft>
              <a:buClr>
                <a:srgbClr val="888E9D"/>
              </a:buClr>
              <a:buSzPts val="1600"/>
              <a:buFont typeface="Arial"/>
              <a:buNone/>
              <a:defRPr sz="1600" b="0" i="0" u="none" strike="noStrike" cap="none">
                <a:solidFill>
                  <a:srgbClr val="888E9D"/>
                </a:solidFill>
                <a:latin typeface="Libre Franklin"/>
                <a:ea typeface="Libre Franklin"/>
                <a:cs typeface="Libre Franklin"/>
                <a:sym typeface="Libre Franklin"/>
              </a:defRPr>
            </a:lvl4pPr>
            <a:lvl5pPr marL="2286000" marR="0" lvl="4" indent="-228600" algn="l" rtl="0">
              <a:lnSpc>
                <a:spcPct val="90000"/>
              </a:lnSpc>
              <a:spcBef>
                <a:spcPts val="500"/>
              </a:spcBef>
              <a:spcAft>
                <a:spcPts val="0"/>
              </a:spcAft>
              <a:buClr>
                <a:srgbClr val="888E9D"/>
              </a:buClr>
              <a:buSzPts val="1600"/>
              <a:buFont typeface="Arial"/>
              <a:buNone/>
              <a:defRPr sz="1600" b="0" i="0" u="none" strike="noStrike" cap="none">
                <a:solidFill>
                  <a:srgbClr val="888E9D"/>
                </a:solidFill>
                <a:latin typeface="Libre Franklin"/>
                <a:ea typeface="Libre Franklin"/>
                <a:cs typeface="Libre Franklin"/>
                <a:sym typeface="Libre Franklin"/>
              </a:defRPr>
            </a:lvl5pPr>
            <a:lvl6pPr marL="2743200" marR="0" lvl="5" indent="-228600" algn="l" rtl="0">
              <a:lnSpc>
                <a:spcPct val="90000"/>
              </a:lnSpc>
              <a:spcBef>
                <a:spcPts val="500"/>
              </a:spcBef>
              <a:spcAft>
                <a:spcPts val="0"/>
              </a:spcAft>
              <a:buClr>
                <a:srgbClr val="888E9D"/>
              </a:buClr>
              <a:buSzPts val="1600"/>
              <a:buFont typeface="Arial"/>
              <a:buNone/>
              <a:defRPr sz="1600" b="0" i="0" u="none" strike="noStrike" cap="none">
                <a:solidFill>
                  <a:srgbClr val="888E9D"/>
                </a:solidFill>
                <a:latin typeface="Libre Franklin"/>
                <a:ea typeface="Libre Franklin"/>
                <a:cs typeface="Libre Franklin"/>
                <a:sym typeface="Libre Franklin"/>
              </a:defRPr>
            </a:lvl6pPr>
            <a:lvl7pPr marL="3200400" marR="0" lvl="6" indent="-228600" algn="l" rtl="0">
              <a:lnSpc>
                <a:spcPct val="90000"/>
              </a:lnSpc>
              <a:spcBef>
                <a:spcPts val="500"/>
              </a:spcBef>
              <a:spcAft>
                <a:spcPts val="0"/>
              </a:spcAft>
              <a:buClr>
                <a:srgbClr val="888E9D"/>
              </a:buClr>
              <a:buSzPts val="1600"/>
              <a:buFont typeface="Arial"/>
              <a:buNone/>
              <a:defRPr sz="1600" b="0" i="0" u="none" strike="noStrike" cap="none">
                <a:solidFill>
                  <a:srgbClr val="888E9D"/>
                </a:solidFill>
                <a:latin typeface="Libre Franklin"/>
                <a:ea typeface="Libre Franklin"/>
                <a:cs typeface="Libre Franklin"/>
                <a:sym typeface="Libre Franklin"/>
              </a:defRPr>
            </a:lvl7pPr>
            <a:lvl8pPr marL="3657600" marR="0" lvl="7" indent="-228600" algn="l" rtl="0">
              <a:lnSpc>
                <a:spcPct val="90000"/>
              </a:lnSpc>
              <a:spcBef>
                <a:spcPts val="500"/>
              </a:spcBef>
              <a:spcAft>
                <a:spcPts val="0"/>
              </a:spcAft>
              <a:buClr>
                <a:srgbClr val="888E9D"/>
              </a:buClr>
              <a:buSzPts val="1600"/>
              <a:buFont typeface="Arial"/>
              <a:buNone/>
              <a:defRPr sz="1600" b="0" i="0" u="none" strike="noStrike" cap="none">
                <a:solidFill>
                  <a:srgbClr val="888E9D"/>
                </a:solidFill>
                <a:latin typeface="Libre Franklin"/>
                <a:ea typeface="Libre Franklin"/>
                <a:cs typeface="Libre Franklin"/>
                <a:sym typeface="Libre Franklin"/>
              </a:defRPr>
            </a:lvl8pPr>
            <a:lvl9pPr marL="4114800" marR="0" lvl="8" indent="-228600" algn="l" rtl="0">
              <a:lnSpc>
                <a:spcPct val="90000"/>
              </a:lnSpc>
              <a:spcBef>
                <a:spcPts val="500"/>
              </a:spcBef>
              <a:spcAft>
                <a:spcPts val="0"/>
              </a:spcAft>
              <a:buClr>
                <a:srgbClr val="888E9D"/>
              </a:buClr>
              <a:buSzPts val="1600"/>
              <a:buFont typeface="Arial"/>
              <a:buNone/>
              <a:defRPr sz="1600" b="0" i="0" u="none" strike="noStrike" cap="none">
                <a:solidFill>
                  <a:srgbClr val="888E9D"/>
                </a:solidFill>
                <a:latin typeface="Libre Franklin"/>
                <a:ea typeface="Libre Franklin"/>
                <a:cs typeface="Libre Franklin"/>
                <a:sym typeface="Libre Franklin"/>
              </a:defRPr>
            </a:lvl9pPr>
          </a:lstStyle>
          <a:p>
            <a:endParaRPr/>
          </a:p>
        </p:txBody>
      </p:sp>
      <p:sp>
        <p:nvSpPr>
          <p:cNvPr id="37" name="Google Shape;37;p5" descr="Yellow sidebar"/>
          <p:cNvSpPr/>
          <p:nvPr/>
        </p:nvSpPr>
        <p:spPr>
          <a:xfrm>
            <a:off x="1" y="0"/>
            <a:ext cx="133611" cy="6858000"/>
          </a:xfrm>
          <a:prstGeom prst="rect">
            <a:avLst/>
          </a:prstGeom>
          <a:solidFill>
            <a:srgbClr val="F4CE12"/>
          </a:solidFill>
          <a:ln w="12700" cap="flat" cmpd="sng">
            <a:solidFill>
              <a:srgbClr val="F4CE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Libre Franklin"/>
              <a:ea typeface="Libre Franklin"/>
              <a:cs typeface="Libre Franklin"/>
              <a:sym typeface="Libre Franklin"/>
            </a:endParaRPr>
          </a:p>
        </p:txBody>
      </p:sp>
      <p:sp>
        <p:nvSpPr>
          <p:cNvPr id="38" name="Google Shape;38;p5"/>
          <p:cNvSpPr txBox="1">
            <a:spLocks noGrp="1"/>
          </p:cNvSpPr>
          <p:nvPr>
            <p:ph type="dt" idx="10"/>
          </p:nvPr>
        </p:nvSpPr>
        <p:spPr>
          <a:xfrm>
            <a:off x="838200" y="6483929"/>
            <a:ext cx="2743200" cy="23754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dirty="0"/>
          </a:p>
        </p:txBody>
      </p:sp>
      <p:sp>
        <p:nvSpPr>
          <p:cNvPr id="39" name="Google Shape;39;p5"/>
          <p:cNvSpPr txBox="1">
            <a:spLocks noGrp="1"/>
          </p:cNvSpPr>
          <p:nvPr>
            <p:ph type="ftr" idx="11"/>
          </p:nvPr>
        </p:nvSpPr>
        <p:spPr>
          <a:xfrm>
            <a:off x="4038600" y="6483929"/>
            <a:ext cx="4114800" cy="23754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dirty="0"/>
          </a:p>
        </p:txBody>
      </p:sp>
      <p:sp>
        <p:nvSpPr>
          <p:cNvPr id="40" name="Google Shape;40;p5"/>
          <p:cNvSpPr txBox="1">
            <a:spLocks noGrp="1"/>
          </p:cNvSpPr>
          <p:nvPr>
            <p:ph type="sldNum" idx="12"/>
          </p:nvPr>
        </p:nvSpPr>
        <p:spPr>
          <a:xfrm>
            <a:off x="11222183" y="6529855"/>
            <a:ext cx="609599" cy="191623"/>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pic>
        <p:nvPicPr>
          <p:cNvPr id="41" name="Google Shape;41;p5" descr="Header triangles pattern"/>
          <p:cNvPicPr preferRelativeResize="0"/>
          <p:nvPr/>
        </p:nvPicPr>
        <p:blipFill rotWithShape="1">
          <a:blip r:embed="rId2">
            <a:alphaModFix/>
          </a:blip>
          <a:srcRect t="42265"/>
          <a:stretch/>
        </p:blipFill>
        <p:spPr>
          <a:xfrm>
            <a:off x="8124294" y="-14834"/>
            <a:ext cx="4067706" cy="1481791"/>
          </a:xfrm>
          <a:prstGeom prst="rect">
            <a:avLst/>
          </a:prstGeom>
          <a:noFill/>
          <a:ln>
            <a:noFill/>
          </a:ln>
        </p:spPr>
      </p:pic>
      <p:pic>
        <p:nvPicPr>
          <p:cNvPr id="42" name="Google Shape;42;p5"/>
          <p:cNvPicPr preferRelativeResize="0"/>
          <p:nvPr/>
        </p:nvPicPr>
        <p:blipFill rotWithShape="1">
          <a:blip r:embed="rId3">
            <a:alphaModFix/>
          </a:blip>
          <a:srcRect/>
          <a:stretch/>
        </p:blipFill>
        <p:spPr>
          <a:xfrm>
            <a:off x="390656" y="206051"/>
            <a:ext cx="3080223" cy="109728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563415" y="1462241"/>
            <a:ext cx="11379204" cy="7198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3764"/>
              </a:buClr>
              <a:buSzPts val="3500"/>
              <a:buFont typeface="Libre Franklin Medium"/>
              <a:buNone/>
              <a:defRPr sz="3500" b="0" i="0" u="none" strike="noStrike" cap="none">
                <a:solidFill>
                  <a:srgbClr val="003764"/>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5" name="Google Shape;45;p6"/>
          <p:cNvSpPr txBox="1">
            <a:spLocks noGrp="1"/>
          </p:cNvSpPr>
          <p:nvPr>
            <p:ph type="body" idx="1"/>
          </p:nvPr>
        </p:nvSpPr>
        <p:spPr>
          <a:xfrm>
            <a:off x="563415" y="2400303"/>
            <a:ext cx="5352476" cy="3969327"/>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3764"/>
              </a:buClr>
              <a:buSzPts val="2800"/>
              <a:buFont typeface="Arial"/>
              <a:buChar char="•"/>
              <a:defRPr sz="2800" b="0" i="0" u="none" strike="noStrike" cap="none">
                <a:solidFill>
                  <a:srgbClr val="003764"/>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003764"/>
              </a:buClr>
              <a:buSzPts val="2400"/>
              <a:buFont typeface="Arial"/>
              <a:buChar char="•"/>
              <a:defRPr sz="2400" b="0" i="0" u="none" strike="noStrike" cap="none">
                <a:solidFill>
                  <a:srgbClr val="003764"/>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003764"/>
              </a:buClr>
              <a:buSzPts val="2000"/>
              <a:buFont typeface="Arial"/>
              <a:buChar char="•"/>
              <a:defRPr sz="2000" b="0" i="0" u="none" strike="noStrike" cap="none">
                <a:solidFill>
                  <a:srgbClr val="003764"/>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rgbClr val="003764"/>
              </a:buClr>
              <a:buSzPts val="1800"/>
              <a:buFont typeface="Arial"/>
              <a:buChar char="•"/>
              <a:defRPr sz="1800" b="0" i="0" u="none" strike="noStrike" cap="none">
                <a:solidFill>
                  <a:srgbClr val="003764"/>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rgbClr val="003764"/>
              </a:buClr>
              <a:buSzPts val="1800"/>
              <a:buFont typeface="Arial"/>
              <a:buChar char="•"/>
              <a:defRPr sz="1800" b="0" i="0" u="none" strike="noStrike" cap="none">
                <a:solidFill>
                  <a:srgbClr val="003764"/>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6" name="Google Shape;46;p6"/>
          <p:cNvSpPr txBox="1">
            <a:spLocks noGrp="1"/>
          </p:cNvSpPr>
          <p:nvPr>
            <p:ph type="body" idx="2"/>
          </p:nvPr>
        </p:nvSpPr>
        <p:spPr>
          <a:xfrm>
            <a:off x="6345695" y="2400307"/>
            <a:ext cx="5596924" cy="396932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3764"/>
              </a:buClr>
              <a:buSzPts val="2800"/>
              <a:buFont typeface="Arial"/>
              <a:buChar char="•"/>
              <a:defRPr sz="2800" b="0" i="0" u="none" strike="noStrike" cap="none">
                <a:solidFill>
                  <a:srgbClr val="003764"/>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003764"/>
              </a:buClr>
              <a:buSzPts val="2400"/>
              <a:buFont typeface="Arial"/>
              <a:buChar char="•"/>
              <a:defRPr sz="2400" b="0" i="0" u="none" strike="noStrike" cap="none">
                <a:solidFill>
                  <a:srgbClr val="003764"/>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003764"/>
              </a:buClr>
              <a:buSzPts val="2000"/>
              <a:buFont typeface="Arial"/>
              <a:buChar char="•"/>
              <a:defRPr sz="2000" b="0" i="0" u="none" strike="noStrike" cap="none">
                <a:solidFill>
                  <a:srgbClr val="003764"/>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rgbClr val="003764"/>
              </a:buClr>
              <a:buSzPts val="1800"/>
              <a:buFont typeface="Arial"/>
              <a:buChar char="•"/>
              <a:defRPr sz="1800" b="0" i="0" u="none" strike="noStrike" cap="none">
                <a:solidFill>
                  <a:srgbClr val="003764"/>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rgbClr val="003764"/>
              </a:buClr>
              <a:buSzPts val="1800"/>
              <a:buFont typeface="Arial"/>
              <a:buChar char="•"/>
              <a:defRPr sz="1800" b="0" i="0" u="none" strike="noStrike" cap="none">
                <a:solidFill>
                  <a:srgbClr val="003764"/>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7" name="Google Shape;47;p6" descr="Yellow sidebar"/>
          <p:cNvSpPr/>
          <p:nvPr/>
        </p:nvSpPr>
        <p:spPr>
          <a:xfrm>
            <a:off x="1" y="0"/>
            <a:ext cx="133611" cy="6858000"/>
          </a:xfrm>
          <a:prstGeom prst="rect">
            <a:avLst/>
          </a:prstGeom>
          <a:solidFill>
            <a:srgbClr val="F4CE12"/>
          </a:solidFill>
          <a:ln w="12700" cap="flat" cmpd="sng">
            <a:solidFill>
              <a:srgbClr val="F4CE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Libre Franklin"/>
              <a:ea typeface="Libre Franklin"/>
              <a:cs typeface="Libre Franklin"/>
              <a:sym typeface="Libre Franklin"/>
            </a:endParaRPr>
          </a:p>
        </p:txBody>
      </p:sp>
      <p:sp>
        <p:nvSpPr>
          <p:cNvPr id="48" name="Google Shape;48;p6"/>
          <p:cNvSpPr txBox="1">
            <a:spLocks noGrp="1"/>
          </p:cNvSpPr>
          <p:nvPr>
            <p:ph type="dt" idx="10"/>
          </p:nvPr>
        </p:nvSpPr>
        <p:spPr>
          <a:xfrm>
            <a:off x="838200" y="6483929"/>
            <a:ext cx="2743200" cy="23754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dirty="0"/>
          </a:p>
        </p:txBody>
      </p:sp>
      <p:sp>
        <p:nvSpPr>
          <p:cNvPr id="49" name="Google Shape;49;p6"/>
          <p:cNvSpPr txBox="1">
            <a:spLocks noGrp="1"/>
          </p:cNvSpPr>
          <p:nvPr>
            <p:ph type="ftr" idx="11"/>
          </p:nvPr>
        </p:nvSpPr>
        <p:spPr>
          <a:xfrm>
            <a:off x="4038600" y="6483929"/>
            <a:ext cx="4114800" cy="23754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dirty="0"/>
          </a:p>
        </p:txBody>
      </p:sp>
      <p:sp>
        <p:nvSpPr>
          <p:cNvPr id="50" name="Google Shape;50;p6"/>
          <p:cNvSpPr txBox="1">
            <a:spLocks noGrp="1"/>
          </p:cNvSpPr>
          <p:nvPr>
            <p:ph type="sldNum" idx="12"/>
          </p:nvPr>
        </p:nvSpPr>
        <p:spPr>
          <a:xfrm>
            <a:off x="11222183" y="6529855"/>
            <a:ext cx="609599" cy="191623"/>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pic>
        <p:nvPicPr>
          <p:cNvPr id="51" name="Google Shape;51;p6" descr="Header triangles pattern"/>
          <p:cNvPicPr preferRelativeResize="0"/>
          <p:nvPr/>
        </p:nvPicPr>
        <p:blipFill rotWithShape="1">
          <a:blip r:embed="rId2">
            <a:alphaModFix/>
          </a:blip>
          <a:srcRect t="42265"/>
          <a:stretch/>
        </p:blipFill>
        <p:spPr>
          <a:xfrm>
            <a:off x="8124294" y="0"/>
            <a:ext cx="4067706" cy="1481791"/>
          </a:xfrm>
          <a:prstGeom prst="rect">
            <a:avLst/>
          </a:prstGeom>
          <a:noFill/>
          <a:ln>
            <a:noFill/>
          </a:ln>
        </p:spPr>
      </p:pic>
      <p:pic>
        <p:nvPicPr>
          <p:cNvPr id="52" name="Google Shape;52;p6"/>
          <p:cNvPicPr preferRelativeResize="0"/>
          <p:nvPr/>
        </p:nvPicPr>
        <p:blipFill rotWithShape="1">
          <a:blip r:embed="rId3">
            <a:alphaModFix/>
          </a:blip>
          <a:srcRect/>
          <a:stretch/>
        </p:blipFill>
        <p:spPr>
          <a:xfrm>
            <a:off x="390656" y="206051"/>
            <a:ext cx="3080223" cy="109728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53"/>
        <p:cNvGrpSpPr/>
        <p:nvPr/>
      </p:nvGrpSpPr>
      <p:grpSpPr>
        <a:xfrm>
          <a:off x="0" y="0"/>
          <a:ext cx="0" cy="0"/>
          <a:chOff x="0" y="0"/>
          <a:chExt cx="0" cy="0"/>
        </a:xfrm>
      </p:grpSpPr>
      <p:sp>
        <p:nvSpPr>
          <p:cNvPr id="54" name="Google Shape;54;p7"/>
          <p:cNvSpPr txBox="1">
            <a:spLocks noGrp="1"/>
          </p:cNvSpPr>
          <p:nvPr>
            <p:ph type="title"/>
          </p:nvPr>
        </p:nvSpPr>
        <p:spPr>
          <a:xfrm>
            <a:off x="676369" y="1485854"/>
            <a:ext cx="11113851" cy="73631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3764"/>
              </a:buClr>
              <a:buSzPts val="3500"/>
              <a:buFont typeface="Libre Franklin Medium"/>
              <a:buNone/>
              <a:defRPr sz="3500" b="0" i="0" u="none" strike="noStrike" cap="none">
                <a:solidFill>
                  <a:srgbClr val="003764"/>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5" name="Google Shape;55;p7"/>
          <p:cNvSpPr txBox="1">
            <a:spLocks noGrp="1"/>
          </p:cNvSpPr>
          <p:nvPr>
            <p:ph type="body" idx="1"/>
          </p:nvPr>
        </p:nvSpPr>
        <p:spPr>
          <a:xfrm>
            <a:off x="676371" y="2385437"/>
            <a:ext cx="5336504" cy="524893"/>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rgbClr val="003764"/>
              </a:buClr>
              <a:buSzPts val="2400"/>
              <a:buFont typeface="Arial"/>
              <a:buNone/>
              <a:defRPr sz="2400" b="1" i="0" u="none" strike="noStrike" cap="none">
                <a:solidFill>
                  <a:srgbClr val="003764"/>
                </a:solidFill>
                <a:latin typeface="Libre Franklin"/>
                <a:ea typeface="Libre Franklin"/>
                <a:cs typeface="Libre Franklin"/>
                <a:sym typeface="Libre Franklin"/>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Libre Franklin"/>
                <a:ea typeface="Libre Franklin"/>
                <a:cs typeface="Libre Franklin"/>
                <a:sym typeface="Libre Franklin"/>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Libre Franklin"/>
                <a:ea typeface="Libre Franklin"/>
                <a:cs typeface="Libre Franklin"/>
                <a:sym typeface="Libre Franklin"/>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
        <p:nvSpPr>
          <p:cNvPr id="56" name="Google Shape;56;p7"/>
          <p:cNvSpPr txBox="1">
            <a:spLocks noGrp="1"/>
          </p:cNvSpPr>
          <p:nvPr>
            <p:ph type="body" idx="2"/>
          </p:nvPr>
        </p:nvSpPr>
        <p:spPr>
          <a:xfrm>
            <a:off x="676371" y="3003843"/>
            <a:ext cx="5336504" cy="331383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3764"/>
              </a:buClr>
              <a:buSzPts val="2800"/>
              <a:buFont typeface="Arial"/>
              <a:buChar char="•"/>
              <a:defRPr sz="2800" b="0" i="0" u="none" strike="noStrike" cap="none">
                <a:solidFill>
                  <a:srgbClr val="003764"/>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003764"/>
              </a:buClr>
              <a:buSzPts val="2400"/>
              <a:buFont typeface="Arial"/>
              <a:buChar char="•"/>
              <a:defRPr sz="2400" b="0" i="0" u="none" strike="noStrike" cap="none">
                <a:solidFill>
                  <a:srgbClr val="003764"/>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003764"/>
              </a:buClr>
              <a:buSzPts val="2000"/>
              <a:buFont typeface="Arial"/>
              <a:buChar char="•"/>
              <a:defRPr sz="2000" b="0" i="0" u="none" strike="noStrike" cap="none">
                <a:solidFill>
                  <a:srgbClr val="003764"/>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rgbClr val="003764"/>
              </a:buClr>
              <a:buSzPts val="1800"/>
              <a:buFont typeface="Arial"/>
              <a:buChar char="•"/>
              <a:defRPr sz="1800" b="0" i="0" u="none" strike="noStrike" cap="none">
                <a:solidFill>
                  <a:srgbClr val="003764"/>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rgbClr val="003764"/>
              </a:buClr>
              <a:buSzPts val="1800"/>
              <a:buFont typeface="Arial"/>
              <a:buChar char="•"/>
              <a:defRPr sz="1800" b="0" i="0" u="none" strike="noStrike" cap="none">
                <a:solidFill>
                  <a:srgbClr val="003764"/>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57" name="Google Shape;57;p7"/>
          <p:cNvSpPr txBox="1">
            <a:spLocks noGrp="1"/>
          </p:cNvSpPr>
          <p:nvPr>
            <p:ph type="body" idx="3"/>
          </p:nvPr>
        </p:nvSpPr>
        <p:spPr>
          <a:xfrm>
            <a:off x="6386943" y="2385430"/>
            <a:ext cx="5403276" cy="524894"/>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rgbClr val="003764"/>
              </a:buClr>
              <a:buSzPts val="2400"/>
              <a:buFont typeface="Arial"/>
              <a:buNone/>
              <a:defRPr sz="2400" b="1" i="0" u="none" strike="noStrike" cap="none">
                <a:solidFill>
                  <a:srgbClr val="003764"/>
                </a:solidFill>
                <a:latin typeface="Libre Franklin"/>
                <a:ea typeface="Libre Franklin"/>
                <a:cs typeface="Libre Franklin"/>
                <a:sym typeface="Libre Franklin"/>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Libre Franklin"/>
                <a:ea typeface="Libre Franklin"/>
                <a:cs typeface="Libre Franklin"/>
                <a:sym typeface="Libre Franklin"/>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Libre Franklin"/>
                <a:ea typeface="Libre Franklin"/>
                <a:cs typeface="Libre Franklin"/>
                <a:sym typeface="Libre Franklin"/>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Libre Franklin"/>
                <a:ea typeface="Libre Franklin"/>
                <a:cs typeface="Libre Franklin"/>
                <a:sym typeface="Libre Franklin"/>
              </a:defRPr>
            </a:lvl9pPr>
          </a:lstStyle>
          <a:p>
            <a:endParaRPr/>
          </a:p>
        </p:txBody>
      </p:sp>
      <p:sp>
        <p:nvSpPr>
          <p:cNvPr id="58" name="Google Shape;58;p7"/>
          <p:cNvSpPr txBox="1">
            <a:spLocks noGrp="1"/>
          </p:cNvSpPr>
          <p:nvPr>
            <p:ph type="body" idx="4"/>
          </p:nvPr>
        </p:nvSpPr>
        <p:spPr>
          <a:xfrm>
            <a:off x="6386943" y="3003843"/>
            <a:ext cx="5403276" cy="331383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3764"/>
              </a:buClr>
              <a:buSzPts val="2800"/>
              <a:buFont typeface="Arial"/>
              <a:buChar char="•"/>
              <a:defRPr sz="2800" b="0" i="0" u="none" strike="noStrike" cap="none">
                <a:solidFill>
                  <a:srgbClr val="003764"/>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003764"/>
              </a:buClr>
              <a:buSzPts val="2400"/>
              <a:buFont typeface="Arial"/>
              <a:buChar char="•"/>
              <a:defRPr sz="2400" b="0" i="0" u="none" strike="noStrike" cap="none">
                <a:solidFill>
                  <a:srgbClr val="003764"/>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003764"/>
              </a:buClr>
              <a:buSzPts val="2000"/>
              <a:buFont typeface="Arial"/>
              <a:buChar char="•"/>
              <a:defRPr sz="2000" b="0" i="0" u="none" strike="noStrike" cap="none">
                <a:solidFill>
                  <a:srgbClr val="003764"/>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rgbClr val="003764"/>
              </a:buClr>
              <a:buSzPts val="1800"/>
              <a:buFont typeface="Arial"/>
              <a:buChar char="•"/>
              <a:defRPr sz="1800" b="0" i="0" u="none" strike="noStrike" cap="none">
                <a:solidFill>
                  <a:srgbClr val="003764"/>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rgbClr val="003764"/>
              </a:buClr>
              <a:buSzPts val="1800"/>
              <a:buFont typeface="Arial"/>
              <a:buChar char="•"/>
              <a:defRPr sz="1800" b="0" i="0" u="none" strike="noStrike" cap="none">
                <a:solidFill>
                  <a:srgbClr val="003764"/>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59" name="Google Shape;59;p7" descr="Yellow sidebar"/>
          <p:cNvSpPr/>
          <p:nvPr/>
        </p:nvSpPr>
        <p:spPr>
          <a:xfrm>
            <a:off x="1" y="0"/>
            <a:ext cx="133611" cy="6858000"/>
          </a:xfrm>
          <a:prstGeom prst="rect">
            <a:avLst/>
          </a:prstGeom>
          <a:solidFill>
            <a:srgbClr val="F4CE12"/>
          </a:solidFill>
          <a:ln w="12700" cap="flat" cmpd="sng">
            <a:solidFill>
              <a:srgbClr val="F4CE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Libre Franklin"/>
              <a:ea typeface="Libre Franklin"/>
              <a:cs typeface="Libre Franklin"/>
              <a:sym typeface="Libre Franklin"/>
            </a:endParaRPr>
          </a:p>
        </p:txBody>
      </p:sp>
      <p:sp>
        <p:nvSpPr>
          <p:cNvPr id="60" name="Google Shape;60;p7"/>
          <p:cNvSpPr txBox="1">
            <a:spLocks noGrp="1"/>
          </p:cNvSpPr>
          <p:nvPr>
            <p:ph type="dt" idx="10"/>
          </p:nvPr>
        </p:nvSpPr>
        <p:spPr>
          <a:xfrm>
            <a:off x="838200" y="6483929"/>
            <a:ext cx="2743200" cy="23754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dirty="0"/>
          </a:p>
        </p:txBody>
      </p:sp>
      <p:sp>
        <p:nvSpPr>
          <p:cNvPr id="61" name="Google Shape;61;p7"/>
          <p:cNvSpPr txBox="1">
            <a:spLocks noGrp="1"/>
          </p:cNvSpPr>
          <p:nvPr>
            <p:ph type="ftr" idx="11"/>
          </p:nvPr>
        </p:nvSpPr>
        <p:spPr>
          <a:xfrm>
            <a:off x="4038600" y="6483929"/>
            <a:ext cx="4114800" cy="23754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dirty="0"/>
          </a:p>
        </p:txBody>
      </p:sp>
      <p:sp>
        <p:nvSpPr>
          <p:cNvPr id="62" name="Google Shape;62;p7"/>
          <p:cNvSpPr txBox="1">
            <a:spLocks noGrp="1"/>
          </p:cNvSpPr>
          <p:nvPr>
            <p:ph type="sldNum" idx="12"/>
          </p:nvPr>
        </p:nvSpPr>
        <p:spPr>
          <a:xfrm>
            <a:off x="11222183" y="6529855"/>
            <a:ext cx="609599" cy="191623"/>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pic>
        <p:nvPicPr>
          <p:cNvPr id="63" name="Google Shape;63;p7" descr="Header triangles pattern"/>
          <p:cNvPicPr preferRelativeResize="0"/>
          <p:nvPr/>
        </p:nvPicPr>
        <p:blipFill rotWithShape="1">
          <a:blip r:embed="rId2">
            <a:alphaModFix/>
          </a:blip>
          <a:srcRect t="42265"/>
          <a:stretch/>
        </p:blipFill>
        <p:spPr>
          <a:xfrm>
            <a:off x="8124294" y="0"/>
            <a:ext cx="4067706" cy="1481791"/>
          </a:xfrm>
          <a:prstGeom prst="rect">
            <a:avLst/>
          </a:prstGeom>
          <a:noFill/>
          <a:ln>
            <a:noFill/>
          </a:ln>
        </p:spPr>
      </p:pic>
      <p:pic>
        <p:nvPicPr>
          <p:cNvPr id="64" name="Google Shape;64;p7"/>
          <p:cNvPicPr preferRelativeResize="0"/>
          <p:nvPr/>
        </p:nvPicPr>
        <p:blipFill rotWithShape="1">
          <a:blip r:embed="rId3">
            <a:alphaModFix/>
          </a:blip>
          <a:srcRect/>
          <a:stretch/>
        </p:blipFill>
        <p:spPr>
          <a:xfrm>
            <a:off x="390656" y="206051"/>
            <a:ext cx="3080223" cy="109728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65"/>
        <p:cNvGrpSpPr/>
        <p:nvPr/>
      </p:nvGrpSpPr>
      <p:grpSpPr>
        <a:xfrm>
          <a:off x="0" y="0"/>
          <a:ext cx="0" cy="0"/>
          <a:chOff x="0" y="0"/>
          <a:chExt cx="0" cy="0"/>
        </a:xfrm>
      </p:grpSpPr>
      <p:sp>
        <p:nvSpPr>
          <p:cNvPr id="66" name="Google Shape;66;p8"/>
          <p:cNvSpPr txBox="1">
            <a:spLocks noGrp="1"/>
          </p:cNvSpPr>
          <p:nvPr>
            <p:ph type="title"/>
          </p:nvPr>
        </p:nvSpPr>
        <p:spPr>
          <a:xfrm>
            <a:off x="720436" y="1457982"/>
            <a:ext cx="11069783" cy="78645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3764"/>
              </a:buClr>
              <a:buSzPts val="3500"/>
              <a:buFont typeface="Libre Franklin Medium"/>
              <a:buNone/>
              <a:defRPr sz="3500" b="0" i="0" u="none" strike="noStrike" cap="none">
                <a:solidFill>
                  <a:srgbClr val="003764"/>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7" name="Google Shape;67;p8" descr="Yellow sidebar"/>
          <p:cNvSpPr/>
          <p:nvPr/>
        </p:nvSpPr>
        <p:spPr>
          <a:xfrm>
            <a:off x="1" y="0"/>
            <a:ext cx="133611" cy="6858000"/>
          </a:xfrm>
          <a:prstGeom prst="rect">
            <a:avLst/>
          </a:prstGeom>
          <a:solidFill>
            <a:srgbClr val="F4CE12"/>
          </a:solidFill>
          <a:ln w="12700" cap="flat" cmpd="sng">
            <a:solidFill>
              <a:srgbClr val="F4CE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Libre Franklin"/>
              <a:ea typeface="Libre Franklin"/>
              <a:cs typeface="Libre Franklin"/>
              <a:sym typeface="Libre Franklin"/>
            </a:endParaRPr>
          </a:p>
        </p:txBody>
      </p:sp>
      <p:sp>
        <p:nvSpPr>
          <p:cNvPr id="68" name="Google Shape;68;p8"/>
          <p:cNvSpPr txBox="1">
            <a:spLocks noGrp="1"/>
          </p:cNvSpPr>
          <p:nvPr>
            <p:ph type="dt" idx="10"/>
          </p:nvPr>
        </p:nvSpPr>
        <p:spPr>
          <a:xfrm>
            <a:off x="838200" y="6483929"/>
            <a:ext cx="2743200" cy="23754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dirty="0"/>
          </a:p>
        </p:txBody>
      </p:sp>
      <p:sp>
        <p:nvSpPr>
          <p:cNvPr id="69" name="Google Shape;69;p8"/>
          <p:cNvSpPr txBox="1">
            <a:spLocks noGrp="1"/>
          </p:cNvSpPr>
          <p:nvPr>
            <p:ph type="ftr" idx="11"/>
          </p:nvPr>
        </p:nvSpPr>
        <p:spPr>
          <a:xfrm>
            <a:off x="4038600" y="6483929"/>
            <a:ext cx="4114800" cy="23754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dirty="0"/>
          </a:p>
        </p:txBody>
      </p:sp>
      <p:sp>
        <p:nvSpPr>
          <p:cNvPr id="70" name="Google Shape;70;p8"/>
          <p:cNvSpPr txBox="1">
            <a:spLocks noGrp="1"/>
          </p:cNvSpPr>
          <p:nvPr>
            <p:ph type="sldNum" idx="12"/>
          </p:nvPr>
        </p:nvSpPr>
        <p:spPr>
          <a:xfrm>
            <a:off x="11222183" y="6529855"/>
            <a:ext cx="609599" cy="191623"/>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pic>
        <p:nvPicPr>
          <p:cNvPr id="71" name="Google Shape;71;p8" descr="Header triangles pattern"/>
          <p:cNvPicPr preferRelativeResize="0"/>
          <p:nvPr/>
        </p:nvPicPr>
        <p:blipFill rotWithShape="1">
          <a:blip r:embed="rId2">
            <a:alphaModFix/>
          </a:blip>
          <a:srcRect t="42265"/>
          <a:stretch/>
        </p:blipFill>
        <p:spPr>
          <a:xfrm>
            <a:off x="8124294" y="0"/>
            <a:ext cx="4067706" cy="1481791"/>
          </a:xfrm>
          <a:prstGeom prst="rect">
            <a:avLst/>
          </a:prstGeom>
          <a:noFill/>
          <a:ln>
            <a:noFill/>
          </a:ln>
        </p:spPr>
      </p:pic>
      <p:pic>
        <p:nvPicPr>
          <p:cNvPr id="72" name="Google Shape;72;p8"/>
          <p:cNvPicPr preferRelativeResize="0"/>
          <p:nvPr/>
        </p:nvPicPr>
        <p:blipFill rotWithShape="1">
          <a:blip r:embed="rId3">
            <a:alphaModFix/>
          </a:blip>
          <a:srcRect/>
          <a:stretch/>
        </p:blipFill>
        <p:spPr>
          <a:xfrm>
            <a:off x="390656" y="206051"/>
            <a:ext cx="3080223" cy="109728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9" descr="Yellow sidebar"/>
          <p:cNvSpPr/>
          <p:nvPr/>
        </p:nvSpPr>
        <p:spPr>
          <a:xfrm>
            <a:off x="1" y="0"/>
            <a:ext cx="133611" cy="6858000"/>
          </a:xfrm>
          <a:prstGeom prst="rect">
            <a:avLst/>
          </a:prstGeom>
          <a:solidFill>
            <a:srgbClr val="F4CE12"/>
          </a:solidFill>
          <a:ln w="12700" cap="flat" cmpd="sng">
            <a:solidFill>
              <a:srgbClr val="F4CE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Libre Franklin"/>
              <a:ea typeface="Libre Franklin"/>
              <a:cs typeface="Libre Franklin"/>
              <a:sym typeface="Libre Franklin"/>
            </a:endParaRPr>
          </a:p>
        </p:txBody>
      </p:sp>
      <p:sp>
        <p:nvSpPr>
          <p:cNvPr id="75" name="Google Shape;75;p9"/>
          <p:cNvSpPr txBox="1">
            <a:spLocks noGrp="1"/>
          </p:cNvSpPr>
          <p:nvPr>
            <p:ph type="dt" idx="10"/>
          </p:nvPr>
        </p:nvSpPr>
        <p:spPr>
          <a:xfrm>
            <a:off x="838200" y="6483929"/>
            <a:ext cx="2743200" cy="23754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dirty="0"/>
          </a:p>
        </p:txBody>
      </p:sp>
      <p:sp>
        <p:nvSpPr>
          <p:cNvPr id="76" name="Google Shape;76;p9"/>
          <p:cNvSpPr txBox="1">
            <a:spLocks noGrp="1"/>
          </p:cNvSpPr>
          <p:nvPr>
            <p:ph type="ftr" idx="11"/>
          </p:nvPr>
        </p:nvSpPr>
        <p:spPr>
          <a:xfrm>
            <a:off x="4038600" y="6483929"/>
            <a:ext cx="4114800" cy="23754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dirty="0"/>
          </a:p>
        </p:txBody>
      </p:sp>
      <p:sp>
        <p:nvSpPr>
          <p:cNvPr id="77" name="Google Shape;77;p9"/>
          <p:cNvSpPr txBox="1">
            <a:spLocks noGrp="1"/>
          </p:cNvSpPr>
          <p:nvPr>
            <p:ph type="sldNum" idx="12"/>
          </p:nvPr>
        </p:nvSpPr>
        <p:spPr>
          <a:xfrm>
            <a:off x="11222183" y="6529855"/>
            <a:ext cx="609599" cy="191623"/>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pic>
        <p:nvPicPr>
          <p:cNvPr id="78" name="Google Shape;78;p9" descr="Header triangles pattern"/>
          <p:cNvPicPr preferRelativeResize="0"/>
          <p:nvPr/>
        </p:nvPicPr>
        <p:blipFill rotWithShape="1">
          <a:blip r:embed="rId2">
            <a:alphaModFix/>
          </a:blip>
          <a:srcRect t="42265"/>
          <a:stretch/>
        </p:blipFill>
        <p:spPr>
          <a:xfrm>
            <a:off x="8124294" y="0"/>
            <a:ext cx="4067706" cy="1481791"/>
          </a:xfrm>
          <a:prstGeom prst="rect">
            <a:avLst/>
          </a:prstGeom>
          <a:noFill/>
          <a:ln>
            <a:noFill/>
          </a:ln>
        </p:spPr>
      </p:pic>
      <p:pic>
        <p:nvPicPr>
          <p:cNvPr id="79" name="Google Shape;79;p9"/>
          <p:cNvPicPr preferRelativeResize="0"/>
          <p:nvPr/>
        </p:nvPicPr>
        <p:blipFill rotWithShape="1">
          <a:blip r:embed="rId3">
            <a:alphaModFix/>
          </a:blip>
          <a:srcRect/>
          <a:stretch/>
        </p:blipFill>
        <p:spPr>
          <a:xfrm>
            <a:off x="390656" y="206051"/>
            <a:ext cx="3080223" cy="109728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80"/>
        <p:cNvGrpSpPr/>
        <p:nvPr/>
      </p:nvGrpSpPr>
      <p:grpSpPr>
        <a:xfrm>
          <a:off x="0" y="0"/>
          <a:ext cx="0" cy="0"/>
          <a:chOff x="0" y="0"/>
          <a:chExt cx="0" cy="0"/>
        </a:xfrm>
      </p:grpSpPr>
      <p:sp>
        <p:nvSpPr>
          <p:cNvPr id="81" name="Google Shape;81;p10"/>
          <p:cNvSpPr txBox="1">
            <a:spLocks noGrp="1"/>
          </p:cNvSpPr>
          <p:nvPr>
            <p:ph type="title"/>
          </p:nvPr>
        </p:nvSpPr>
        <p:spPr>
          <a:xfrm>
            <a:off x="648661" y="1385541"/>
            <a:ext cx="4214287" cy="1409614"/>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3764"/>
              </a:buClr>
              <a:buSzPts val="3500"/>
              <a:buFont typeface="Libre Franklin Medium"/>
              <a:buNone/>
              <a:defRPr sz="3500" b="0" i="0" u="none" strike="noStrike" cap="none">
                <a:solidFill>
                  <a:srgbClr val="003764"/>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2" name="Google Shape;82;p10"/>
          <p:cNvSpPr txBox="1">
            <a:spLocks noGrp="1"/>
          </p:cNvSpPr>
          <p:nvPr>
            <p:ph type="body" idx="1"/>
          </p:nvPr>
        </p:nvSpPr>
        <p:spPr>
          <a:xfrm>
            <a:off x="648661" y="2888673"/>
            <a:ext cx="4214287" cy="349237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3764"/>
              </a:buClr>
              <a:buSzPts val="1600"/>
              <a:buFont typeface="Arial"/>
              <a:buNone/>
              <a:defRPr sz="1600" b="0" i="0" u="none" strike="noStrike" cap="none">
                <a:solidFill>
                  <a:srgbClr val="003764"/>
                </a:solidFill>
                <a:latin typeface="Libre Franklin"/>
                <a:ea typeface="Libre Franklin"/>
                <a:cs typeface="Libre Franklin"/>
                <a:sym typeface="Libre Franklin"/>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Libre Franklin"/>
                <a:ea typeface="Libre Franklin"/>
                <a:cs typeface="Libre Franklin"/>
                <a:sym typeface="Libre Franklin"/>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Libre Franklin"/>
                <a:ea typeface="Libre Franklin"/>
                <a:cs typeface="Libre Franklin"/>
                <a:sym typeface="Libre Franklin"/>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Libre Franklin"/>
                <a:ea typeface="Libre Franklin"/>
                <a:cs typeface="Libre Franklin"/>
                <a:sym typeface="Libre Franklin"/>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Libre Franklin"/>
                <a:ea typeface="Libre Franklin"/>
                <a:cs typeface="Libre Franklin"/>
                <a:sym typeface="Libre Franklin"/>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Libre Franklin"/>
                <a:ea typeface="Libre Franklin"/>
                <a:cs typeface="Libre Franklin"/>
                <a:sym typeface="Libre Franklin"/>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Libre Franklin"/>
                <a:ea typeface="Libre Franklin"/>
                <a:cs typeface="Libre Franklin"/>
                <a:sym typeface="Libre Franklin"/>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Libre Franklin"/>
                <a:ea typeface="Libre Franklin"/>
                <a:cs typeface="Libre Franklin"/>
                <a:sym typeface="Libre Franklin"/>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Libre Franklin"/>
                <a:ea typeface="Libre Franklin"/>
                <a:cs typeface="Libre Franklin"/>
                <a:sym typeface="Libre Franklin"/>
              </a:defRPr>
            </a:lvl9pPr>
          </a:lstStyle>
          <a:p>
            <a:endParaRPr/>
          </a:p>
        </p:txBody>
      </p:sp>
      <p:sp>
        <p:nvSpPr>
          <p:cNvPr id="83" name="Google Shape;83;p10"/>
          <p:cNvSpPr txBox="1">
            <a:spLocks noGrp="1"/>
          </p:cNvSpPr>
          <p:nvPr>
            <p:ph type="body" idx="2"/>
          </p:nvPr>
        </p:nvSpPr>
        <p:spPr>
          <a:xfrm>
            <a:off x="5151389" y="1569027"/>
            <a:ext cx="6721959" cy="4812024"/>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3764"/>
              </a:buClr>
              <a:buSzPts val="3200"/>
              <a:buFont typeface="Arial"/>
              <a:buChar char="•"/>
              <a:defRPr sz="3200" b="0" i="0" u="none" strike="noStrike" cap="none">
                <a:solidFill>
                  <a:srgbClr val="003764"/>
                </a:solidFill>
                <a:latin typeface="Libre Franklin"/>
                <a:ea typeface="Libre Franklin"/>
                <a:cs typeface="Libre Franklin"/>
                <a:sym typeface="Libre Franklin"/>
              </a:defRPr>
            </a:lvl1pPr>
            <a:lvl2pPr marL="914400" marR="0" lvl="1" indent="-406400" algn="l" rtl="0">
              <a:lnSpc>
                <a:spcPct val="90000"/>
              </a:lnSpc>
              <a:spcBef>
                <a:spcPts val="500"/>
              </a:spcBef>
              <a:spcAft>
                <a:spcPts val="0"/>
              </a:spcAft>
              <a:buClr>
                <a:srgbClr val="003764"/>
              </a:buClr>
              <a:buSzPts val="2800"/>
              <a:buFont typeface="Arial"/>
              <a:buChar char="•"/>
              <a:defRPr sz="2800" b="0" i="0" u="none" strike="noStrike" cap="none">
                <a:solidFill>
                  <a:srgbClr val="003764"/>
                </a:solidFill>
                <a:latin typeface="Libre Franklin"/>
                <a:ea typeface="Libre Franklin"/>
                <a:cs typeface="Libre Franklin"/>
                <a:sym typeface="Libre Franklin"/>
              </a:defRPr>
            </a:lvl2pPr>
            <a:lvl3pPr marL="1371600" marR="0" lvl="2" indent="-381000" algn="l" rtl="0">
              <a:lnSpc>
                <a:spcPct val="90000"/>
              </a:lnSpc>
              <a:spcBef>
                <a:spcPts val="500"/>
              </a:spcBef>
              <a:spcAft>
                <a:spcPts val="0"/>
              </a:spcAft>
              <a:buClr>
                <a:srgbClr val="003764"/>
              </a:buClr>
              <a:buSzPts val="2400"/>
              <a:buFont typeface="Arial"/>
              <a:buChar char="•"/>
              <a:defRPr sz="2400" b="0" i="0" u="none" strike="noStrike" cap="none">
                <a:solidFill>
                  <a:srgbClr val="003764"/>
                </a:solidFill>
                <a:latin typeface="Libre Franklin"/>
                <a:ea typeface="Libre Franklin"/>
                <a:cs typeface="Libre Franklin"/>
                <a:sym typeface="Libre Franklin"/>
              </a:defRPr>
            </a:lvl3pPr>
            <a:lvl4pPr marL="1828800" marR="0" lvl="3" indent="-355600" algn="l" rtl="0">
              <a:lnSpc>
                <a:spcPct val="90000"/>
              </a:lnSpc>
              <a:spcBef>
                <a:spcPts val="500"/>
              </a:spcBef>
              <a:spcAft>
                <a:spcPts val="0"/>
              </a:spcAft>
              <a:buClr>
                <a:srgbClr val="003764"/>
              </a:buClr>
              <a:buSzPts val="2000"/>
              <a:buFont typeface="Arial"/>
              <a:buChar char="•"/>
              <a:defRPr sz="2000" b="0" i="0" u="none" strike="noStrike" cap="none">
                <a:solidFill>
                  <a:srgbClr val="003764"/>
                </a:solidFill>
                <a:latin typeface="Libre Franklin"/>
                <a:ea typeface="Libre Franklin"/>
                <a:cs typeface="Libre Franklin"/>
                <a:sym typeface="Libre Franklin"/>
              </a:defRPr>
            </a:lvl4pPr>
            <a:lvl5pPr marL="2286000" marR="0" lvl="4" indent="-355600" algn="l" rtl="0">
              <a:lnSpc>
                <a:spcPct val="90000"/>
              </a:lnSpc>
              <a:spcBef>
                <a:spcPts val="500"/>
              </a:spcBef>
              <a:spcAft>
                <a:spcPts val="0"/>
              </a:spcAft>
              <a:buClr>
                <a:srgbClr val="003764"/>
              </a:buClr>
              <a:buSzPts val="2000"/>
              <a:buFont typeface="Arial"/>
              <a:buChar char="•"/>
              <a:defRPr sz="2000" b="0" i="0" u="none" strike="noStrike" cap="none">
                <a:solidFill>
                  <a:srgbClr val="003764"/>
                </a:solidFill>
                <a:latin typeface="Libre Franklin"/>
                <a:ea typeface="Libre Franklin"/>
                <a:cs typeface="Libre Franklin"/>
                <a:sym typeface="Libre Franklin"/>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9pPr>
          </a:lstStyle>
          <a:p>
            <a:endParaRPr/>
          </a:p>
        </p:txBody>
      </p:sp>
      <p:sp>
        <p:nvSpPr>
          <p:cNvPr id="84" name="Google Shape;84;p10" descr="Yellow sidebar"/>
          <p:cNvSpPr/>
          <p:nvPr/>
        </p:nvSpPr>
        <p:spPr>
          <a:xfrm>
            <a:off x="1" y="0"/>
            <a:ext cx="133611" cy="6858000"/>
          </a:xfrm>
          <a:prstGeom prst="rect">
            <a:avLst/>
          </a:prstGeom>
          <a:solidFill>
            <a:srgbClr val="F4CE12"/>
          </a:solidFill>
          <a:ln w="12700" cap="flat" cmpd="sng">
            <a:solidFill>
              <a:srgbClr val="F4CE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Libre Franklin"/>
              <a:ea typeface="Libre Franklin"/>
              <a:cs typeface="Libre Franklin"/>
              <a:sym typeface="Libre Franklin"/>
            </a:endParaRPr>
          </a:p>
        </p:txBody>
      </p:sp>
      <p:sp>
        <p:nvSpPr>
          <p:cNvPr id="85" name="Google Shape;85;p10"/>
          <p:cNvSpPr txBox="1">
            <a:spLocks noGrp="1"/>
          </p:cNvSpPr>
          <p:nvPr>
            <p:ph type="dt" idx="10"/>
          </p:nvPr>
        </p:nvSpPr>
        <p:spPr>
          <a:xfrm>
            <a:off x="838200" y="6483929"/>
            <a:ext cx="2743200" cy="23754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dirty="0"/>
          </a:p>
        </p:txBody>
      </p:sp>
      <p:sp>
        <p:nvSpPr>
          <p:cNvPr id="86" name="Google Shape;86;p10"/>
          <p:cNvSpPr txBox="1">
            <a:spLocks noGrp="1"/>
          </p:cNvSpPr>
          <p:nvPr>
            <p:ph type="ftr" idx="11"/>
          </p:nvPr>
        </p:nvSpPr>
        <p:spPr>
          <a:xfrm>
            <a:off x="4038600" y="6483929"/>
            <a:ext cx="4114800" cy="23754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dirty="0"/>
          </a:p>
        </p:txBody>
      </p:sp>
      <p:sp>
        <p:nvSpPr>
          <p:cNvPr id="87" name="Google Shape;87;p10"/>
          <p:cNvSpPr txBox="1">
            <a:spLocks noGrp="1"/>
          </p:cNvSpPr>
          <p:nvPr>
            <p:ph type="sldNum" idx="12"/>
          </p:nvPr>
        </p:nvSpPr>
        <p:spPr>
          <a:xfrm>
            <a:off x="11222183" y="6529855"/>
            <a:ext cx="609599" cy="191623"/>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pic>
        <p:nvPicPr>
          <p:cNvPr id="88" name="Google Shape;88;p10" descr="Header triangles pattern"/>
          <p:cNvPicPr preferRelativeResize="0"/>
          <p:nvPr/>
        </p:nvPicPr>
        <p:blipFill rotWithShape="1">
          <a:blip r:embed="rId2">
            <a:alphaModFix/>
          </a:blip>
          <a:srcRect t="42265"/>
          <a:stretch/>
        </p:blipFill>
        <p:spPr>
          <a:xfrm>
            <a:off x="8124294" y="5140"/>
            <a:ext cx="4067706" cy="1481791"/>
          </a:xfrm>
          <a:prstGeom prst="rect">
            <a:avLst/>
          </a:prstGeom>
          <a:noFill/>
          <a:ln>
            <a:noFill/>
          </a:ln>
        </p:spPr>
      </p:pic>
      <p:pic>
        <p:nvPicPr>
          <p:cNvPr id="89" name="Google Shape;89;p10"/>
          <p:cNvPicPr preferRelativeResize="0"/>
          <p:nvPr/>
        </p:nvPicPr>
        <p:blipFill rotWithShape="1">
          <a:blip r:embed="rId3">
            <a:alphaModFix/>
          </a:blip>
          <a:srcRect/>
          <a:stretch/>
        </p:blipFill>
        <p:spPr>
          <a:xfrm>
            <a:off x="390656" y="185269"/>
            <a:ext cx="3080223" cy="109728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6.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6"/>
        <p:cNvGrpSpPr/>
        <p:nvPr/>
      </p:nvGrpSpPr>
      <p:grpSpPr>
        <a:xfrm>
          <a:off x="0" y="0"/>
          <a:ext cx="0" cy="0"/>
          <a:chOff x="0" y="0"/>
          <a:chExt cx="0" cy="0"/>
        </a:xfrm>
      </p:grpSpPr>
      <p:cxnSp>
        <p:nvCxnSpPr>
          <p:cNvPr id="117" name="Google Shape;117;p14"/>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118" name="Google Shape;118;p14"/>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rgbClr val="D8D8D8">
              <a:alpha val="29803"/>
            </a:srgbClr>
          </a:solidFill>
          <a:ln>
            <a:noFill/>
          </a:ln>
        </p:spPr>
      </p:sp>
      <p:sp>
        <p:nvSpPr>
          <p:cNvPr id="119" name="Google Shape;119;p14"/>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005BAA">
              <a:alpha val="69803"/>
            </a:srgbClr>
          </a:solidFill>
          <a:ln>
            <a:noFill/>
          </a:ln>
        </p:spPr>
      </p:sp>
      <p:sp>
        <p:nvSpPr>
          <p:cNvPr id="120" name="Google Shape;120;p14"/>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FFCB05">
              <a:alpha val="69803"/>
            </a:srgbClr>
          </a:solidFill>
          <a:ln>
            <a:noFill/>
          </a:ln>
        </p:spPr>
      </p:sp>
      <p:sp>
        <p:nvSpPr>
          <p:cNvPr id="121" name="Google Shape;121;p14"/>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D8D8D8">
              <a:alpha val="64705"/>
            </a:srgbClr>
          </a:solidFill>
          <a:ln>
            <a:noFill/>
          </a:ln>
        </p:spPr>
      </p:sp>
      <p:sp>
        <p:nvSpPr>
          <p:cNvPr id="122" name="Google Shape;122;p14"/>
          <p:cNvSpPr/>
          <p:nvPr/>
        </p:nvSpPr>
        <p:spPr>
          <a:xfrm>
            <a:off x="10371666" y="3589867"/>
            <a:ext cx="1817159" cy="3268133"/>
          </a:xfrm>
          <a:prstGeom prst="triangle">
            <a:avLst>
              <a:gd name="adj" fmla="val 100000"/>
            </a:avLst>
          </a:prstGeom>
          <a:solidFill>
            <a:srgbClr val="005BAA">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 name="Google Shape;123;p14"/>
          <p:cNvSpPr/>
          <p:nvPr/>
        </p:nvSpPr>
        <p:spPr>
          <a:xfrm>
            <a:off x="0" y="4013200"/>
            <a:ext cx="448733" cy="2844800"/>
          </a:xfrm>
          <a:prstGeom prst="triangle">
            <a:avLst>
              <a:gd name="adj" fmla="val 0"/>
            </a:avLst>
          </a:prstGeom>
          <a:solidFill>
            <a:srgbClr val="005BAA">
              <a:alpha val="8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 name="Google Shape;124;p14"/>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005BAA"/>
              </a:buClr>
              <a:buSzPts val="3600"/>
              <a:buFont typeface="Arial"/>
              <a:buNone/>
              <a:defRPr sz="3600" b="0" i="0" u="none" strike="noStrike" cap="none">
                <a:solidFill>
                  <a:srgbClr val="005BAA"/>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25" name="Google Shape;125;p14"/>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005BAA"/>
                </a:solidFill>
                <a:latin typeface="Arial"/>
                <a:ea typeface="Arial"/>
                <a:cs typeface="Arial"/>
                <a:sym typeface="Arial"/>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005BAA"/>
                </a:solidFill>
                <a:latin typeface="Arial"/>
                <a:ea typeface="Arial"/>
                <a:cs typeface="Arial"/>
                <a:sym typeface="Arial"/>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005BAA"/>
                </a:solidFill>
                <a:latin typeface="Arial"/>
                <a:ea typeface="Arial"/>
                <a:cs typeface="Arial"/>
                <a:sym typeface="Arial"/>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005BAA"/>
                </a:solidFill>
                <a:latin typeface="Arial"/>
                <a:ea typeface="Arial"/>
                <a:cs typeface="Arial"/>
                <a:sym typeface="Arial"/>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005BAA"/>
                </a:solidFill>
                <a:latin typeface="Arial"/>
                <a:ea typeface="Arial"/>
                <a:cs typeface="Arial"/>
                <a:sym typeface="Arial"/>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Arial"/>
                <a:ea typeface="Arial"/>
                <a:cs typeface="Arial"/>
                <a:sym typeface="Arial"/>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Arial"/>
                <a:ea typeface="Arial"/>
                <a:cs typeface="Arial"/>
                <a:sym typeface="Arial"/>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Arial"/>
                <a:ea typeface="Arial"/>
                <a:cs typeface="Arial"/>
                <a:sym typeface="Arial"/>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Arial"/>
                <a:ea typeface="Arial"/>
                <a:cs typeface="Arial"/>
                <a:sym typeface="Arial"/>
              </a:defRPr>
            </a:lvl9pPr>
          </a:lstStyle>
          <a:p>
            <a:endParaRPr/>
          </a:p>
        </p:txBody>
      </p:sp>
      <p:sp>
        <p:nvSpPr>
          <p:cNvPr id="126" name="Google Shape;126;p1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27" name="Google Shape;127;p1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28" name="Google Shape;128;p1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900" b="0"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None/>
              <a:defRPr sz="900" b="0"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None/>
              <a:defRPr sz="900" b="0"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None/>
              <a:defRPr sz="900" b="0"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None/>
              <a:defRPr sz="900" b="0"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None/>
              <a:defRPr sz="900" b="0"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None/>
              <a:defRPr sz="900" b="0"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None/>
              <a:defRPr sz="900" b="0"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pic>
        <p:nvPicPr>
          <p:cNvPr id="129" name="Google Shape;129;p14"/>
          <p:cNvPicPr preferRelativeResize="0"/>
          <p:nvPr/>
        </p:nvPicPr>
        <p:blipFill rotWithShape="1">
          <a:blip r:embed="rId18">
            <a:alphaModFix/>
          </a:blip>
          <a:srcRect/>
          <a:stretch/>
        </p:blipFill>
        <p:spPr>
          <a:xfrm>
            <a:off x="9545779" y="5080000"/>
            <a:ext cx="1463043" cy="91440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4"/>
        <p:cNvGrpSpPr/>
        <p:nvPr/>
      </p:nvGrpSpPr>
      <p:grpSpPr>
        <a:xfrm>
          <a:off x="0" y="0"/>
          <a:ext cx="0" cy="0"/>
          <a:chOff x="0" y="0"/>
          <a:chExt cx="0" cy="0"/>
        </a:xfrm>
      </p:grpSpPr>
      <p:sp>
        <p:nvSpPr>
          <p:cNvPr id="245" name="Google Shape;245;p3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46" name="Google Shape;246;p3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7" name="Google Shape;247;p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248" name="Google Shape;248;p3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249" name="Google Shape;249;p3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mailto:skorst@highline.edu"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mailto:IBetancourtLopez@pierce.ctc.edu"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30.xml"/><Relationship Id="rId4" Type="http://schemas.openxmlformats.org/officeDocument/2006/relationships/hyperlink" Target="https://www.pierce.ctc.edu/hr-faculty-cluster-hir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30.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hyperlink" Target="mailto:Bonnie.Glantz@sfcc.spokane.edu"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hyperlink" Target="http://www.nisqually-nsn.gov/index.php/heritag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ala.org/aboutala/indigenous-tribes-seattle-and-washington" TargetMode="External"/><Relationship Id="rId5" Type="http://schemas.openxmlformats.org/officeDocument/2006/relationships/hyperlink" Target="https://squaxinisland.org/government/who-we-are/" TargetMode="External"/><Relationship Id="rId4" Type="http://schemas.openxmlformats.org/officeDocument/2006/relationships/hyperlink" Target="http://www.cowlitz.or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26.jpg"/><Relationship Id="rId4" Type="http://schemas.openxmlformats.org/officeDocument/2006/relationships/image" Target="../media/image25.gi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sbctcedu.sharepoint.com/:w:/s/EDITeam/Ecp_OUJtn5tMt2_5o4CSEi0BqW3mZIHN55jXz5z9dC6MVg?e=enJwhp" TargetMode="External"/><Relationship Id="rId7" Type="http://schemas.openxmlformats.org/officeDocument/2006/relationships/hyperlink" Target="https://searchadvocate.oregonstate.edu/"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hyperlink" Target="https://docs.google.com/document/d/12bx76Wuumfs3rS5sn6t2jXQwIhKr2yJq/edit?usp=sharing&amp;ouid=107596186170271503215&amp;rtpof=true&amp;sd=true" TargetMode="External"/><Relationship Id="rId5" Type="http://schemas.openxmlformats.org/officeDocument/2006/relationships/hyperlink" Target="https://www.governor.wa.gov/sites/default/files/documents/DiversityEquityHiringandDevelopment_03-21-2019.pdf" TargetMode="External"/><Relationship Id="rId4" Type="http://schemas.openxmlformats.org/officeDocument/2006/relationships/hyperlink" Target="https://sbctcedu.sharepoint.com/:w:/s/EDITeam/ERgdTb0Un19HkeZgl1Y9DcQBn-IB8rZjqwr7niAGjeoGzA?e=TUkwEO"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www.governor.wa.gov/sites/default/files/exe_order/eo_16-05.pdf" TargetMode="External"/><Relationship Id="rId13" Type="http://schemas.openxmlformats.org/officeDocument/2006/relationships/hyperlink" Target="https://www.ofm.wa.gov/sites/default/files/public/shr/Payroll/HRMSSupport/TrainingAndOLQR/DataDefinitions/AAandDemographicDataGuide.pdf" TargetMode="External"/><Relationship Id="rId18" Type="http://schemas.openxmlformats.org/officeDocument/2006/relationships/hyperlink" Target="https://www.governor.wa.gov/sites/default/files/documents/DiversityEquityHiringandDevelopment_03-21-2019.pdf" TargetMode="External"/><Relationship Id="rId3" Type="http://schemas.openxmlformats.org/officeDocument/2006/relationships/hyperlink" Target="about:blank" TargetMode="External"/><Relationship Id="rId7" Type="http://schemas.openxmlformats.org/officeDocument/2006/relationships/hyperlink" Target="https://www.governor.wa.gov/sites/default/files/exe_order/eo_13-02.pdf" TargetMode="External"/><Relationship Id="rId12" Type="http://schemas.openxmlformats.org/officeDocument/2006/relationships/hyperlink" Target="https://ofm.wa.gov/state-human-resources/workforce-data-planning/hrms-data-definitions/hrms-data-definitions-resource-guide" TargetMode="External"/><Relationship Id="rId17" Type="http://schemas.openxmlformats.org/officeDocument/2006/relationships/hyperlink" Target="https://ofm.wa.gov/state-human-resources/workforce-diversity-equity-and-inclusion/affirmative-action/affirmative-action-laws-and-rules-applicable-washington" TargetMode="External"/><Relationship Id="rId2" Type="http://schemas.openxmlformats.org/officeDocument/2006/relationships/notesSlide" Target="../notesSlides/notesSlide43.xml"/><Relationship Id="rId16" Type="http://schemas.openxmlformats.org/officeDocument/2006/relationships/hyperlink" Target="https://apps.leg.wa.gov/WAC/default.aspx?cite=357-01-015" TargetMode="External"/><Relationship Id="rId1" Type="http://schemas.openxmlformats.org/officeDocument/2006/relationships/slideLayout" Target="../slideLayouts/slideLayout3.xml"/><Relationship Id="rId6" Type="http://schemas.openxmlformats.org/officeDocument/2006/relationships/hyperlink" Target="https://www.governor.wa.gov/sites/default/files/exe_order/eo_12-02.pdf" TargetMode="External"/><Relationship Id="rId11" Type="http://schemas.openxmlformats.org/officeDocument/2006/relationships/hyperlink" Target="https://ofm.wa.gov/state-human-resources/workforce-diversity-equity-and-inclusion/diversity-equity-and-inclusion-resources/measuring-diversity" TargetMode="External"/><Relationship Id="rId5" Type="http://schemas.openxmlformats.org/officeDocument/2006/relationships/hyperlink" Target="https://www.eeoc.gov/laws/statutes/titlevii.cfm" TargetMode="External"/><Relationship Id="rId15" Type="http://schemas.openxmlformats.org/officeDocument/2006/relationships/hyperlink" Target="https://apps.leg.wa.gov/rcw/default.aspx?cite=41.06.530" TargetMode="External"/><Relationship Id="rId10" Type="http://schemas.openxmlformats.org/officeDocument/2006/relationships/hyperlink" Target="https://ofm.wa.gov/sites/default/files/public/shr/HRleaddev/governnance/eocc/DiversityRR.pdf" TargetMode="External"/><Relationship Id="rId4" Type="http://schemas.openxmlformats.org/officeDocument/2006/relationships/hyperlink" Target="https://apps.leg.wa.gov/rcw/default.aspx?cite=49.60" TargetMode="External"/><Relationship Id="rId9" Type="http://schemas.openxmlformats.org/officeDocument/2006/relationships/hyperlink" Target="https://www.governor.wa.gov/sites/default/files/exe_order/eo_16-05.pdf%22%20%EF%BF%BDHYPERLINK%20%22https:/www.governor.wa.gov/sites/default/files/exe_order/19-01_VeteranAndMilitaryFamily%20.pdf" TargetMode="External"/><Relationship Id="rId14" Type="http://schemas.openxmlformats.org/officeDocument/2006/relationships/hyperlink" Target="https://www.ofm.wa.gov/state-human-resources/workforce-data-planning/hr-management-report"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mailto:edi@sbctc.edu" TargetMode="External"/><Relationship Id="rId3" Type="http://schemas.openxmlformats.org/officeDocument/2006/relationships/hyperlink" Target="mailto:hnguyen@sbctc.edu" TargetMode="External"/><Relationship Id="rId7" Type="http://schemas.openxmlformats.org/officeDocument/2006/relationships/hyperlink" Target="mailto:skorst@highline.edu"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mailto:Bonnie.Glantz@sfcc.spokane.edu" TargetMode="External"/><Relationship Id="rId5" Type="http://schemas.openxmlformats.org/officeDocument/2006/relationships/hyperlink" Target="mailto:IBetancourtLopez@pierce.ctc.edu" TargetMode="External"/><Relationship Id="rId4" Type="http://schemas.openxmlformats.org/officeDocument/2006/relationships/hyperlink" Target="mailto:jhuss@sbctc.edu"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sbctcedu.sharepoint.com/:w:/s/EDITeam/Ecp_OUJtn5tMt2_5o4CSEi0BqW3mZIHN55jXz5z9dC6MVg?e=enJwhp"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3"/>
          <p:cNvSpPr txBox="1">
            <a:spLocks noGrp="1"/>
          </p:cNvSpPr>
          <p:nvPr>
            <p:ph type="title"/>
          </p:nvPr>
        </p:nvSpPr>
        <p:spPr>
          <a:xfrm>
            <a:off x="493176" y="3977421"/>
            <a:ext cx="10191600" cy="678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3764"/>
              </a:buClr>
              <a:buSzPts val="4800"/>
              <a:buFont typeface="Libre Franklin Medium"/>
              <a:buNone/>
            </a:pPr>
            <a:r>
              <a:rPr lang="en-US" dirty="0"/>
              <a:t>FACULTY DIVERSITY PROGRAM</a:t>
            </a:r>
            <a:endParaRPr dirty="0"/>
          </a:p>
        </p:txBody>
      </p:sp>
      <p:sp>
        <p:nvSpPr>
          <p:cNvPr id="324" name="Google Shape;324;p43"/>
          <p:cNvSpPr txBox="1">
            <a:spLocks noGrp="1"/>
          </p:cNvSpPr>
          <p:nvPr>
            <p:ph type="body" idx="2"/>
          </p:nvPr>
        </p:nvSpPr>
        <p:spPr>
          <a:xfrm>
            <a:off x="493184" y="4938130"/>
            <a:ext cx="6153000" cy="758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3764"/>
              </a:buClr>
              <a:buSzPts val="2000"/>
              <a:buNone/>
            </a:pPr>
            <a:r>
              <a:rPr lang="en-US" dirty="0"/>
              <a:t>March 22, 2022</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92" name="Google Shape;392;p52" descr="Highline College Logo"/>
          <p:cNvPicPr preferRelativeResize="0"/>
          <p:nvPr/>
        </p:nvPicPr>
        <p:blipFill rotWithShape="1">
          <a:blip r:embed="rId3">
            <a:alphaModFix/>
          </a:blip>
          <a:srcRect/>
          <a:stretch/>
        </p:blipFill>
        <p:spPr>
          <a:xfrm>
            <a:off x="7072999" y="4467736"/>
            <a:ext cx="4135329" cy="1302128"/>
          </a:xfrm>
          <a:prstGeom prst="rect">
            <a:avLst/>
          </a:prstGeom>
          <a:noFill/>
          <a:ln>
            <a:noFill/>
          </a:ln>
        </p:spPr>
      </p:pic>
      <p:sp>
        <p:nvSpPr>
          <p:cNvPr id="390" name="Google Shape;390;p52"/>
          <p:cNvSpPr txBox="1">
            <a:spLocks noGrp="1"/>
          </p:cNvSpPr>
          <p:nvPr>
            <p:ph type="body" idx="1"/>
          </p:nvPr>
        </p:nvSpPr>
        <p:spPr>
          <a:xfrm>
            <a:off x="715815" y="2415155"/>
            <a:ext cx="11115967" cy="375704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00"/>
              </a:spcBef>
              <a:spcAft>
                <a:spcPts val="0"/>
              </a:spcAft>
              <a:buClr>
                <a:schemeClr val="dk1"/>
              </a:buClr>
              <a:buSzPts val="1800"/>
              <a:buNone/>
            </a:pPr>
            <a:r>
              <a:rPr lang="en-US" dirty="0"/>
              <a:t>Summer Korst</a:t>
            </a:r>
            <a:endParaRPr dirty="0"/>
          </a:p>
          <a:p>
            <a:pPr marL="0" lvl="0" indent="0" algn="l" rtl="0">
              <a:lnSpc>
                <a:spcPct val="100000"/>
              </a:lnSpc>
              <a:spcBef>
                <a:spcPts val="600"/>
              </a:spcBef>
              <a:spcAft>
                <a:spcPts val="0"/>
              </a:spcAft>
              <a:buClr>
                <a:schemeClr val="dk1"/>
              </a:buClr>
              <a:buSzPts val="1800"/>
              <a:buNone/>
            </a:pPr>
            <a:r>
              <a:rPr lang="en-US" dirty="0"/>
              <a:t>	Executive Director of Human Resources</a:t>
            </a:r>
            <a:endParaRPr dirty="0"/>
          </a:p>
          <a:p>
            <a:pPr marL="0" lvl="0" indent="0" algn="l" rtl="0">
              <a:lnSpc>
                <a:spcPct val="100000"/>
              </a:lnSpc>
              <a:spcBef>
                <a:spcPts val="600"/>
              </a:spcBef>
              <a:spcAft>
                <a:spcPts val="0"/>
              </a:spcAft>
              <a:buClr>
                <a:schemeClr val="dk1"/>
              </a:buClr>
              <a:buSzPts val="1800"/>
              <a:buNone/>
            </a:pPr>
            <a:r>
              <a:rPr lang="en-US" dirty="0"/>
              <a:t>	Highline College</a:t>
            </a:r>
            <a:endParaRPr dirty="0"/>
          </a:p>
          <a:p>
            <a:pPr marL="0" lvl="0" indent="0" algn="l" rtl="0">
              <a:lnSpc>
                <a:spcPct val="100000"/>
              </a:lnSpc>
              <a:spcBef>
                <a:spcPts val="600"/>
              </a:spcBef>
              <a:spcAft>
                <a:spcPts val="0"/>
              </a:spcAft>
              <a:buClr>
                <a:schemeClr val="dk1"/>
              </a:buClr>
              <a:buSzPts val="1800"/>
              <a:buNone/>
            </a:pPr>
            <a:r>
              <a:rPr lang="en-US" u="sng" dirty="0">
                <a:solidFill>
                  <a:schemeClr val="hlink"/>
                </a:solidFill>
                <a:hlinkClick r:id="rId4"/>
              </a:rPr>
              <a:t>skorst@highline.edu</a:t>
            </a:r>
            <a:r>
              <a:rPr lang="en-US" dirty="0"/>
              <a:t> </a:t>
            </a:r>
            <a:endParaRPr dirty="0"/>
          </a:p>
          <a:p>
            <a:pPr marL="457200" marR="0" lvl="0" indent="-228600" algn="l" rtl="0">
              <a:lnSpc>
                <a:spcPct val="90000"/>
              </a:lnSpc>
              <a:spcBef>
                <a:spcPts val="1000"/>
              </a:spcBef>
              <a:spcAft>
                <a:spcPts val="0"/>
              </a:spcAft>
              <a:buClr>
                <a:srgbClr val="003764"/>
              </a:buClr>
              <a:buSzPts val="2800"/>
              <a:buFont typeface="Arial"/>
              <a:buNone/>
            </a:pPr>
            <a:endParaRPr dirty="0"/>
          </a:p>
        </p:txBody>
      </p:sp>
      <p:sp>
        <p:nvSpPr>
          <p:cNvPr id="389" name="Google Shape;389;p52"/>
          <p:cNvSpPr txBox="1">
            <a:spLocks noGrp="1"/>
          </p:cNvSpPr>
          <p:nvPr>
            <p:ph type="title"/>
          </p:nvPr>
        </p:nvSpPr>
        <p:spPr>
          <a:xfrm>
            <a:off x="715815" y="1549936"/>
            <a:ext cx="11115967" cy="7970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3764"/>
              </a:buClr>
              <a:buSzPts val="3500"/>
              <a:buFont typeface="Libre Franklin Medium"/>
              <a:buNone/>
            </a:pPr>
            <a:r>
              <a:rPr lang="en-US" dirty="0"/>
              <a:t>HIGHLINE COLLEGE</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53"/>
          <p:cNvSpPr txBox="1">
            <a:spLocks noGrp="1"/>
          </p:cNvSpPr>
          <p:nvPr>
            <p:ph type="title"/>
          </p:nvPr>
        </p:nvSpPr>
        <p:spPr>
          <a:xfrm>
            <a:off x="715815" y="1549936"/>
            <a:ext cx="11115967" cy="79707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3764"/>
              </a:buClr>
              <a:buSzPts val="3500"/>
              <a:buFont typeface="Libre Franklin Medium"/>
              <a:buNone/>
            </a:pPr>
            <a:r>
              <a:rPr lang="en-US" dirty="0"/>
              <a:t>HIGHLINE COLLEGE PRACTICES</a:t>
            </a:r>
            <a:endParaRPr dirty="0"/>
          </a:p>
        </p:txBody>
      </p:sp>
      <p:sp>
        <p:nvSpPr>
          <p:cNvPr id="398" name="Google Shape;398;p53"/>
          <p:cNvSpPr txBox="1">
            <a:spLocks noGrp="1"/>
          </p:cNvSpPr>
          <p:nvPr>
            <p:ph type="body" idx="1"/>
          </p:nvPr>
        </p:nvSpPr>
        <p:spPr>
          <a:xfrm>
            <a:off x="666465" y="2395430"/>
            <a:ext cx="11115900" cy="37569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600"/>
              </a:spcBef>
              <a:spcAft>
                <a:spcPts val="0"/>
              </a:spcAft>
              <a:buClr>
                <a:schemeClr val="dk1"/>
              </a:buClr>
              <a:buSzPts val="2800"/>
              <a:buChar char="•"/>
            </a:pPr>
            <a:r>
              <a:rPr lang="en-US" b="1" dirty="0">
                <a:solidFill>
                  <a:schemeClr val="dk1"/>
                </a:solidFill>
              </a:rPr>
              <a:t>Bias Literacy Training</a:t>
            </a:r>
            <a:r>
              <a:rPr lang="en-US" dirty="0">
                <a:solidFill>
                  <a:schemeClr val="dk1"/>
                </a:solidFill>
              </a:rPr>
              <a:t> - includes best practices for equity-minded recruitments and implicit bias discussions</a:t>
            </a:r>
            <a:endParaRPr dirty="0">
              <a:solidFill>
                <a:schemeClr val="dk1"/>
              </a:solidFill>
            </a:endParaRPr>
          </a:p>
          <a:p>
            <a:pPr marL="457200" lvl="0" indent="-406400" algn="l" rtl="0">
              <a:lnSpc>
                <a:spcPct val="100000"/>
              </a:lnSpc>
              <a:spcBef>
                <a:spcPts val="600"/>
              </a:spcBef>
              <a:spcAft>
                <a:spcPts val="0"/>
              </a:spcAft>
              <a:buClr>
                <a:schemeClr val="dk1"/>
              </a:buClr>
              <a:buSzPts val="2800"/>
              <a:buChar char="•"/>
            </a:pPr>
            <a:r>
              <a:rPr lang="en-US" b="1" dirty="0">
                <a:solidFill>
                  <a:schemeClr val="dk1"/>
                </a:solidFill>
              </a:rPr>
              <a:t>NeoGov</a:t>
            </a:r>
            <a:r>
              <a:rPr lang="en-US" dirty="0">
                <a:solidFill>
                  <a:schemeClr val="dk1"/>
                </a:solidFill>
              </a:rPr>
              <a:t> - assess and monitor demographic data </a:t>
            </a:r>
            <a:endParaRPr dirty="0">
              <a:solidFill>
                <a:schemeClr val="dk1"/>
              </a:solidFill>
            </a:endParaRPr>
          </a:p>
          <a:p>
            <a:pPr marL="457200" lvl="0" indent="-406400" algn="l" rtl="0">
              <a:lnSpc>
                <a:spcPct val="100000"/>
              </a:lnSpc>
              <a:spcBef>
                <a:spcPts val="600"/>
              </a:spcBef>
              <a:spcAft>
                <a:spcPts val="0"/>
              </a:spcAft>
              <a:buClr>
                <a:schemeClr val="dk1"/>
              </a:buClr>
              <a:buSzPts val="2800"/>
              <a:buChar char="•"/>
            </a:pPr>
            <a:r>
              <a:rPr lang="en-US" b="1" dirty="0">
                <a:solidFill>
                  <a:schemeClr val="dk1"/>
                </a:solidFill>
              </a:rPr>
              <a:t>SparkHire</a:t>
            </a:r>
            <a:r>
              <a:rPr lang="en-US" dirty="0">
                <a:solidFill>
                  <a:schemeClr val="dk1"/>
                </a:solidFill>
              </a:rPr>
              <a:t> - one-way video interview system</a:t>
            </a:r>
            <a:endParaRPr dirty="0">
              <a:solidFill>
                <a:schemeClr val="dk1"/>
              </a:solidFill>
            </a:endParaRPr>
          </a:p>
          <a:p>
            <a:pPr marL="457200" lvl="0" indent="-406400" algn="l" rtl="0">
              <a:lnSpc>
                <a:spcPct val="100000"/>
              </a:lnSpc>
              <a:spcBef>
                <a:spcPts val="600"/>
              </a:spcBef>
              <a:spcAft>
                <a:spcPts val="0"/>
              </a:spcAft>
              <a:buClr>
                <a:schemeClr val="dk1"/>
              </a:buClr>
              <a:buSzPts val="2800"/>
              <a:buChar char="•"/>
            </a:pPr>
            <a:r>
              <a:rPr lang="en-US" b="1" dirty="0">
                <a:solidFill>
                  <a:schemeClr val="dk1"/>
                </a:solidFill>
              </a:rPr>
              <a:t>Canvas courses</a:t>
            </a:r>
            <a:r>
              <a:rPr lang="en-US" dirty="0">
                <a:solidFill>
                  <a:schemeClr val="dk1"/>
                </a:solidFill>
              </a:rPr>
              <a:t> - build a new course using content from Bias Literacy Training</a:t>
            </a:r>
            <a:endParaRPr dirty="0"/>
          </a:p>
          <a:p>
            <a:pPr marL="228600" lvl="0" indent="-50800" algn="l" rtl="0">
              <a:lnSpc>
                <a:spcPct val="90000"/>
              </a:lnSpc>
              <a:spcBef>
                <a:spcPts val="0"/>
              </a:spcBef>
              <a:spcAft>
                <a:spcPts val="0"/>
              </a:spcAft>
              <a:buClr>
                <a:srgbClr val="003764"/>
              </a:buClr>
              <a:buSzPts val="2800"/>
              <a:buNone/>
            </a:pPr>
            <a:r>
              <a:rPr lang="en-US" dirty="0"/>
              <a:t> </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7" name="Google Shape;407;p54" descr=" Pierce College Logo"/>
          <p:cNvPicPr preferRelativeResize="0"/>
          <p:nvPr/>
        </p:nvPicPr>
        <p:blipFill rotWithShape="1">
          <a:blip r:embed="rId3">
            <a:alphaModFix/>
          </a:blip>
          <a:srcRect/>
          <a:stretch/>
        </p:blipFill>
        <p:spPr>
          <a:xfrm>
            <a:off x="7276738" y="4293678"/>
            <a:ext cx="4034927" cy="1601411"/>
          </a:xfrm>
          <a:prstGeom prst="rect">
            <a:avLst/>
          </a:prstGeom>
          <a:noFill/>
          <a:ln>
            <a:noFill/>
          </a:ln>
        </p:spPr>
      </p:pic>
      <p:sp>
        <p:nvSpPr>
          <p:cNvPr id="405" name="Google Shape;405;p54"/>
          <p:cNvSpPr txBox="1">
            <a:spLocks noGrp="1"/>
          </p:cNvSpPr>
          <p:nvPr>
            <p:ph type="body" idx="1"/>
          </p:nvPr>
        </p:nvSpPr>
        <p:spPr>
          <a:xfrm>
            <a:off x="715815" y="2415155"/>
            <a:ext cx="11115967" cy="3757046"/>
          </a:xfrm>
          <a:prstGeom prst="rect">
            <a:avLst/>
          </a:prstGeom>
          <a:noFill/>
          <a:ln>
            <a:noFill/>
          </a:ln>
        </p:spPr>
        <p:txBody>
          <a:bodyPr spcFirstLastPara="1" wrap="square" lIns="91425" tIns="91425" rIns="91425" bIns="45700" anchor="t" anchorCtr="0">
            <a:noAutofit/>
          </a:bodyPr>
          <a:lstStyle/>
          <a:p>
            <a:pPr marL="0" lvl="0" indent="0" algn="l" rtl="0">
              <a:lnSpc>
                <a:spcPct val="90000"/>
              </a:lnSpc>
              <a:spcBef>
                <a:spcPts val="600"/>
              </a:spcBef>
              <a:spcAft>
                <a:spcPts val="0"/>
              </a:spcAft>
              <a:buClr>
                <a:schemeClr val="dk1"/>
              </a:buClr>
              <a:buSzPts val="1800"/>
              <a:buNone/>
            </a:pPr>
            <a:r>
              <a:rPr lang="en-US" dirty="0"/>
              <a:t>Ilder Betancourt-Lopez</a:t>
            </a:r>
            <a:endParaRPr dirty="0"/>
          </a:p>
          <a:p>
            <a:pPr marL="0" lvl="0" indent="0" algn="l" rtl="0">
              <a:lnSpc>
                <a:spcPct val="90000"/>
              </a:lnSpc>
              <a:spcBef>
                <a:spcPts val="600"/>
              </a:spcBef>
              <a:spcAft>
                <a:spcPts val="0"/>
              </a:spcAft>
              <a:buClr>
                <a:schemeClr val="dk1"/>
              </a:buClr>
              <a:buSzPts val="1800"/>
              <a:buNone/>
            </a:pPr>
            <a:r>
              <a:rPr lang="en-US" dirty="0"/>
              <a:t>	Vice President of Learning and Student Success</a:t>
            </a:r>
            <a:endParaRPr dirty="0"/>
          </a:p>
          <a:p>
            <a:pPr marL="0" lvl="0" indent="0" algn="l" rtl="0">
              <a:lnSpc>
                <a:spcPct val="90000"/>
              </a:lnSpc>
              <a:spcBef>
                <a:spcPts val="600"/>
              </a:spcBef>
              <a:spcAft>
                <a:spcPts val="0"/>
              </a:spcAft>
              <a:buClr>
                <a:schemeClr val="dk1"/>
              </a:buClr>
              <a:buSzPts val="1800"/>
              <a:buNone/>
            </a:pPr>
            <a:r>
              <a:rPr lang="en-US" dirty="0"/>
              <a:t>	Pierce College – Fort Steilacoom</a:t>
            </a:r>
            <a:endParaRPr dirty="0"/>
          </a:p>
          <a:p>
            <a:pPr marL="0" lvl="0" indent="0" algn="l" rtl="0">
              <a:lnSpc>
                <a:spcPct val="90000"/>
              </a:lnSpc>
              <a:spcBef>
                <a:spcPts val="600"/>
              </a:spcBef>
              <a:spcAft>
                <a:spcPts val="0"/>
              </a:spcAft>
              <a:buClr>
                <a:schemeClr val="dk1"/>
              </a:buClr>
              <a:buSzPts val="1800"/>
              <a:buNone/>
            </a:pPr>
            <a:r>
              <a:rPr lang="en-US" u="sng" dirty="0">
                <a:solidFill>
                  <a:schemeClr val="hlink"/>
                </a:solidFill>
                <a:hlinkClick r:id="rId4"/>
              </a:rPr>
              <a:t>IBetancourtLopez@pierce.ctc.edu</a:t>
            </a:r>
            <a:endParaRPr dirty="0"/>
          </a:p>
          <a:p>
            <a:pPr marL="50800" lvl="0" indent="0" algn="l" rtl="0">
              <a:lnSpc>
                <a:spcPct val="90000"/>
              </a:lnSpc>
              <a:spcBef>
                <a:spcPts val="1000"/>
              </a:spcBef>
              <a:spcAft>
                <a:spcPts val="0"/>
              </a:spcAft>
              <a:buSzPts val="2800"/>
              <a:buNone/>
            </a:pPr>
            <a:endParaRPr dirty="0"/>
          </a:p>
        </p:txBody>
      </p:sp>
      <p:sp>
        <p:nvSpPr>
          <p:cNvPr id="404" name="Google Shape;404;p54"/>
          <p:cNvSpPr txBox="1">
            <a:spLocks noGrp="1"/>
          </p:cNvSpPr>
          <p:nvPr>
            <p:ph type="title"/>
          </p:nvPr>
        </p:nvSpPr>
        <p:spPr>
          <a:xfrm>
            <a:off x="715815" y="1549936"/>
            <a:ext cx="11115967" cy="7970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3764"/>
              </a:buClr>
              <a:buSzPts val="3500"/>
              <a:buFont typeface="Libre Franklin Medium"/>
              <a:buNone/>
            </a:pPr>
            <a:r>
              <a:rPr lang="en-US" dirty="0"/>
              <a:t>PIERCE DISTRICTS</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3" name="Google Shape;413;p55">
            <a:extLst>
              <a:ext uri="{C183D7F6-B498-43B3-948B-1728B52AA6E4}">
                <adec:decorative xmlns:adec="http://schemas.microsoft.com/office/drawing/2017/decorative" val="1"/>
              </a:ext>
            </a:extLst>
          </p:cNvPr>
          <p:cNvSpPr/>
          <p:nvPr/>
        </p:nvSpPr>
        <p:spPr>
          <a:xfrm>
            <a:off x="-87682" y="4903571"/>
            <a:ext cx="12425700" cy="498300"/>
          </a:xfrm>
          <a:prstGeom prst="rect">
            <a:avLst/>
          </a:prstGeom>
          <a:solidFill>
            <a:srgbClr val="8B0029"/>
          </a:solidFill>
          <a:ln w="12700" cap="flat" cmpd="sng">
            <a:solidFill>
              <a:srgbClr val="8B00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414" name="Google Shape;414;p55" descr="A picture containing text&#10;&#10;Description automatically generated"/>
          <p:cNvPicPr preferRelativeResize="0"/>
          <p:nvPr/>
        </p:nvPicPr>
        <p:blipFill rotWithShape="1">
          <a:blip r:embed="rId3">
            <a:alphaModFix/>
          </a:blip>
          <a:srcRect/>
          <a:stretch/>
        </p:blipFill>
        <p:spPr>
          <a:xfrm>
            <a:off x="4079527" y="5546073"/>
            <a:ext cx="4032945" cy="1147652"/>
          </a:xfrm>
          <a:prstGeom prst="rect">
            <a:avLst/>
          </a:prstGeom>
          <a:noFill/>
          <a:ln>
            <a:noFill/>
          </a:ln>
        </p:spPr>
      </p:pic>
      <p:pic>
        <p:nvPicPr>
          <p:cNvPr id="415" name="Google Shape;415;p55" descr="A person sitting in front of a computer&#10;&#10;Description automatically generated with medium confidence"/>
          <p:cNvPicPr preferRelativeResize="0"/>
          <p:nvPr/>
        </p:nvPicPr>
        <p:blipFill rotWithShape="1">
          <a:blip r:embed="rId4">
            <a:alphaModFix/>
          </a:blip>
          <a:srcRect/>
          <a:stretch/>
        </p:blipFill>
        <p:spPr>
          <a:xfrm>
            <a:off x="7343133" y="-280079"/>
            <a:ext cx="4848865" cy="3234409"/>
          </a:xfrm>
          <a:prstGeom prst="rect">
            <a:avLst/>
          </a:prstGeom>
          <a:noFill/>
          <a:ln>
            <a:noFill/>
          </a:ln>
        </p:spPr>
      </p:pic>
      <p:pic>
        <p:nvPicPr>
          <p:cNvPr id="416" name="Google Shape;416;p55" descr="A picture containing person, standing&#10;&#10;Description automatically generated"/>
          <p:cNvPicPr preferRelativeResize="0"/>
          <p:nvPr/>
        </p:nvPicPr>
        <p:blipFill rotWithShape="1">
          <a:blip r:embed="rId5">
            <a:alphaModFix/>
          </a:blip>
          <a:srcRect/>
          <a:stretch/>
        </p:blipFill>
        <p:spPr>
          <a:xfrm>
            <a:off x="0" y="-259987"/>
            <a:ext cx="4848867" cy="3218442"/>
          </a:xfrm>
          <a:prstGeom prst="rect">
            <a:avLst/>
          </a:prstGeom>
          <a:noFill/>
          <a:ln>
            <a:noFill/>
          </a:ln>
        </p:spPr>
      </p:pic>
      <p:pic>
        <p:nvPicPr>
          <p:cNvPr id="417" name="Google Shape;417;p55" descr="A group of people posing for a photo&#10;&#10;Description automatically generated"/>
          <p:cNvPicPr preferRelativeResize="0"/>
          <p:nvPr/>
        </p:nvPicPr>
        <p:blipFill rotWithShape="1">
          <a:blip r:embed="rId6">
            <a:alphaModFix/>
          </a:blip>
          <a:srcRect/>
          <a:stretch/>
        </p:blipFill>
        <p:spPr>
          <a:xfrm>
            <a:off x="3671567" y="-272513"/>
            <a:ext cx="4848865" cy="3234409"/>
          </a:xfrm>
          <a:prstGeom prst="rect">
            <a:avLst/>
          </a:prstGeom>
          <a:noFill/>
          <a:ln>
            <a:noFill/>
          </a:ln>
        </p:spPr>
      </p:pic>
      <p:sp>
        <p:nvSpPr>
          <p:cNvPr id="412" name="Google Shape;412;p55"/>
          <p:cNvSpPr txBox="1">
            <a:spLocks noGrp="1"/>
          </p:cNvSpPr>
          <p:nvPr>
            <p:ph type="ctrTitle"/>
          </p:nvPr>
        </p:nvSpPr>
        <p:spPr>
          <a:xfrm>
            <a:off x="1523999" y="2559725"/>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7200"/>
              <a:buFont typeface="Calibri"/>
              <a:buNone/>
            </a:pPr>
            <a:r>
              <a:rPr lang="en-US" sz="7200" b="1" dirty="0"/>
              <a:t>Focus on Racial Equity</a:t>
            </a:r>
            <a:br>
              <a:rPr lang="en-US" sz="7200" b="1" dirty="0"/>
            </a:br>
            <a:r>
              <a:rPr lang="en-US" sz="7200" b="1" dirty="0"/>
              <a:t>in Faculty Hiring</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9" name="logo" descr="Pierce College Logo"/>
          <p:cNvPicPr preferRelativeResize="0"/>
          <p:nvPr/>
        </p:nvPicPr>
        <p:blipFill rotWithShape="1">
          <a:blip r:embed="rId3">
            <a:alphaModFix/>
          </a:blip>
          <a:srcRect/>
          <a:stretch/>
        </p:blipFill>
        <p:spPr>
          <a:xfrm>
            <a:off x="9771864" y="134829"/>
            <a:ext cx="2299305" cy="654311"/>
          </a:xfrm>
          <a:prstGeom prst="rect">
            <a:avLst/>
          </a:prstGeom>
          <a:noFill/>
          <a:ln>
            <a:noFill/>
          </a:ln>
        </p:spPr>
      </p:pic>
      <p:sp>
        <p:nvSpPr>
          <p:cNvPr id="423" name="Tenure Process">
            <a:extLst>
              <a:ext uri="{C183D7F6-B498-43B3-948B-1728B52AA6E4}">
                <adec:decorative xmlns:adec="http://schemas.microsoft.com/office/drawing/2017/decorative" val="1"/>
              </a:ext>
            </a:extLst>
          </p:cNvPr>
          <p:cNvSpPr/>
          <p:nvPr/>
        </p:nvSpPr>
        <p:spPr>
          <a:xfrm>
            <a:off x="8066928" y="5301466"/>
            <a:ext cx="3750000" cy="1467000"/>
          </a:xfrm>
          <a:prstGeom prst="roundRect">
            <a:avLst>
              <a:gd name="adj" fmla="val 16667"/>
            </a:avLst>
          </a:prstGeom>
          <a:solidFill>
            <a:srgbClr val="8B00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28" name="Tenure Process"/>
          <p:cNvSpPr txBox="1"/>
          <p:nvPr/>
        </p:nvSpPr>
        <p:spPr>
          <a:xfrm>
            <a:off x="8147407" y="5270641"/>
            <a:ext cx="3553200" cy="144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dirty="0">
                <a:solidFill>
                  <a:schemeClr val="lt1"/>
                </a:solidFill>
                <a:latin typeface="Calibri"/>
                <a:ea typeface="Calibri"/>
                <a:cs typeface="Calibri"/>
                <a:sym typeface="Calibri"/>
              </a:rPr>
              <a:t>Tenure Process</a:t>
            </a:r>
            <a:endParaRPr dirty="0"/>
          </a:p>
        </p:txBody>
      </p:sp>
      <p:sp>
        <p:nvSpPr>
          <p:cNvPr id="425" name="First-Year Faculty Cohort">
            <a:extLst>
              <a:ext uri="{C183D7F6-B498-43B3-948B-1728B52AA6E4}">
                <adec:decorative xmlns:adec="http://schemas.microsoft.com/office/drawing/2017/decorative" val="1"/>
              </a:ext>
            </a:extLst>
          </p:cNvPr>
          <p:cNvSpPr/>
          <p:nvPr/>
        </p:nvSpPr>
        <p:spPr>
          <a:xfrm>
            <a:off x="4212405" y="5301466"/>
            <a:ext cx="3750000" cy="1467000"/>
          </a:xfrm>
          <a:prstGeom prst="roundRect">
            <a:avLst>
              <a:gd name="adj" fmla="val 16667"/>
            </a:avLst>
          </a:prstGeom>
          <a:solidFill>
            <a:srgbClr val="8B00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27" name="First-Year Faculty Cohort"/>
          <p:cNvSpPr txBox="1"/>
          <p:nvPr/>
        </p:nvSpPr>
        <p:spPr>
          <a:xfrm>
            <a:off x="4107950" y="5322011"/>
            <a:ext cx="3976200" cy="144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dirty="0">
                <a:solidFill>
                  <a:schemeClr val="lt1"/>
                </a:solidFill>
                <a:latin typeface="Calibri"/>
                <a:ea typeface="Calibri"/>
                <a:cs typeface="Calibri"/>
                <a:sym typeface="Calibri"/>
              </a:rPr>
              <a:t>First-Year </a:t>
            </a:r>
            <a:endParaRPr dirty="0"/>
          </a:p>
          <a:p>
            <a:pPr marL="0" marR="0" lvl="0" indent="0" algn="ctr" rtl="0">
              <a:spcBef>
                <a:spcPts val="0"/>
              </a:spcBef>
              <a:spcAft>
                <a:spcPts val="0"/>
              </a:spcAft>
              <a:buNone/>
            </a:pPr>
            <a:r>
              <a:rPr lang="en-US" sz="4400" b="1" i="0" u="none" strike="noStrike" cap="none" dirty="0">
                <a:solidFill>
                  <a:schemeClr val="lt1"/>
                </a:solidFill>
                <a:latin typeface="Calibri"/>
                <a:ea typeface="Calibri"/>
                <a:cs typeface="Calibri"/>
                <a:sym typeface="Calibri"/>
              </a:rPr>
              <a:t>Faculty Cohort</a:t>
            </a:r>
            <a:endParaRPr dirty="0"/>
          </a:p>
        </p:txBody>
      </p:sp>
      <p:sp>
        <p:nvSpPr>
          <p:cNvPr id="424" name="Hiring Process">
            <a:extLst>
              <a:ext uri="{C183D7F6-B498-43B3-948B-1728B52AA6E4}">
                <adec:decorative xmlns:adec="http://schemas.microsoft.com/office/drawing/2017/decorative" val="1"/>
              </a:ext>
            </a:extLst>
          </p:cNvPr>
          <p:cNvSpPr/>
          <p:nvPr/>
        </p:nvSpPr>
        <p:spPr>
          <a:xfrm>
            <a:off x="340761" y="5301466"/>
            <a:ext cx="3750000" cy="1467000"/>
          </a:xfrm>
          <a:prstGeom prst="roundRect">
            <a:avLst>
              <a:gd name="adj" fmla="val 16667"/>
            </a:avLst>
          </a:prstGeom>
          <a:solidFill>
            <a:srgbClr val="8B00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26" name="Hiring Process"/>
          <p:cNvSpPr txBox="1"/>
          <p:nvPr/>
        </p:nvSpPr>
        <p:spPr>
          <a:xfrm>
            <a:off x="482885" y="5301463"/>
            <a:ext cx="3452100" cy="144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dirty="0">
                <a:solidFill>
                  <a:schemeClr val="lt1"/>
                </a:solidFill>
                <a:latin typeface="Calibri"/>
                <a:ea typeface="Calibri"/>
                <a:cs typeface="Calibri"/>
                <a:sym typeface="Calibri"/>
              </a:rPr>
              <a:t>Hiring </a:t>
            </a:r>
            <a:endParaRPr dirty="0"/>
          </a:p>
          <a:p>
            <a:pPr marL="0" marR="0" lvl="0" indent="0" algn="ctr" rtl="0">
              <a:spcBef>
                <a:spcPts val="0"/>
              </a:spcBef>
              <a:spcAft>
                <a:spcPts val="0"/>
              </a:spcAft>
              <a:buNone/>
            </a:pPr>
            <a:r>
              <a:rPr lang="en-US" sz="4400" b="1" i="0" u="none" strike="noStrike" cap="none" dirty="0">
                <a:solidFill>
                  <a:schemeClr val="lt1"/>
                </a:solidFill>
                <a:latin typeface="Calibri"/>
                <a:ea typeface="Calibri"/>
                <a:cs typeface="Calibri"/>
                <a:sym typeface="Calibri"/>
              </a:rPr>
              <a:t>Process</a:t>
            </a:r>
            <a:endParaRPr dirty="0"/>
          </a:p>
        </p:txBody>
      </p:sp>
      <p:sp>
        <p:nvSpPr>
          <p:cNvPr id="2" name="Title 1">
            <a:extLst>
              <a:ext uri="{FF2B5EF4-FFF2-40B4-BE49-F238E27FC236}">
                <a16:creationId xmlns:a16="http://schemas.microsoft.com/office/drawing/2014/main" id="{5D9CCF76-7F9B-4001-91CE-C68DC26A1E70}"/>
              </a:ext>
            </a:extLst>
          </p:cNvPr>
          <p:cNvSpPr>
            <a:spLocks noGrp="1"/>
          </p:cNvSpPr>
          <p:nvPr>
            <p:ph type="title"/>
          </p:nvPr>
        </p:nvSpPr>
        <p:spPr>
          <a:xfrm>
            <a:off x="9607359" y="789140"/>
            <a:ext cx="2628313" cy="395682"/>
          </a:xfrm>
        </p:spPr>
        <p:txBody>
          <a:bodyPr>
            <a:normAutofit/>
          </a:bodyPr>
          <a:lstStyle/>
          <a:p>
            <a:r>
              <a:rPr lang="en-US" sz="1600" dirty="0">
                <a:solidFill>
                  <a:srgbClr val="C00000"/>
                </a:solidFill>
              </a:rPr>
              <a:t>Racial Equity in Faculty Hiring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4"/>
                                        </p:tgtEl>
                                        <p:attrNameLst>
                                          <p:attrName>style.visibility</p:attrName>
                                        </p:attrNameLst>
                                      </p:cBhvr>
                                      <p:to>
                                        <p:strVal val="visible"/>
                                      </p:to>
                                    </p:set>
                                    <p:animEffect transition="in" filter="fade">
                                      <p:cBhvr>
                                        <p:cTn id="7" dur="500"/>
                                        <p:tgtEl>
                                          <p:spTgt spid="424"/>
                                        </p:tgtEl>
                                      </p:cBhvr>
                                    </p:animEffect>
                                  </p:childTnLst>
                                </p:cTn>
                              </p:par>
                              <p:par>
                                <p:cTn id="8" presetID="10" presetClass="entr" presetSubtype="0" fill="hold" nodeType="withEffect">
                                  <p:stCondLst>
                                    <p:cond delay="0"/>
                                  </p:stCondLst>
                                  <p:childTnLst>
                                    <p:set>
                                      <p:cBhvr>
                                        <p:cTn id="9" dur="1" fill="hold">
                                          <p:stCondLst>
                                            <p:cond delay="0"/>
                                          </p:stCondLst>
                                        </p:cTn>
                                        <p:tgtEl>
                                          <p:spTgt spid="426"/>
                                        </p:tgtEl>
                                        <p:attrNameLst>
                                          <p:attrName>style.visibility</p:attrName>
                                        </p:attrNameLst>
                                      </p:cBhvr>
                                      <p:to>
                                        <p:strVal val="visible"/>
                                      </p:to>
                                    </p:set>
                                    <p:animEffect transition="in" filter="fade">
                                      <p:cBhvr>
                                        <p:cTn id="10" dur="500"/>
                                        <p:tgtEl>
                                          <p:spTgt spid="4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25"/>
                                        </p:tgtEl>
                                        <p:attrNameLst>
                                          <p:attrName>style.visibility</p:attrName>
                                        </p:attrNameLst>
                                      </p:cBhvr>
                                      <p:to>
                                        <p:strVal val="visible"/>
                                      </p:to>
                                    </p:set>
                                    <p:animEffect transition="in" filter="fade">
                                      <p:cBhvr>
                                        <p:cTn id="15" dur="500"/>
                                        <p:tgtEl>
                                          <p:spTgt spid="425"/>
                                        </p:tgtEl>
                                      </p:cBhvr>
                                    </p:animEffect>
                                  </p:childTnLst>
                                </p:cTn>
                              </p:par>
                              <p:par>
                                <p:cTn id="16" presetID="10" presetClass="entr" presetSubtype="0" fill="hold" nodeType="withEffect">
                                  <p:stCondLst>
                                    <p:cond delay="0"/>
                                  </p:stCondLst>
                                  <p:childTnLst>
                                    <p:set>
                                      <p:cBhvr>
                                        <p:cTn id="17" dur="1" fill="hold">
                                          <p:stCondLst>
                                            <p:cond delay="0"/>
                                          </p:stCondLst>
                                        </p:cTn>
                                        <p:tgtEl>
                                          <p:spTgt spid="427"/>
                                        </p:tgtEl>
                                        <p:attrNameLst>
                                          <p:attrName>style.visibility</p:attrName>
                                        </p:attrNameLst>
                                      </p:cBhvr>
                                      <p:to>
                                        <p:strVal val="visible"/>
                                      </p:to>
                                    </p:set>
                                    <p:animEffect transition="in" filter="fade">
                                      <p:cBhvr>
                                        <p:cTn id="18" dur="500"/>
                                        <p:tgtEl>
                                          <p:spTgt spid="4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23"/>
                                        </p:tgtEl>
                                        <p:attrNameLst>
                                          <p:attrName>style.visibility</p:attrName>
                                        </p:attrNameLst>
                                      </p:cBhvr>
                                      <p:to>
                                        <p:strVal val="visible"/>
                                      </p:to>
                                    </p:set>
                                    <p:animEffect transition="in" filter="fade">
                                      <p:cBhvr>
                                        <p:cTn id="23" dur="500"/>
                                        <p:tgtEl>
                                          <p:spTgt spid="423"/>
                                        </p:tgtEl>
                                      </p:cBhvr>
                                    </p:animEffect>
                                  </p:childTnLst>
                                </p:cTn>
                              </p:par>
                              <p:par>
                                <p:cTn id="24" presetID="10" presetClass="entr" presetSubtype="0" fill="hold" nodeType="withEffect">
                                  <p:stCondLst>
                                    <p:cond delay="0"/>
                                  </p:stCondLst>
                                  <p:childTnLst>
                                    <p:set>
                                      <p:cBhvr>
                                        <p:cTn id="25" dur="1" fill="hold">
                                          <p:stCondLst>
                                            <p:cond delay="0"/>
                                          </p:stCondLst>
                                        </p:cTn>
                                        <p:tgtEl>
                                          <p:spTgt spid="428"/>
                                        </p:tgtEl>
                                        <p:attrNameLst>
                                          <p:attrName>style.visibility</p:attrName>
                                        </p:attrNameLst>
                                      </p:cBhvr>
                                      <p:to>
                                        <p:strVal val="visible"/>
                                      </p:to>
                                    </p:set>
                                    <p:animEffect transition="in" filter="fade">
                                      <p:cBhvr>
                                        <p:cTn id="26" dur="500"/>
                                        <p:tgtEl>
                                          <p:spTgt spid="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43" name="logo" descr="Pierce College Logo"/>
          <p:cNvPicPr preferRelativeResize="0"/>
          <p:nvPr/>
        </p:nvPicPr>
        <p:blipFill rotWithShape="1">
          <a:blip r:embed="rId3">
            <a:alphaModFix/>
          </a:blip>
          <a:srcRect/>
          <a:stretch/>
        </p:blipFill>
        <p:spPr>
          <a:xfrm>
            <a:off x="9771864" y="134829"/>
            <a:ext cx="2299305" cy="654311"/>
          </a:xfrm>
          <a:prstGeom prst="rect">
            <a:avLst/>
          </a:prstGeom>
          <a:noFill/>
          <a:ln>
            <a:noFill/>
          </a:ln>
        </p:spPr>
      </p:pic>
      <p:sp>
        <p:nvSpPr>
          <p:cNvPr id="434" name="tenure process" descr="Cluster Hires Approach"/>
          <p:cNvSpPr/>
          <p:nvPr/>
        </p:nvSpPr>
        <p:spPr>
          <a:xfrm>
            <a:off x="8066928" y="5301466"/>
            <a:ext cx="3750000" cy="1467000"/>
          </a:xfrm>
          <a:prstGeom prst="roundRect">
            <a:avLst>
              <a:gd name="adj" fmla="val 16667"/>
            </a:avLst>
          </a:prstGeom>
          <a:solidFill>
            <a:srgbClr val="8B0029">
              <a:alpha val="3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39" name="tenure process"/>
          <p:cNvSpPr txBox="1"/>
          <p:nvPr/>
        </p:nvSpPr>
        <p:spPr>
          <a:xfrm>
            <a:off x="8147407" y="5270641"/>
            <a:ext cx="3553200" cy="144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dirty="0">
                <a:solidFill>
                  <a:schemeClr val="lt1"/>
                </a:solidFill>
                <a:latin typeface="Calibri"/>
                <a:ea typeface="Calibri"/>
                <a:cs typeface="Calibri"/>
                <a:sym typeface="Calibri"/>
              </a:rPr>
              <a:t>Tenure Process</a:t>
            </a:r>
            <a:endParaRPr dirty="0"/>
          </a:p>
        </p:txBody>
      </p:sp>
      <p:sp>
        <p:nvSpPr>
          <p:cNvPr id="436" name="First-Year Faculty Cohort" descr="First Year Faculty Cohort"/>
          <p:cNvSpPr/>
          <p:nvPr/>
        </p:nvSpPr>
        <p:spPr>
          <a:xfrm>
            <a:off x="4212405" y="5301466"/>
            <a:ext cx="3750000" cy="1467000"/>
          </a:xfrm>
          <a:prstGeom prst="roundRect">
            <a:avLst>
              <a:gd name="adj" fmla="val 16667"/>
            </a:avLst>
          </a:prstGeom>
          <a:solidFill>
            <a:srgbClr val="8B0029">
              <a:alpha val="3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38" name="First-Year Faculty Cohort"/>
          <p:cNvSpPr txBox="1"/>
          <p:nvPr/>
        </p:nvSpPr>
        <p:spPr>
          <a:xfrm>
            <a:off x="4107950" y="5322011"/>
            <a:ext cx="3976200" cy="144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dirty="0">
                <a:solidFill>
                  <a:schemeClr val="lt1"/>
                </a:solidFill>
                <a:latin typeface="Calibri"/>
                <a:ea typeface="Calibri"/>
                <a:cs typeface="Calibri"/>
                <a:sym typeface="Calibri"/>
              </a:rPr>
              <a:t>First-Year </a:t>
            </a:r>
            <a:endParaRPr dirty="0"/>
          </a:p>
          <a:p>
            <a:pPr marL="0" marR="0" lvl="0" indent="0" algn="ctr" rtl="0">
              <a:spcBef>
                <a:spcPts val="0"/>
              </a:spcBef>
              <a:spcAft>
                <a:spcPts val="0"/>
              </a:spcAft>
              <a:buNone/>
            </a:pPr>
            <a:r>
              <a:rPr lang="en-US" sz="4400" b="1" i="0" u="none" strike="noStrike" cap="none" dirty="0">
                <a:solidFill>
                  <a:schemeClr val="lt1"/>
                </a:solidFill>
                <a:latin typeface="Calibri"/>
                <a:ea typeface="Calibri"/>
                <a:cs typeface="Calibri"/>
                <a:sym typeface="Calibri"/>
              </a:rPr>
              <a:t>Faculty Cohort</a:t>
            </a:r>
            <a:endParaRPr dirty="0"/>
          </a:p>
        </p:txBody>
      </p:sp>
      <p:sp>
        <p:nvSpPr>
          <p:cNvPr id="435" name="hiring process" descr="Hiring Process"/>
          <p:cNvSpPr/>
          <p:nvPr/>
        </p:nvSpPr>
        <p:spPr>
          <a:xfrm>
            <a:off x="340761" y="5301466"/>
            <a:ext cx="3750000" cy="1467000"/>
          </a:xfrm>
          <a:prstGeom prst="roundRect">
            <a:avLst>
              <a:gd name="adj" fmla="val 16667"/>
            </a:avLst>
          </a:prstGeom>
          <a:solidFill>
            <a:srgbClr val="8B00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37" name="hiring process"/>
          <p:cNvSpPr txBox="1"/>
          <p:nvPr/>
        </p:nvSpPr>
        <p:spPr>
          <a:xfrm>
            <a:off x="482885" y="5301463"/>
            <a:ext cx="3452100" cy="144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dirty="0">
                <a:solidFill>
                  <a:schemeClr val="lt1"/>
                </a:solidFill>
                <a:latin typeface="Calibri"/>
                <a:ea typeface="Calibri"/>
                <a:cs typeface="Calibri"/>
                <a:sym typeface="Calibri"/>
              </a:rPr>
              <a:t>Hiring </a:t>
            </a:r>
            <a:endParaRPr dirty="0"/>
          </a:p>
          <a:p>
            <a:pPr marL="0" marR="0" lvl="0" indent="0" algn="ctr" rtl="0">
              <a:spcBef>
                <a:spcPts val="0"/>
              </a:spcBef>
              <a:spcAft>
                <a:spcPts val="0"/>
              </a:spcAft>
              <a:buNone/>
            </a:pPr>
            <a:r>
              <a:rPr lang="en-US" sz="4400" b="1" i="0" u="none" strike="noStrike" cap="none" dirty="0">
                <a:solidFill>
                  <a:schemeClr val="lt1"/>
                </a:solidFill>
                <a:latin typeface="Calibri"/>
                <a:ea typeface="Calibri"/>
                <a:cs typeface="Calibri"/>
                <a:sym typeface="Calibri"/>
              </a:rPr>
              <a:t>Process</a:t>
            </a:r>
            <a:endParaRPr dirty="0"/>
          </a:p>
        </p:txBody>
      </p:sp>
      <p:cxnSp>
        <p:nvCxnSpPr>
          <p:cNvPr id="441" name="Google Shape;441;p57">
            <a:extLst>
              <a:ext uri="{C183D7F6-B498-43B3-948B-1728B52AA6E4}">
                <adec:decorative xmlns:adec="http://schemas.microsoft.com/office/drawing/2017/decorative" val="1"/>
              </a:ext>
            </a:extLst>
          </p:cNvPr>
          <p:cNvCxnSpPr/>
          <p:nvPr/>
        </p:nvCxnSpPr>
        <p:spPr>
          <a:xfrm rot="10800000">
            <a:off x="713984" y="780838"/>
            <a:ext cx="0" cy="4439700"/>
          </a:xfrm>
          <a:prstGeom prst="straightConnector1">
            <a:avLst/>
          </a:prstGeom>
          <a:noFill/>
          <a:ln w="50800" cap="flat" cmpd="sng">
            <a:solidFill>
              <a:srgbClr val="8B0029"/>
            </a:solidFill>
            <a:prstDash val="solid"/>
            <a:miter lim="800000"/>
            <a:headEnd type="none" w="sm" len="sm"/>
            <a:tailEnd type="none" w="sm" len="sm"/>
          </a:ln>
        </p:spPr>
      </p:cxnSp>
      <p:cxnSp>
        <p:nvCxnSpPr>
          <p:cNvPr id="442" name="Google Shape;442;p57">
            <a:extLst>
              <a:ext uri="{C183D7F6-B498-43B3-948B-1728B52AA6E4}">
                <adec:decorative xmlns:adec="http://schemas.microsoft.com/office/drawing/2017/decorative" val="1"/>
              </a:ext>
            </a:extLst>
          </p:cNvPr>
          <p:cNvCxnSpPr/>
          <p:nvPr/>
        </p:nvCxnSpPr>
        <p:spPr>
          <a:xfrm rot="10800000" flipH="1">
            <a:off x="839244" y="1760484"/>
            <a:ext cx="2052300" cy="21300"/>
          </a:xfrm>
          <a:prstGeom prst="straightConnector1">
            <a:avLst/>
          </a:prstGeom>
          <a:noFill/>
          <a:ln w="50800" cap="flat" cmpd="sng">
            <a:solidFill>
              <a:srgbClr val="8B0029"/>
            </a:solidFill>
            <a:prstDash val="solid"/>
            <a:miter lim="800000"/>
            <a:headEnd type="none" w="sm" len="sm"/>
            <a:tailEnd type="none" w="sm" len="sm"/>
          </a:ln>
        </p:spPr>
      </p:cxnSp>
      <p:sp>
        <p:nvSpPr>
          <p:cNvPr id="440" name="Cluster hires approach"/>
          <p:cNvSpPr txBox="1"/>
          <p:nvPr/>
        </p:nvSpPr>
        <p:spPr>
          <a:xfrm>
            <a:off x="832206" y="780836"/>
            <a:ext cx="23529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cap="none" dirty="0">
                <a:solidFill>
                  <a:schemeClr val="dk1"/>
                </a:solidFill>
                <a:latin typeface="Calibri"/>
                <a:ea typeface="Calibri"/>
                <a:cs typeface="Calibri"/>
                <a:sym typeface="Calibri"/>
              </a:rPr>
              <a:t>Cluster Hires Approach</a:t>
            </a:r>
            <a:endParaRPr dirty="0"/>
          </a:p>
        </p:txBody>
      </p:sp>
      <p:sp>
        <p:nvSpPr>
          <p:cNvPr id="12" name="Title 1">
            <a:extLst>
              <a:ext uri="{FF2B5EF4-FFF2-40B4-BE49-F238E27FC236}">
                <a16:creationId xmlns:a16="http://schemas.microsoft.com/office/drawing/2014/main" id="{1AE755FE-F928-4805-A034-8DD690CB516C}"/>
              </a:ext>
            </a:extLst>
          </p:cNvPr>
          <p:cNvSpPr>
            <a:spLocks noGrp="1"/>
          </p:cNvSpPr>
          <p:nvPr>
            <p:ph type="title"/>
          </p:nvPr>
        </p:nvSpPr>
        <p:spPr>
          <a:xfrm>
            <a:off x="9607359" y="789140"/>
            <a:ext cx="2628313" cy="395682"/>
          </a:xfrm>
        </p:spPr>
        <p:txBody>
          <a:bodyPr>
            <a:normAutofit/>
          </a:bodyPr>
          <a:lstStyle/>
          <a:p>
            <a:r>
              <a:rPr lang="en-US" sz="1600" dirty="0">
                <a:solidFill>
                  <a:srgbClr val="C00000"/>
                </a:solidFill>
              </a:rPr>
              <a:t>Racial Equity in Faculty Hiring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1"/>
                                        </p:tgtEl>
                                        <p:attrNameLst>
                                          <p:attrName>style.visibility</p:attrName>
                                        </p:attrNameLst>
                                      </p:cBhvr>
                                      <p:to>
                                        <p:strVal val="visible"/>
                                      </p:to>
                                    </p:set>
                                    <p:animEffect transition="in" filter="fade">
                                      <p:cBhvr>
                                        <p:cTn id="7" dur="500"/>
                                        <p:tgtEl>
                                          <p:spTgt spid="44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0"/>
                                        </p:tgtEl>
                                        <p:attrNameLst>
                                          <p:attrName>style.visibility</p:attrName>
                                        </p:attrNameLst>
                                      </p:cBhvr>
                                      <p:to>
                                        <p:strVal val="visible"/>
                                      </p:to>
                                    </p:set>
                                    <p:animEffect transition="in" filter="fade">
                                      <p:cBhvr>
                                        <p:cTn id="11" dur="500"/>
                                        <p:tgtEl>
                                          <p:spTgt spid="440"/>
                                        </p:tgtEl>
                                      </p:cBhvr>
                                    </p:animEffect>
                                  </p:childTnLst>
                                </p:cTn>
                              </p:par>
                              <p:par>
                                <p:cTn id="12" presetID="10" presetClass="entr" presetSubtype="0" fill="hold" nodeType="withEffect">
                                  <p:stCondLst>
                                    <p:cond delay="0"/>
                                  </p:stCondLst>
                                  <p:childTnLst>
                                    <p:set>
                                      <p:cBhvr>
                                        <p:cTn id="13" dur="1" fill="hold">
                                          <p:stCondLst>
                                            <p:cond delay="0"/>
                                          </p:stCondLst>
                                        </p:cTn>
                                        <p:tgtEl>
                                          <p:spTgt spid="442"/>
                                        </p:tgtEl>
                                        <p:attrNameLst>
                                          <p:attrName>style.visibility</p:attrName>
                                        </p:attrNameLst>
                                      </p:cBhvr>
                                      <p:to>
                                        <p:strVal val="visible"/>
                                      </p:to>
                                    </p:set>
                                    <p:animEffect transition="in" filter="fade">
                                      <p:cBhvr>
                                        <p:cTn id="14" dur="500"/>
                                        <p:tgtEl>
                                          <p:spTgt spid="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59" name="logo" descr="Pierce College Logo"/>
          <p:cNvPicPr preferRelativeResize="0"/>
          <p:nvPr/>
        </p:nvPicPr>
        <p:blipFill rotWithShape="1">
          <a:blip r:embed="rId3">
            <a:alphaModFix/>
          </a:blip>
          <a:srcRect/>
          <a:stretch/>
        </p:blipFill>
        <p:spPr>
          <a:xfrm>
            <a:off x="9771864" y="134829"/>
            <a:ext cx="2299305" cy="654311"/>
          </a:xfrm>
          <a:prstGeom prst="rect">
            <a:avLst/>
          </a:prstGeom>
          <a:noFill/>
          <a:ln>
            <a:noFill/>
          </a:ln>
        </p:spPr>
      </p:pic>
      <p:sp>
        <p:nvSpPr>
          <p:cNvPr id="448" name="tenure process" descr="Job Description"/>
          <p:cNvSpPr/>
          <p:nvPr/>
        </p:nvSpPr>
        <p:spPr>
          <a:xfrm>
            <a:off x="8066928" y="5301466"/>
            <a:ext cx="3750000" cy="1467000"/>
          </a:xfrm>
          <a:prstGeom prst="roundRect">
            <a:avLst>
              <a:gd name="adj" fmla="val 16667"/>
            </a:avLst>
          </a:prstGeom>
          <a:solidFill>
            <a:srgbClr val="8B0029">
              <a:alpha val="3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53" name="tenure process"/>
          <p:cNvSpPr txBox="1"/>
          <p:nvPr/>
        </p:nvSpPr>
        <p:spPr>
          <a:xfrm>
            <a:off x="8147407" y="5270641"/>
            <a:ext cx="3553200" cy="144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chemeClr val="lt1"/>
                </a:solidFill>
                <a:latin typeface="Calibri"/>
                <a:ea typeface="Calibri"/>
                <a:cs typeface="Calibri"/>
                <a:sym typeface="Calibri"/>
              </a:rPr>
              <a:t>Tenure Process</a:t>
            </a:r>
            <a:endParaRPr dirty="0"/>
          </a:p>
        </p:txBody>
      </p:sp>
      <p:sp>
        <p:nvSpPr>
          <p:cNvPr id="450" name="First-Year Faculty Cohort" descr="First Year Faculty Cohort"/>
          <p:cNvSpPr/>
          <p:nvPr/>
        </p:nvSpPr>
        <p:spPr>
          <a:xfrm>
            <a:off x="4212405" y="5301466"/>
            <a:ext cx="3750000" cy="1467000"/>
          </a:xfrm>
          <a:prstGeom prst="roundRect">
            <a:avLst>
              <a:gd name="adj" fmla="val 16667"/>
            </a:avLst>
          </a:prstGeom>
          <a:solidFill>
            <a:srgbClr val="8B0029">
              <a:alpha val="3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52" name="First-Year Faculty Cohort"/>
          <p:cNvSpPr txBox="1"/>
          <p:nvPr/>
        </p:nvSpPr>
        <p:spPr>
          <a:xfrm>
            <a:off x="4107950" y="5322011"/>
            <a:ext cx="3976200" cy="144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chemeClr val="lt1"/>
                </a:solidFill>
                <a:latin typeface="Calibri"/>
                <a:ea typeface="Calibri"/>
                <a:cs typeface="Calibri"/>
                <a:sym typeface="Calibri"/>
              </a:rPr>
              <a:t>First-Year </a:t>
            </a:r>
            <a:endParaRPr dirty="0"/>
          </a:p>
          <a:p>
            <a:pPr marL="0" marR="0" lvl="0" indent="0" algn="ctr" rtl="0">
              <a:spcBef>
                <a:spcPts val="0"/>
              </a:spcBef>
              <a:spcAft>
                <a:spcPts val="0"/>
              </a:spcAft>
              <a:buNone/>
            </a:pPr>
            <a:r>
              <a:rPr lang="en-US" sz="4400" b="1" dirty="0">
                <a:solidFill>
                  <a:schemeClr val="lt1"/>
                </a:solidFill>
                <a:latin typeface="Calibri"/>
                <a:ea typeface="Calibri"/>
                <a:cs typeface="Calibri"/>
                <a:sym typeface="Calibri"/>
              </a:rPr>
              <a:t>Faculty Cohort</a:t>
            </a:r>
            <a:endParaRPr dirty="0"/>
          </a:p>
        </p:txBody>
      </p:sp>
      <p:sp>
        <p:nvSpPr>
          <p:cNvPr id="449" name="hiring process" descr="Hiring Process"/>
          <p:cNvSpPr/>
          <p:nvPr/>
        </p:nvSpPr>
        <p:spPr>
          <a:xfrm>
            <a:off x="340761" y="5301466"/>
            <a:ext cx="3750000" cy="1467000"/>
          </a:xfrm>
          <a:prstGeom prst="roundRect">
            <a:avLst>
              <a:gd name="adj" fmla="val 16667"/>
            </a:avLst>
          </a:prstGeom>
          <a:solidFill>
            <a:srgbClr val="8B00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51" name="hiring process"/>
          <p:cNvSpPr txBox="1"/>
          <p:nvPr/>
        </p:nvSpPr>
        <p:spPr>
          <a:xfrm>
            <a:off x="482885" y="5301463"/>
            <a:ext cx="3452100" cy="144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chemeClr val="lt1"/>
                </a:solidFill>
                <a:latin typeface="Calibri"/>
                <a:ea typeface="Calibri"/>
                <a:cs typeface="Calibri"/>
                <a:sym typeface="Calibri"/>
              </a:rPr>
              <a:t>Hiring </a:t>
            </a:r>
            <a:endParaRPr dirty="0"/>
          </a:p>
          <a:p>
            <a:pPr marL="0" marR="0" lvl="0" indent="0" algn="ctr" rtl="0">
              <a:spcBef>
                <a:spcPts val="0"/>
              </a:spcBef>
              <a:spcAft>
                <a:spcPts val="0"/>
              </a:spcAft>
              <a:buNone/>
            </a:pPr>
            <a:r>
              <a:rPr lang="en-US" sz="4400" b="1" dirty="0">
                <a:solidFill>
                  <a:schemeClr val="lt1"/>
                </a:solidFill>
                <a:latin typeface="Calibri"/>
                <a:ea typeface="Calibri"/>
                <a:cs typeface="Calibri"/>
                <a:sym typeface="Calibri"/>
              </a:rPr>
              <a:t>Process</a:t>
            </a:r>
            <a:endParaRPr dirty="0"/>
          </a:p>
        </p:txBody>
      </p:sp>
      <p:sp>
        <p:nvSpPr>
          <p:cNvPr id="460" name="link"/>
          <p:cNvSpPr/>
          <p:nvPr/>
        </p:nvSpPr>
        <p:spPr>
          <a:xfrm>
            <a:off x="3303209" y="2048407"/>
            <a:ext cx="88752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u="sng" dirty="0">
                <a:solidFill>
                  <a:srgbClr val="8B0029"/>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https://www.pierce.ctc.edu/hr-faculty-cluster-hire</a:t>
            </a:r>
            <a:r>
              <a:rPr lang="en-US" sz="3200" b="1" dirty="0">
                <a:solidFill>
                  <a:srgbClr val="8B0029"/>
                </a:solidFill>
                <a:latin typeface="Calibri"/>
                <a:ea typeface="Calibri"/>
                <a:cs typeface="Calibri"/>
                <a:sym typeface="Calibri"/>
              </a:rPr>
              <a:t> </a:t>
            </a:r>
            <a:endParaRPr dirty="0"/>
          </a:p>
        </p:txBody>
      </p:sp>
      <p:sp>
        <p:nvSpPr>
          <p:cNvPr id="455" name="job description"/>
          <p:cNvSpPr txBox="1"/>
          <p:nvPr/>
        </p:nvSpPr>
        <p:spPr>
          <a:xfrm>
            <a:off x="832206" y="2340795"/>
            <a:ext cx="23529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Calibri"/>
                <a:ea typeface="Calibri"/>
                <a:cs typeface="Calibri"/>
                <a:sym typeface="Calibri"/>
              </a:rPr>
              <a:t>Job Description</a:t>
            </a:r>
            <a:endParaRPr dirty="0"/>
          </a:p>
        </p:txBody>
      </p:sp>
      <p:sp>
        <p:nvSpPr>
          <p:cNvPr id="454" name="Cluster Hires Approach"/>
          <p:cNvSpPr txBox="1"/>
          <p:nvPr/>
        </p:nvSpPr>
        <p:spPr>
          <a:xfrm>
            <a:off x="832206" y="780836"/>
            <a:ext cx="23529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Calibri"/>
                <a:ea typeface="Calibri"/>
                <a:cs typeface="Calibri"/>
                <a:sym typeface="Calibri"/>
              </a:rPr>
              <a:t>Cluster Hires Approach</a:t>
            </a:r>
            <a:endParaRPr dirty="0"/>
          </a:p>
        </p:txBody>
      </p:sp>
      <p:cxnSp>
        <p:nvCxnSpPr>
          <p:cNvPr id="456" name="Google Shape;456;p58">
            <a:extLst>
              <a:ext uri="{C183D7F6-B498-43B3-948B-1728B52AA6E4}">
                <adec:decorative xmlns:adec="http://schemas.microsoft.com/office/drawing/2017/decorative" val="1"/>
              </a:ext>
            </a:extLst>
          </p:cNvPr>
          <p:cNvCxnSpPr/>
          <p:nvPr/>
        </p:nvCxnSpPr>
        <p:spPr>
          <a:xfrm rot="10800000">
            <a:off x="713984" y="780838"/>
            <a:ext cx="0" cy="4439700"/>
          </a:xfrm>
          <a:prstGeom prst="straightConnector1">
            <a:avLst/>
          </a:prstGeom>
          <a:noFill/>
          <a:ln w="50800" cap="flat" cmpd="sng">
            <a:solidFill>
              <a:srgbClr val="8B0029"/>
            </a:solidFill>
            <a:prstDash val="solid"/>
            <a:miter lim="800000"/>
            <a:headEnd type="none" w="sm" len="sm"/>
            <a:tailEnd type="none" w="sm" len="sm"/>
          </a:ln>
        </p:spPr>
      </p:cxnSp>
      <p:cxnSp>
        <p:nvCxnSpPr>
          <p:cNvPr id="457" name="Google Shape;457;p58">
            <a:extLst>
              <a:ext uri="{C183D7F6-B498-43B3-948B-1728B52AA6E4}">
                <adec:decorative xmlns:adec="http://schemas.microsoft.com/office/drawing/2017/decorative" val="1"/>
              </a:ext>
            </a:extLst>
          </p:cNvPr>
          <p:cNvCxnSpPr/>
          <p:nvPr/>
        </p:nvCxnSpPr>
        <p:spPr>
          <a:xfrm rot="10800000" flipH="1">
            <a:off x="839244" y="1760484"/>
            <a:ext cx="2052300" cy="21300"/>
          </a:xfrm>
          <a:prstGeom prst="straightConnector1">
            <a:avLst/>
          </a:prstGeom>
          <a:noFill/>
          <a:ln w="50800" cap="flat" cmpd="sng">
            <a:solidFill>
              <a:srgbClr val="8B0029"/>
            </a:solidFill>
            <a:prstDash val="solid"/>
            <a:miter lim="800000"/>
            <a:headEnd type="none" w="sm" len="sm"/>
            <a:tailEnd type="none" w="sm" len="sm"/>
          </a:ln>
        </p:spPr>
      </p:cxnSp>
      <p:cxnSp>
        <p:nvCxnSpPr>
          <p:cNvPr id="458" name="Google Shape;458;p58">
            <a:extLst>
              <a:ext uri="{C183D7F6-B498-43B3-948B-1728B52AA6E4}">
                <adec:decorative xmlns:adec="http://schemas.microsoft.com/office/drawing/2017/decorative" val="1"/>
              </a:ext>
            </a:extLst>
          </p:cNvPr>
          <p:cNvCxnSpPr/>
          <p:nvPr/>
        </p:nvCxnSpPr>
        <p:spPr>
          <a:xfrm rot="10800000" flipH="1">
            <a:off x="839244" y="3313024"/>
            <a:ext cx="2052300" cy="21300"/>
          </a:xfrm>
          <a:prstGeom prst="straightConnector1">
            <a:avLst/>
          </a:prstGeom>
          <a:noFill/>
          <a:ln w="50800" cap="flat" cmpd="sng">
            <a:solidFill>
              <a:srgbClr val="8B0029"/>
            </a:solidFill>
            <a:prstDash val="solid"/>
            <a:miter lim="800000"/>
            <a:headEnd type="none" w="sm" len="sm"/>
            <a:tailEnd type="none" w="sm" len="sm"/>
          </a:ln>
        </p:spPr>
      </p:cxnSp>
      <p:sp>
        <p:nvSpPr>
          <p:cNvPr id="15" name="Title 1">
            <a:extLst>
              <a:ext uri="{FF2B5EF4-FFF2-40B4-BE49-F238E27FC236}">
                <a16:creationId xmlns:a16="http://schemas.microsoft.com/office/drawing/2014/main" id="{C7E4CEAD-6594-462F-95B9-3BE6037F1B35}"/>
              </a:ext>
            </a:extLst>
          </p:cNvPr>
          <p:cNvSpPr>
            <a:spLocks noGrp="1"/>
          </p:cNvSpPr>
          <p:nvPr>
            <p:ph type="title"/>
          </p:nvPr>
        </p:nvSpPr>
        <p:spPr>
          <a:xfrm>
            <a:off x="9607359" y="789140"/>
            <a:ext cx="2628313" cy="395682"/>
          </a:xfrm>
        </p:spPr>
        <p:txBody>
          <a:bodyPr>
            <a:normAutofit/>
          </a:bodyPr>
          <a:lstStyle/>
          <a:p>
            <a:r>
              <a:rPr lang="en-US" sz="1600" dirty="0">
                <a:solidFill>
                  <a:srgbClr val="C00000"/>
                </a:solidFill>
              </a:rPr>
              <a:t>Racial Equity in Faculty Hiring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5"/>
                                        </p:tgtEl>
                                        <p:attrNameLst>
                                          <p:attrName>style.visibility</p:attrName>
                                        </p:attrNameLst>
                                      </p:cBhvr>
                                      <p:to>
                                        <p:strVal val="visible"/>
                                      </p:to>
                                    </p:set>
                                    <p:animEffect transition="in" filter="fade">
                                      <p:cBhvr>
                                        <p:cTn id="7" dur="500"/>
                                        <p:tgtEl>
                                          <p:spTgt spid="455"/>
                                        </p:tgtEl>
                                      </p:cBhvr>
                                    </p:animEffect>
                                  </p:childTnLst>
                                </p:cTn>
                              </p:par>
                              <p:par>
                                <p:cTn id="8" presetID="10" presetClass="entr" presetSubtype="0" fill="hold" nodeType="withEffect">
                                  <p:stCondLst>
                                    <p:cond delay="0"/>
                                  </p:stCondLst>
                                  <p:childTnLst>
                                    <p:set>
                                      <p:cBhvr>
                                        <p:cTn id="9" dur="1" fill="hold">
                                          <p:stCondLst>
                                            <p:cond delay="0"/>
                                          </p:stCondLst>
                                        </p:cTn>
                                        <p:tgtEl>
                                          <p:spTgt spid="458"/>
                                        </p:tgtEl>
                                        <p:attrNameLst>
                                          <p:attrName>style.visibility</p:attrName>
                                        </p:attrNameLst>
                                      </p:cBhvr>
                                      <p:to>
                                        <p:strVal val="visible"/>
                                      </p:to>
                                    </p:set>
                                    <p:animEffect transition="in" filter="fade">
                                      <p:cBhvr>
                                        <p:cTn id="10" dur="500"/>
                                        <p:tgtEl>
                                          <p:spTgt spid="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76" name="logo" descr="Pierce College Logo"/>
          <p:cNvPicPr preferRelativeResize="0"/>
          <p:nvPr/>
        </p:nvPicPr>
        <p:blipFill rotWithShape="1">
          <a:blip r:embed="rId3">
            <a:alphaModFix/>
          </a:blip>
          <a:srcRect/>
          <a:stretch/>
        </p:blipFill>
        <p:spPr>
          <a:xfrm>
            <a:off x="9771864" y="134829"/>
            <a:ext cx="2299305" cy="654311"/>
          </a:xfrm>
          <a:prstGeom prst="rect">
            <a:avLst/>
          </a:prstGeom>
          <a:noFill/>
          <a:ln>
            <a:noFill/>
          </a:ln>
        </p:spPr>
      </p:pic>
      <p:sp>
        <p:nvSpPr>
          <p:cNvPr id="465" name="tenure process" descr="Tenure Process"/>
          <p:cNvSpPr/>
          <p:nvPr/>
        </p:nvSpPr>
        <p:spPr>
          <a:xfrm>
            <a:off x="8066928" y="5301466"/>
            <a:ext cx="3750000" cy="1467000"/>
          </a:xfrm>
          <a:prstGeom prst="roundRect">
            <a:avLst>
              <a:gd name="adj" fmla="val 16667"/>
            </a:avLst>
          </a:prstGeom>
          <a:solidFill>
            <a:srgbClr val="8B0029">
              <a:alpha val="3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70" name="tenure process"/>
          <p:cNvSpPr txBox="1"/>
          <p:nvPr/>
        </p:nvSpPr>
        <p:spPr>
          <a:xfrm>
            <a:off x="8147407" y="5270641"/>
            <a:ext cx="3553200" cy="144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chemeClr val="lt1"/>
                </a:solidFill>
                <a:latin typeface="Calibri"/>
                <a:ea typeface="Calibri"/>
                <a:cs typeface="Calibri"/>
                <a:sym typeface="Calibri"/>
              </a:rPr>
              <a:t>Tenure Process</a:t>
            </a:r>
            <a:endParaRPr dirty="0"/>
          </a:p>
        </p:txBody>
      </p:sp>
      <p:sp>
        <p:nvSpPr>
          <p:cNvPr id="467" name="First-Year Faculty Cohort" descr="First-Year Cohort"/>
          <p:cNvSpPr/>
          <p:nvPr/>
        </p:nvSpPr>
        <p:spPr>
          <a:xfrm>
            <a:off x="4212405" y="5301466"/>
            <a:ext cx="3750000" cy="1467000"/>
          </a:xfrm>
          <a:prstGeom prst="roundRect">
            <a:avLst>
              <a:gd name="adj" fmla="val 16667"/>
            </a:avLst>
          </a:prstGeom>
          <a:solidFill>
            <a:srgbClr val="8B0029">
              <a:alpha val="3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69" name="First-Year Faculty Cohort"/>
          <p:cNvSpPr txBox="1"/>
          <p:nvPr/>
        </p:nvSpPr>
        <p:spPr>
          <a:xfrm>
            <a:off x="4107950" y="5322011"/>
            <a:ext cx="3976200" cy="144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chemeClr val="lt1"/>
                </a:solidFill>
                <a:latin typeface="Calibri"/>
                <a:ea typeface="Calibri"/>
                <a:cs typeface="Calibri"/>
                <a:sym typeface="Calibri"/>
              </a:rPr>
              <a:t>First-Year </a:t>
            </a:r>
            <a:endParaRPr dirty="0"/>
          </a:p>
          <a:p>
            <a:pPr marL="0" marR="0" lvl="0" indent="0" algn="ctr" rtl="0">
              <a:spcBef>
                <a:spcPts val="0"/>
              </a:spcBef>
              <a:spcAft>
                <a:spcPts val="0"/>
              </a:spcAft>
              <a:buNone/>
            </a:pPr>
            <a:r>
              <a:rPr lang="en-US" sz="4400" b="1" dirty="0">
                <a:solidFill>
                  <a:schemeClr val="lt1"/>
                </a:solidFill>
                <a:latin typeface="Calibri"/>
                <a:ea typeface="Calibri"/>
                <a:cs typeface="Calibri"/>
                <a:sym typeface="Calibri"/>
              </a:rPr>
              <a:t>Faculty Cohort</a:t>
            </a:r>
            <a:endParaRPr dirty="0"/>
          </a:p>
        </p:txBody>
      </p:sp>
      <p:sp>
        <p:nvSpPr>
          <p:cNvPr id="466" name="hiring process" descr="Hiring Process"/>
          <p:cNvSpPr/>
          <p:nvPr/>
        </p:nvSpPr>
        <p:spPr>
          <a:xfrm>
            <a:off x="340761" y="5301466"/>
            <a:ext cx="3750000" cy="1467000"/>
          </a:xfrm>
          <a:prstGeom prst="roundRect">
            <a:avLst>
              <a:gd name="adj" fmla="val 16667"/>
            </a:avLst>
          </a:prstGeom>
          <a:solidFill>
            <a:srgbClr val="8B00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68" name="hiring process"/>
          <p:cNvSpPr txBox="1"/>
          <p:nvPr/>
        </p:nvSpPr>
        <p:spPr>
          <a:xfrm>
            <a:off x="482885" y="5301463"/>
            <a:ext cx="3452100" cy="144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chemeClr val="lt1"/>
                </a:solidFill>
                <a:latin typeface="Calibri"/>
                <a:ea typeface="Calibri"/>
                <a:cs typeface="Calibri"/>
                <a:sym typeface="Calibri"/>
              </a:rPr>
              <a:t>Hiring </a:t>
            </a:r>
            <a:endParaRPr dirty="0"/>
          </a:p>
          <a:p>
            <a:pPr marL="0" marR="0" lvl="0" indent="0" algn="ctr" rtl="0">
              <a:spcBef>
                <a:spcPts val="0"/>
              </a:spcBef>
              <a:spcAft>
                <a:spcPts val="0"/>
              </a:spcAft>
              <a:buNone/>
            </a:pPr>
            <a:r>
              <a:rPr lang="en-US" sz="4400" b="1" dirty="0">
                <a:solidFill>
                  <a:schemeClr val="lt1"/>
                </a:solidFill>
                <a:latin typeface="Calibri"/>
                <a:ea typeface="Calibri"/>
                <a:cs typeface="Calibri"/>
                <a:sym typeface="Calibri"/>
              </a:rPr>
              <a:t>Process</a:t>
            </a:r>
            <a:endParaRPr dirty="0"/>
          </a:p>
        </p:txBody>
      </p:sp>
      <p:sp>
        <p:nvSpPr>
          <p:cNvPr id="472" name="job description"/>
          <p:cNvSpPr txBox="1"/>
          <p:nvPr/>
        </p:nvSpPr>
        <p:spPr>
          <a:xfrm>
            <a:off x="832206" y="2340795"/>
            <a:ext cx="23529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Calibri"/>
                <a:ea typeface="Calibri"/>
                <a:cs typeface="Calibri"/>
                <a:sym typeface="Calibri"/>
              </a:rPr>
              <a:t>Job Description</a:t>
            </a:r>
            <a:endParaRPr dirty="0"/>
          </a:p>
        </p:txBody>
      </p:sp>
      <p:sp>
        <p:nvSpPr>
          <p:cNvPr id="471" name="cluster hires approach"/>
          <p:cNvSpPr txBox="1"/>
          <p:nvPr/>
        </p:nvSpPr>
        <p:spPr>
          <a:xfrm>
            <a:off x="832206" y="780836"/>
            <a:ext cx="23529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Calibri"/>
                <a:ea typeface="Calibri"/>
                <a:cs typeface="Calibri"/>
                <a:sym typeface="Calibri"/>
              </a:rPr>
              <a:t>Cluster Hires Approach</a:t>
            </a:r>
            <a:endParaRPr dirty="0"/>
          </a:p>
        </p:txBody>
      </p:sp>
      <p:cxnSp>
        <p:nvCxnSpPr>
          <p:cNvPr id="473" name="Google Shape;473;p59">
            <a:extLst>
              <a:ext uri="{C183D7F6-B498-43B3-948B-1728B52AA6E4}">
                <adec:decorative xmlns:adec="http://schemas.microsoft.com/office/drawing/2017/decorative" val="1"/>
              </a:ext>
            </a:extLst>
          </p:cNvPr>
          <p:cNvCxnSpPr/>
          <p:nvPr/>
        </p:nvCxnSpPr>
        <p:spPr>
          <a:xfrm rot="10800000">
            <a:off x="713984" y="780838"/>
            <a:ext cx="0" cy="4439700"/>
          </a:xfrm>
          <a:prstGeom prst="straightConnector1">
            <a:avLst/>
          </a:prstGeom>
          <a:noFill/>
          <a:ln w="50800" cap="flat" cmpd="sng">
            <a:solidFill>
              <a:srgbClr val="8B0029"/>
            </a:solidFill>
            <a:prstDash val="solid"/>
            <a:miter lim="800000"/>
            <a:headEnd type="none" w="sm" len="sm"/>
            <a:tailEnd type="none" w="sm" len="sm"/>
          </a:ln>
        </p:spPr>
      </p:cxnSp>
      <p:cxnSp>
        <p:nvCxnSpPr>
          <p:cNvPr id="474" name="Google Shape;474;p59">
            <a:extLst>
              <a:ext uri="{C183D7F6-B498-43B3-948B-1728B52AA6E4}">
                <adec:decorative xmlns:adec="http://schemas.microsoft.com/office/drawing/2017/decorative" val="1"/>
              </a:ext>
            </a:extLst>
          </p:cNvPr>
          <p:cNvCxnSpPr/>
          <p:nvPr/>
        </p:nvCxnSpPr>
        <p:spPr>
          <a:xfrm rot="10800000" flipH="1">
            <a:off x="839244" y="1760484"/>
            <a:ext cx="2052300" cy="21300"/>
          </a:xfrm>
          <a:prstGeom prst="straightConnector1">
            <a:avLst/>
          </a:prstGeom>
          <a:noFill/>
          <a:ln w="50800" cap="flat" cmpd="sng">
            <a:solidFill>
              <a:srgbClr val="8B0029"/>
            </a:solidFill>
            <a:prstDash val="solid"/>
            <a:miter lim="800000"/>
            <a:headEnd type="none" w="sm" len="sm"/>
            <a:tailEnd type="none" w="sm" len="sm"/>
          </a:ln>
        </p:spPr>
      </p:cxnSp>
      <p:cxnSp>
        <p:nvCxnSpPr>
          <p:cNvPr id="475" name="Google Shape;475;p59">
            <a:extLst>
              <a:ext uri="{C183D7F6-B498-43B3-948B-1728B52AA6E4}">
                <adec:decorative xmlns:adec="http://schemas.microsoft.com/office/drawing/2017/decorative" val="1"/>
              </a:ext>
            </a:extLst>
          </p:cNvPr>
          <p:cNvCxnSpPr/>
          <p:nvPr/>
        </p:nvCxnSpPr>
        <p:spPr>
          <a:xfrm rot="10800000" flipH="1">
            <a:off x="839244" y="3313024"/>
            <a:ext cx="2052300" cy="21300"/>
          </a:xfrm>
          <a:prstGeom prst="straightConnector1">
            <a:avLst/>
          </a:prstGeom>
          <a:noFill/>
          <a:ln w="50800" cap="flat" cmpd="sng">
            <a:solidFill>
              <a:srgbClr val="8B0029"/>
            </a:solidFill>
            <a:prstDash val="solid"/>
            <a:miter lim="800000"/>
            <a:headEnd type="none" w="sm" len="sm"/>
            <a:tailEnd type="none" w="sm" len="sm"/>
          </a:ln>
        </p:spPr>
      </p:cxnSp>
      <p:pic>
        <p:nvPicPr>
          <p:cNvPr id="477" name="webpage screenshot of Tenure-track faculty cluster hire to support black and brown students" descr="Graphical user interface, text&#10;&#10;Description automatically generated"/>
          <p:cNvPicPr preferRelativeResize="0"/>
          <p:nvPr/>
        </p:nvPicPr>
        <p:blipFill rotWithShape="1">
          <a:blip r:embed="rId4">
            <a:alphaModFix/>
          </a:blip>
          <a:srcRect/>
          <a:stretch/>
        </p:blipFill>
        <p:spPr>
          <a:xfrm>
            <a:off x="3023784" y="0"/>
            <a:ext cx="6743019" cy="5177930"/>
          </a:xfrm>
          <a:prstGeom prst="rect">
            <a:avLst/>
          </a:prstGeom>
          <a:noFill/>
          <a:ln>
            <a:noFill/>
          </a:ln>
        </p:spPr>
      </p:pic>
      <p:sp>
        <p:nvSpPr>
          <p:cNvPr id="15" name="Title 1">
            <a:extLst>
              <a:ext uri="{FF2B5EF4-FFF2-40B4-BE49-F238E27FC236}">
                <a16:creationId xmlns:a16="http://schemas.microsoft.com/office/drawing/2014/main" id="{309A0D85-F88C-4A5F-9C10-5CB825FDDFC9}"/>
              </a:ext>
            </a:extLst>
          </p:cNvPr>
          <p:cNvSpPr>
            <a:spLocks noGrp="1"/>
          </p:cNvSpPr>
          <p:nvPr>
            <p:ph type="title"/>
          </p:nvPr>
        </p:nvSpPr>
        <p:spPr>
          <a:xfrm>
            <a:off x="9684477" y="789140"/>
            <a:ext cx="2628313" cy="395682"/>
          </a:xfrm>
        </p:spPr>
        <p:txBody>
          <a:bodyPr>
            <a:normAutofit/>
          </a:bodyPr>
          <a:lstStyle/>
          <a:p>
            <a:r>
              <a:rPr lang="en-US" sz="1600" dirty="0">
                <a:solidFill>
                  <a:srgbClr val="C00000"/>
                </a:solidFill>
              </a:rPr>
              <a:t>Racial Equity in Faculty Hiring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493" name="logo" descr="Pierce College Logo"/>
          <p:cNvPicPr preferRelativeResize="0"/>
          <p:nvPr/>
        </p:nvPicPr>
        <p:blipFill rotWithShape="1">
          <a:blip r:embed="rId3">
            <a:alphaModFix/>
          </a:blip>
          <a:srcRect/>
          <a:stretch/>
        </p:blipFill>
        <p:spPr>
          <a:xfrm>
            <a:off x="9771864" y="134829"/>
            <a:ext cx="2299305" cy="654311"/>
          </a:xfrm>
          <a:prstGeom prst="rect">
            <a:avLst/>
          </a:prstGeom>
          <a:noFill/>
          <a:ln>
            <a:noFill/>
          </a:ln>
        </p:spPr>
      </p:pic>
      <p:sp>
        <p:nvSpPr>
          <p:cNvPr id="482" name="tenure process" descr="Tenure process"/>
          <p:cNvSpPr/>
          <p:nvPr/>
        </p:nvSpPr>
        <p:spPr>
          <a:xfrm>
            <a:off x="8066928" y="5301466"/>
            <a:ext cx="3750000" cy="1467000"/>
          </a:xfrm>
          <a:prstGeom prst="roundRect">
            <a:avLst>
              <a:gd name="adj" fmla="val 16667"/>
            </a:avLst>
          </a:prstGeom>
          <a:solidFill>
            <a:srgbClr val="8B0029">
              <a:alpha val="3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87" name="Tenure Process"/>
          <p:cNvSpPr txBox="1"/>
          <p:nvPr/>
        </p:nvSpPr>
        <p:spPr>
          <a:xfrm>
            <a:off x="8147407" y="5270641"/>
            <a:ext cx="3553200" cy="144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chemeClr val="lt1"/>
                </a:solidFill>
                <a:latin typeface="Calibri"/>
                <a:ea typeface="Calibri"/>
                <a:cs typeface="Calibri"/>
                <a:sym typeface="Calibri"/>
              </a:rPr>
              <a:t>Tenure Process</a:t>
            </a:r>
            <a:endParaRPr dirty="0"/>
          </a:p>
        </p:txBody>
      </p:sp>
      <p:sp>
        <p:nvSpPr>
          <p:cNvPr id="484" name="First-Year Faculty Cohort" descr="First Year Cohort"/>
          <p:cNvSpPr/>
          <p:nvPr/>
        </p:nvSpPr>
        <p:spPr>
          <a:xfrm>
            <a:off x="4212405" y="5301466"/>
            <a:ext cx="3750000" cy="1467000"/>
          </a:xfrm>
          <a:prstGeom prst="roundRect">
            <a:avLst>
              <a:gd name="adj" fmla="val 16667"/>
            </a:avLst>
          </a:prstGeom>
          <a:solidFill>
            <a:srgbClr val="8B0029">
              <a:alpha val="3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86" name="First-Year Faculty Cohort"/>
          <p:cNvSpPr txBox="1"/>
          <p:nvPr/>
        </p:nvSpPr>
        <p:spPr>
          <a:xfrm>
            <a:off x="4107950" y="5322011"/>
            <a:ext cx="3976200" cy="144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chemeClr val="lt1"/>
                </a:solidFill>
                <a:latin typeface="Calibri"/>
                <a:ea typeface="Calibri"/>
                <a:cs typeface="Calibri"/>
                <a:sym typeface="Calibri"/>
              </a:rPr>
              <a:t>First-Year </a:t>
            </a:r>
            <a:endParaRPr dirty="0"/>
          </a:p>
          <a:p>
            <a:pPr marL="0" marR="0" lvl="0" indent="0" algn="ctr" rtl="0">
              <a:spcBef>
                <a:spcPts val="0"/>
              </a:spcBef>
              <a:spcAft>
                <a:spcPts val="0"/>
              </a:spcAft>
              <a:buNone/>
            </a:pPr>
            <a:r>
              <a:rPr lang="en-US" sz="4400" b="1" dirty="0">
                <a:solidFill>
                  <a:schemeClr val="lt1"/>
                </a:solidFill>
                <a:latin typeface="Calibri"/>
                <a:ea typeface="Calibri"/>
                <a:cs typeface="Calibri"/>
                <a:sym typeface="Calibri"/>
              </a:rPr>
              <a:t>Faculty Cohort</a:t>
            </a:r>
            <a:endParaRPr dirty="0"/>
          </a:p>
        </p:txBody>
      </p:sp>
      <p:sp>
        <p:nvSpPr>
          <p:cNvPr id="483" name="hiring process" descr="Hiring Process"/>
          <p:cNvSpPr/>
          <p:nvPr/>
        </p:nvSpPr>
        <p:spPr>
          <a:xfrm>
            <a:off x="340761" y="5301466"/>
            <a:ext cx="3750000" cy="1467000"/>
          </a:xfrm>
          <a:prstGeom prst="roundRect">
            <a:avLst>
              <a:gd name="adj" fmla="val 16667"/>
            </a:avLst>
          </a:prstGeom>
          <a:solidFill>
            <a:srgbClr val="8B00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85" name="hiring process"/>
          <p:cNvSpPr txBox="1"/>
          <p:nvPr/>
        </p:nvSpPr>
        <p:spPr>
          <a:xfrm>
            <a:off x="482885" y="5301463"/>
            <a:ext cx="3452100" cy="144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chemeClr val="lt1"/>
                </a:solidFill>
                <a:latin typeface="Calibri"/>
                <a:ea typeface="Calibri"/>
                <a:cs typeface="Calibri"/>
                <a:sym typeface="Calibri"/>
              </a:rPr>
              <a:t>Hiring </a:t>
            </a:r>
            <a:endParaRPr dirty="0"/>
          </a:p>
          <a:p>
            <a:pPr marL="0" marR="0" lvl="0" indent="0" algn="ctr" rtl="0">
              <a:spcBef>
                <a:spcPts val="0"/>
              </a:spcBef>
              <a:spcAft>
                <a:spcPts val="0"/>
              </a:spcAft>
              <a:buNone/>
            </a:pPr>
            <a:r>
              <a:rPr lang="en-US" sz="4400" b="1" dirty="0">
                <a:solidFill>
                  <a:schemeClr val="lt1"/>
                </a:solidFill>
                <a:latin typeface="Calibri"/>
                <a:ea typeface="Calibri"/>
                <a:cs typeface="Calibri"/>
                <a:sym typeface="Calibri"/>
              </a:rPr>
              <a:t>Process</a:t>
            </a:r>
            <a:endParaRPr dirty="0"/>
          </a:p>
        </p:txBody>
      </p:sp>
      <p:sp>
        <p:nvSpPr>
          <p:cNvPr id="488" name="cluster hires approach"/>
          <p:cNvSpPr txBox="1"/>
          <p:nvPr/>
        </p:nvSpPr>
        <p:spPr>
          <a:xfrm>
            <a:off x="832206" y="780836"/>
            <a:ext cx="23529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Calibri"/>
                <a:ea typeface="Calibri"/>
                <a:cs typeface="Calibri"/>
                <a:sym typeface="Calibri"/>
              </a:rPr>
              <a:t>Cluster Hires Approach</a:t>
            </a:r>
            <a:endParaRPr dirty="0"/>
          </a:p>
        </p:txBody>
      </p:sp>
      <p:sp>
        <p:nvSpPr>
          <p:cNvPr id="489" name="job description"/>
          <p:cNvSpPr txBox="1"/>
          <p:nvPr/>
        </p:nvSpPr>
        <p:spPr>
          <a:xfrm>
            <a:off x="832206" y="2340795"/>
            <a:ext cx="23529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Calibri"/>
                <a:ea typeface="Calibri"/>
                <a:cs typeface="Calibri"/>
                <a:sym typeface="Calibri"/>
              </a:rPr>
              <a:t>Job Description</a:t>
            </a:r>
            <a:endParaRPr dirty="0"/>
          </a:p>
        </p:txBody>
      </p:sp>
      <p:cxnSp>
        <p:nvCxnSpPr>
          <p:cNvPr id="490" name="Google Shape;490;p60">
            <a:extLst>
              <a:ext uri="{C183D7F6-B498-43B3-948B-1728B52AA6E4}">
                <adec:decorative xmlns:adec="http://schemas.microsoft.com/office/drawing/2017/decorative" val="1"/>
              </a:ext>
            </a:extLst>
          </p:cNvPr>
          <p:cNvCxnSpPr/>
          <p:nvPr/>
        </p:nvCxnSpPr>
        <p:spPr>
          <a:xfrm rot="10800000">
            <a:off x="713984" y="780838"/>
            <a:ext cx="0" cy="4439700"/>
          </a:xfrm>
          <a:prstGeom prst="straightConnector1">
            <a:avLst/>
          </a:prstGeom>
          <a:noFill/>
          <a:ln w="50800" cap="flat" cmpd="sng">
            <a:solidFill>
              <a:srgbClr val="8B0029"/>
            </a:solidFill>
            <a:prstDash val="solid"/>
            <a:miter lim="800000"/>
            <a:headEnd type="none" w="sm" len="sm"/>
            <a:tailEnd type="none" w="sm" len="sm"/>
          </a:ln>
        </p:spPr>
      </p:cxnSp>
      <p:cxnSp>
        <p:nvCxnSpPr>
          <p:cNvPr id="491" name="Google Shape;491;p60">
            <a:extLst>
              <a:ext uri="{C183D7F6-B498-43B3-948B-1728B52AA6E4}">
                <adec:decorative xmlns:adec="http://schemas.microsoft.com/office/drawing/2017/decorative" val="1"/>
              </a:ext>
            </a:extLst>
          </p:cNvPr>
          <p:cNvCxnSpPr/>
          <p:nvPr/>
        </p:nvCxnSpPr>
        <p:spPr>
          <a:xfrm rot="10800000" flipH="1">
            <a:off x="839244" y="1760484"/>
            <a:ext cx="2052300" cy="21300"/>
          </a:xfrm>
          <a:prstGeom prst="straightConnector1">
            <a:avLst/>
          </a:prstGeom>
          <a:noFill/>
          <a:ln w="50800" cap="flat" cmpd="sng">
            <a:solidFill>
              <a:srgbClr val="8B0029"/>
            </a:solidFill>
            <a:prstDash val="solid"/>
            <a:miter lim="800000"/>
            <a:headEnd type="none" w="sm" len="sm"/>
            <a:tailEnd type="none" w="sm" len="sm"/>
          </a:ln>
        </p:spPr>
      </p:cxnSp>
      <p:cxnSp>
        <p:nvCxnSpPr>
          <p:cNvPr id="492" name="Google Shape;492;p60">
            <a:extLst>
              <a:ext uri="{C183D7F6-B498-43B3-948B-1728B52AA6E4}">
                <adec:decorative xmlns:adec="http://schemas.microsoft.com/office/drawing/2017/decorative" val="1"/>
              </a:ext>
            </a:extLst>
          </p:cNvPr>
          <p:cNvCxnSpPr/>
          <p:nvPr/>
        </p:nvCxnSpPr>
        <p:spPr>
          <a:xfrm rot="10800000" flipH="1">
            <a:off x="839244" y="3313024"/>
            <a:ext cx="2052300" cy="21300"/>
          </a:xfrm>
          <a:prstGeom prst="straightConnector1">
            <a:avLst/>
          </a:prstGeom>
          <a:noFill/>
          <a:ln w="50800" cap="flat" cmpd="sng">
            <a:solidFill>
              <a:srgbClr val="8B0029"/>
            </a:solidFill>
            <a:prstDash val="solid"/>
            <a:miter lim="800000"/>
            <a:headEnd type="none" w="sm" len="sm"/>
            <a:tailEnd type="none" w="sm" len="sm"/>
          </a:ln>
        </p:spPr>
      </p:cxnSp>
      <p:pic>
        <p:nvPicPr>
          <p:cNvPr id="494" name="desired candidates description" descr="Graphical user interface, text, application&#10;&#10;Description automatically generated"/>
          <p:cNvPicPr preferRelativeResize="0"/>
          <p:nvPr/>
        </p:nvPicPr>
        <p:blipFill rotWithShape="1">
          <a:blip r:embed="rId4">
            <a:alphaModFix/>
          </a:blip>
          <a:srcRect/>
          <a:stretch/>
        </p:blipFill>
        <p:spPr>
          <a:xfrm>
            <a:off x="3032554" y="130287"/>
            <a:ext cx="6622977" cy="5151073"/>
          </a:xfrm>
          <a:prstGeom prst="rect">
            <a:avLst/>
          </a:prstGeom>
          <a:noFill/>
          <a:ln>
            <a:noFill/>
          </a:ln>
        </p:spPr>
      </p:pic>
      <p:sp>
        <p:nvSpPr>
          <p:cNvPr id="15" name="Title 1">
            <a:extLst>
              <a:ext uri="{FF2B5EF4-FFF2-40B4-BE49-F238E27FC236}">
                <a16:creationId xmlns:a16="http://schemas.microsoft.com/office/drawing/2014/main" id="{E2FC5527-DD05-4C54-855C-752775AC13FE}"/>
              </a:ext>
            </a:extLst>
          </p:cNvPr>
          <p:cNvSpPr>
            <a:spLocks noGrp="1"/>
          </p:cNvSpPr>
          <p:nvPr>
            <p:ph type="title"/>
          </p:nvPr>
        </p:nvSpPr>
        <p:spPr>
          <a:xfrm>
            <a:off x="9607359" y="789140"/>
            <a:ext cx="2628313" cy="395682"/>
          </a:xfrm>
        </p:spPr>
        <p:txBody>
          <a:bodyPr>
            <a:normAutofit/>
          </a:bodyPr>
          <a:lstStyle/>
          <a:p>
            <a:r>
              <a:rPr lang="en-US" sz="1600" dirty="0">
                <a:solidFill>
                  <a:srgbClr val="C00000"/>
                </a:solidFill>
              </a:rPr>
              <a:t>Racial Equity in Faculty Hiring</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522" name="logo" descr="Pierce College Logo"/>
          <p:cNvPicPr preferRelativeResize="0"/>
          <p:nvPr/>
        </p:nvPicPr>
        <p:blipFill rotWithShape="1">
          <a:blip r:embed="rId3">
            <a:alphaModFix/>
          </a:blip>
          <a:srcRect/>
          <a:stretch/>
        </p:blipFill>
        <p:spPr>
          <a:xfrm>
            <a:off x="9771864" y="134829"/>
            <a:ext cx="2299305" cy="654311"/>
          </a:xfrm>
          <a:prstGeom prst="rect">
            <a:avLst/>
          </a:prstGeom>
          <a:noFill/>
          <a:ln>
            <a:noFill/>
          </a:ln>
        </p:spPr>
      </p:pic>
      <p:sp>
        <p:nvSpPr>
          <p:cNvPr id="512" name="%BIPOC Student Success"/>
          <p:cNvSpPr txBox="1"/>
          <p:nvPr/>
        </p:nvSpPr>
        <p:spPr>
          <a:xfrm>
            <a:off x="7041765" y="2497479"/>
            <a:ext cx="23529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 BIPOC Student Success</a:t>
            </a:r>
            <a:endParaRPr dirty="0"/>
          </a:p>
        </p:txBody>
      </p:sp>
      <p:sp>
        <p:nvSpPr>
          <p:cNvPr id="513" name="%BIPOC Student enrollment"/>
          <p:cNvSpPr txBox="1"/>
          <p:nvPr/>
        </p:nvSpPr>
        <p:spPr>
          <a:xfrm>
            <a:off x="9394547" y="2469842"/>
            <a:ext cx="23529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 BIPOC Student Enrollment</a:t>
            </a:r>
            <a:endParaRPr dirty="0"/>
          </a:p>
        </p:txBody>
      </p:sp>
      <p:sp>
        <p:nvSpPr>
          <p:cNvPr id="514" name="% BIPOC faculty"/>
          <p:cNvSpPr txBox="1"/>
          <p:nvPr/>
        </p:nvSpPr>
        <p:spPr>
          <a:xfrm>
            <a:off x="7041765" y="3531428"/>
            <a:ext cx="23529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 BIPOC Faculty</a:t>
            </a:r>
            <a:endParaRPr dirty="0"/>
          </a:p>
        </p:txBody>
      </p:sp>
      <p:sp>
        <p:nvSpPr>
          <p:cNvPr id="515" name="Adjunct faculty"/>
          <p:cNvSpPr txBox="1"/>
          <p:nvPr/>
        </p:nvSpPr>
        <p:spPr>
          <a:xfrm>
            <a:off x="9394547" y="3531427"/>
            <a:ext cx="23529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Adjunct Faculty</a:t>
            </a:r>
            <a:endParaRPr dirty="0"/>
          </a:p>
        </p:txBody>
      </p:sp>
      <p:sp>
        <p:nvSpPr>
          <p:cNvPr id="516" name="total enrollment"/>
          <p:cNvSpPr txBox="1"/>
          <p:nvPr/>
        </p:nvSpPr>
        <p:spPr>
          <a:xfrm>
            <a:off x="7041765" y="4221435"/>
            <a:ext cx="23529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Total Enrollment</a:t>
            </a:r>
            <a:endParaRPr dirty="0"/>
          </a:p>
        </p:txBody>
      </p:sp>
      <p:sp>
        <p:nvSpPr>
          <p:cNvPr id="499" name="tenure process" descr="Tenure Process"/>
          <p:cNvSpPr/>
          <p:nvPr/>
        </p:nvSpPr>
        <p:spPr>
          <a:xfrm>
            <a:off x="8066928" y="5301466"/>
            <a:ext cx="3750000" cy="1467000"/>
          </a:xfrm>
          <a:prstGeom prst="roundRect">
            <a:avLst>
              <a:gd name="adj" fmla="val 16667"/>
            </a:avLst>
          </a:prstGeom>
          <a:solidFill>
            <a:srgbClr val="8B0029">
              <a:alpha val="3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04" name="tenure process"/>
          <p:cNvSpPr txBox="1"/>
          <p:nvPr/>
        </p:nvSpPr>
        <p:spPr>
          <a:xfrm>
            <a:off x="8147407" y="5270641"/>
            <a:ext cx="3553200" cy="144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chemeClr val="lt1"/>
                </a:solidFill>
                <a:latin typeface="Calibri"/>
                <a:ea typeface="Calibri"/>
                <a:cs typeface="Calibri"/>
                <a:sym typeface="Calibri"/>
              </a:rPr>
              <a:t>Tenure Process</a:t>
            </a:r>
            <a:endParaRPr dirty="0"/>
          </a:p>
        </p:txBody>
      </p:sp>
      <p:sp>
        <p:nvSpPr>
          <p:cNvPr id="501" name="First-Year Faculty Cohort" descr="First year cohort"/>
          <p:cNvSpPr/>
          <p:nvPr/>
        </p:nvSpPr>
        <p:spPr>
          <a:xfrm>
            <a:off x="4212405" y="5301466"/>
            <a:ext cx="3750000" cy="1467000"/>
          </a:xfrm>
          <a:prstGeom prst="roundRect">
            <a:avLst>
              <a:gd name="adj" fmla="val 16667"/>
            </a:avLst>
          </a:prstGeom>
          <a:solidFill>
            <a:srgbClr val="8B0029">
              <a:alpha val="3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03" name="First-Year Faculty Cohort"/>
          <p:cNvSpPr txBox="1"/>
          <p:nvPr/>
        </p:nvSpPr>
        <p:spPr>
          <a:xfrm>
            <a:off x="4107950" y="5322011"/>
            <a:ext cx="3976200" cy="144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chemeClr val="lt1"/>
                </a:solidFill>
                <a:latin typeface="Calibri"/>
                <a:ea typeface="Calibri"/>
                <a:cs typeface="Calibri"/>
                <a:sym typeface="Calibri"/>
              </a:rPr>
              <a:t>First-Year </a:t>
            </a:r>
            <a:endParaRPr dirty="0"/>
          </a:p>
          <a:p>
            <a:pPr marL="0" marR="0" lvl="0" indent="0" algn="ctr" rtl="0">
              <a:spcBef>
                <a:spcPts val="0"/>
              </a:spcBef>
              <a:spcAft>
                <a:spcPts val="0"/>
              </a:spcAft>
              <a:buNone/>
            </a:pPr>
            <a:r>
              <a:rPr lang="en-US" sz="4400" b="1" dirty="0">
                <a:solidFill>
                  <a:schemeClr val="lt1"/>
                </a:solidFill>
                <a:latin typeface="Calibri"/>
                <a:ea typeface="Calibri"/>
                <a:cs typeface="Calibri"/>
                <a:sym typeface="Calibri"/>
              </a:rPr>
              <a:t>Faculty Cohort</a:t>
            </a:r>
            <a:endParaRPr dirty="0"/>
          </a:p>
        </p:txBody>
      </p:sp>
      <p:sp>
        <p:nvSpPr>
          <p:cNvPr id="500" name="hiring process" descr="Hiring Process"/>
          <p:cNvSpPr/>
          <p:nvPr/>
        </p:nvSpPr>
        <p:spPr>
          <a:xfrm>
            <a:off x="340761" y="5301466"/>
            <a:ext cx="3750000" cy="1467000"/>
          </a:xfrm>
          <a:prstGeom prst="roundRect">
            <a:avLst>
              <a:gd name="adj" fmla="val 16667"/>
            </a:avLst>
          </a:prstGeom>
          <a:solidFill>
            <a:srgbClr val="8B00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02" name="hiring process"/>
          <p:cNvSpPr txBox="1"/>
          <p:nvPr/>
        </p:nvSpPr>
        <p:spPr>
          <a:xfrm>
            <a:off x="482885" y="5301463"/>
            <a:ext cx="3452100" cy="144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chemeClr val="lt1"/>
                </a:solidFill>
                <a:latin typeface="Calibri"/>
                <a:ea typeface="Calibri"/>
                <a:cs typeface="Calibri"/>
                <a:sym typeface="Calibri"/>
              </a:rPr>
              <a:t>Hiring </a:t>
            </a:r>
            <a:endParaRPr dirty="0"/>
          </a:p>
          <a:p>
            <a:pPr marL="0" marR="0" lvl="0" indent="0" algn="ctr" rtl="0">
              <a:spcBef>
                <a:spcPts val="0"/>
              </a:spcBef>
              <a:spcAft>
                <a:spcPts val="0"/>
              </a:spcAft>
              <a:buNone/>
            </a:pPr>
            <a:r>
              <a:rPr lang="en-US" sz="4400" b="1" dirty="0">
                <a:solidFill>
                  <a:schemeClr val="lt1"/>
                </a:solidFill>
                <a:latin typeface="Calibri"/>
                <a:ea typeface="Calibri"/>
                <a:cs typeface="Calibri"/>
                <a:sym typeface="Calibri"/>
              </a:rPr>
              <a:t>Process</a:t>
            </a:r>
            <a:endParaRPr dirty="0"/>
          </a:p>
        </p:txBody>
      </p:sp>
      <p:cxnSp>
        <p:nvCxnSpPr>
          <p:cNvPr id="511" name="Google Shape;511;p61">
            <a:extLst>
              <a:ext uri="{C183D7F6-B498-43B3-948B-1728B52AA6E4}">
                <adec:decorative xmlns:adec="http://schemas.microsoft.com/office/drawing/2017/decorative" val="1"/>
              </a:ext>
            </a:extLst>
          </p:cNvPr>
          <p:cNvCxnSpPr/>
          <p:nvPr/>
        </p:nvCxnSpPr>
        <p:spPr>
          <a:xfrm rot="10800000" flipH="1">
            <a:off x="839244" y="4843747"/>
            <a:ext cx="2052300" cy="21300"/>
          </a:xfrm>
          <a:prstGeom prst="straightConnector1">
            <a:avLst/>
          </a:prstGeom>
          <a:noFill/>
          <a:ln w="50800" cap="flat" cmpd="sng">
            <a:solidFill>
              <a:srgbClr val="8B0029"/>
            </a:solidFill>
            <a:prstDash val="solid"/>
            <a:miter lim="800000"/>
            <a:headEnd type="none" w="sm" len="sm"/>
            <a:tailEnd type="none" w="sm" len="sm"/>
          </a:ln>
        </p:spPr>
      </p:cxnSp>
      <p:sp>
        <p:nvSpPr>
          <p:cNvPr id="507" name="Faculty Hire Criteria"/>
          <p:cNvSpPr txBox="1"/>
          <p:nvPr/>
        </p:nvSpPr>
        <p:spPr>
          <a:xfrm>
            <a:off x="832206" y="3900754"/>
            <a:ext cx="23529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Calibri"/>
                <a:ea typeface="Calibri"/>
                <a:cs typeface="Calibri"/>
                <a:sym typeface="Calibri"/>
              </a:rPr>
              <a:t>Faculty Hire Criteria</a:t>
            </a:r>
            <a:endParaRPr dirty="0"/>
          </a:p>
        </p:txBody>
      </p:sp>
      <p:cxnSp>
        <p:nvCxnSpPr>
          <p:cNvPr id="510" name="Google Shape;510;p61">
            <a:extLst>
              <a:ext uri="{C183D7F6-B498-43B3-948B-1728B52AA6E4}">
                <adec:decorative xmlns:adec="http://schemas.microsoft.com/office/drawing/2017/decorative" val="1"/>
              </a:ext>
            </a:extLst>
          </p:cNvPr>
          <p:cNvCxnSpPr/>
          <p:nvPr/>
        </p:nvCxnSpPr>
        <p:spPr>
          <a:xfrm rot="10800000" flipH="1">
            <a:off x="839244" y="3313024"/>
            <a:ext cx="2052300" cy="21300"/>
          </a:xfrm>
          <a:prstGeom prst="straightConnector1">
            <a:avLst/>
          </a:prstGeom>
          <a:noFill/>
          <a:ln w="50800" cap="flat" cmpd="sng">
            <a:solidFill>
              <a:srgbClr val="8B0029"/>
            </a:solidFill>
            <a:prstDash val="solid"/>
            <a:miter lim="800000"/>
            <a:headEnd type="none" w="sm" len="sm"/>
            <a:tailEnd type="none" w="sm" len="sm"/>
          </a:ln>
        </p:spPr>
      </p:cxnSp>
      <p:sp>
        <p:nvSpPr>
          <p:cNvPr id="506" name="job description"/>
          <p:cNvSpPr txBox="1"/>
          <p:nvPr/>
        </p:nvSpPr>
        <p:spPr>
          <a:xfrm>
            <a:off x="832206" y="2340795"/>
            <a:ext cx="23529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Calibri"/>
                <a:ea typeface="Calibri"/>
                <a:cs typeface="Calibri"/>
                <a:sym typeface="Calibri"/>
              </a:rPr>
              <a:t>Job Description</a:t>
            </a:r>
            <a:endParaRPr dirty="0"/>
          </a:p>
        </p:txBody>
      </p:sp>
      <p:cxnSp>
        <p:nvCxnSpPr>
          <p:cNvPr id="509" name="Google Shape;509;p61">
            <a:extLst>
              <a:ext uri="{C183D7F6-B498-43B3-948B-1728B52AA6E4}">
                <adec:decorative xmlns:adec="http://schemas.microsoft.com/office/drawing/2017/decorative" val="1"/>
              </a:ext>
            </a:extLst>
          </p:cNvPr>
          <p:cNvCxnSpPr/>
          <p:nvPr/>
        </p:nvCxnSpPr>
        <p:spPr>
          <a:xfrm rot="10800000" flipH="1">
            <a:off x="839244" y="1760484"/>
            <a:ext cx="2052300" cy="21300"/>
          </a:xfrm>
          <a:prstGeom prst="straightConnector1">
            <a:avLst/>
          </a:prstGeom>
          <a:noFill/>
          <a:ln w="50800" cap="flat" cmpd="sng">
            <a:solidFill>
              <a:srgbClr val="8B0029"/>
            </a:solidFill>
            <a:prstDash val="solid"/>
            <a:miter lim="800000"/>
            <a:headEnd type="none" w="sm" len="sm"/>
            <a:tailEnd type="none" w="sm" len="sm"/>
          </a:ln>
        </p:spPr>
      </p:cxnSp>
      <p:sp>
        <p:nvSpPr>
          <p:cNvPr id="505" name="cluster hire approach"/>
          <p:cNvSpPr txBox="1"/>
          <p:nvPr/>
        </p:nvSpPr>
        <p:spPr>
          <a:xfrm>
            <a:off x="832206" y="780836"/>
            <a:ext cx="23529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Calibri"/>
                <a:ea typeface="Calibri"/>
                <a:cs typeface="Calibri"/>
                <a:sym typeface="Calibri"/>
              </a:rPr>
              <a:t>Cluster Hires Approach</a:t>
            </a:r>
            <a:endParaRPr dirty="0"/>
          </a:p>
        </p:txBody>
      </p:sp>
      <p:cxnSp>
        <p:nvCxnSpPr>
          <p:cNvPr id="508" name="Google Shape;508;p61">
            <a:extLst>
              <a:ext uri="{C183D7F6-B498-43B3-948B-1728B52AA6E4}">
                <adec:decorative xmlns:adec="http://schemas.microsoft.com/office/drawing/2017/decorative" val="1"/>
              </a:ext>
            </a:extLst>
          </p:cNvPr>
          <p:cNvCxnSpPr/>
          <p:nvPr/>
        </p:nvCxnSpPr>
        <p:spPr>
          <a:xfrm rot="10800000">
            <a:off x="713984" y="780838"/>
            <a:ext cx="0" cy="4439700"/>
          </a:xfrm>
          <a:prstGeom prst="straightConnector1">
            <a:avLst/>
          </a:prstGeom>
          <a:noFill/>
          <a:ln w="50800" cap="flat" cmpd="sng">
            <a:solidFill>
              <a:srgbClr val="8B0029"/>
            </a:solidFill>
            <a:prstDash val="solid"/>
            <a:miter lim="800000"/>
            <a:headEnd type="none" w="sm" len="sm"/>
            <a:tailEnd type="none" w="sm" len="sm"/>
          </a:ln>
        </p:spPr>
      </p:cxnSp>
      <p:sp>
        <p:nvSpPr>
          <p:cNvPr id="519" name="deans identify faculty needs"/>
          <p:cNvSpPr txBox="1"/>
          <p:nvPr/>
        </p:nvSpPr>
        <p:spPr>
          <a:xfrm>
            <a:off x="3602545" y="3889682"/>
            <a:ext cx="2352900" cy="954300"/>
          </a:xfrm>
          <a:prstGeom prst="rect">
            <a:avLst/>
          </a:prstGeom>
          <a:solidFill>
            <a:schemeClr val="lt1"/>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800" b="1" dirty="0">
                <a:solidFill>
                  <a:schemeClr val="dk1"/>
                </a:solidFill>
                <a:latin typeface="Calibri"/>
                <a:ea typeface="Calibri"/>
                <a:cs typeface="Calibri"/>
                <a:sym typeface="Calibri"/>
              </a:rPr>
              <a:t>Deans identify faculty needs</a:t>
            </a:r>
            <a:endParaRPr dirty="0"/>
          </a:p>
        </p:txBody>
      </p:sp>
      <p:cxnSp>
        <p:nvCxnSpPr>
          <p:cNvPr id="517" name="Google Shape;517;p61">
            <a:extLst>
              <a:ext uri="{C183D7F6-B498-43B3-948B-1728B52AA6E4}">
                <adec:decorative xmlns:adec="http://schemas.microsoft.com/office/drawing/2017/decorative" val="1"/>
              </a:ext>
            </a:extLst>
          </p:cNvPr>
          <p:cNvCxnSpPr>
            <a:cxnSpLocks/>
          </p:cNvCxnSpPr>
          <p:nvPr/>
        </p:nvCxnSpPr>
        <p:spPr>
          <a:xfrm flipV="1">
            <a:off x="5626273" y="3283960"/>
            <a:ext cx="1" cy="636162"/>
          </a:xfrm>
          <a:prstGeom prst="straightConnector1">
            <a:avLst/>
          </a:prstGeom>
          <a:noFill/>
          <a:ln w="50800" cap="flat" cmpd="sng">
            <a:solidFill>
              <a:srgbClr val="8B0029"/>
            </a:solidFill>
            <a:prstDash val="solid"/>
            <a:miter lim="800000"/>
            <a:headEnd type="none" w="sm" len="sm"/>
            <a:tailEnd type="none" w="sm" len="sm"/>
          </a:ln>
        </p:spPr>
      </p:cxnSp>
      <p:sp>
        <p:nvSpPr>
          <p:cNvPr id="520" name="score five variables"/>
          <p:cNvSpPr txBox="1"/>
          <p:nvPr/>
        </p:nvSpPr>
        <p:spPr>
          <a:xfrm>
            <a:off x="3602545" y="2466754"/>
            <a:ext cx="2352900" cy="954300"/>
          </a:xfrm>
          <a:prstGeom prst="rect">
            <a:avLst/>
          </a:prstGeom>
          <a:solidFill>
            <a:schemeClr val="lt1"/>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800" b="1" dirty="0">
                <a:solidFill>
                  <a:schemeClr val="dk1"/>
                </a:solidFill>
                <a:latin typeface="Calibri"/>
                <a:ea typeface="Calibri"/>
                <a:cs typeface="Calibri"/>
                <a:sym typeface="Calibri"/>
              </a:rPr>
              <a:t>Score five variables</a:t>
            </a:r>
            <a:endParaRPr dirty="0"/>
          </a:p>
        </p:txBody>
      </p:sp>
      <p:cxnSp>
        <p:nvCxnSpPr>
          <p:cNvPr id="518" name="Google Shape;518;p61">
            <a:extLst>
              <a:ext uri="{C183D7F6-B498-43B3-948B-1728B52AA6E4}">
                <adec:decorative xmlns:adec="http://schemas.microsoft.com/office/drawing/2017/decorative" val="1"/>
              </a:ext>
            </a:extLst>
          </p:cNvPr>
          <p:cNvCxnSpPr>
            <a:cxnSpLocks/>
          </p:cNvCxnSpPr>
          <p:nvPr/>
        </p:nvCxnSpPr>
        <p:spPr>
          <a:xfrm flipV="1">
            <a:off x="5626273" y="1735137"/>
            <a:ext cx="0" cy="762342"/>
          </a:xfrm>
          <a:prstGeom prst="straightConnector1">
            <a:avLst/>
          </a:prstGeom>
          <a:noFill/>
          <a:ln w="50800" cap="flat" cmpd="sng">
            <a:solidFill>
              <a:srgbClr val="8B0029"/>
            </a:solidFill>
            <a:prstDash val="solid"/>
            <a:miter lim="800000"/>
            <a:headEnd type="none" w="sm" len="sm"/>
            <a:tailEnd type="none" w="sm" len="sm"/>
          </a:ln>
        </p:spPr>
      </p:cxnSp>
      <p:sp>
        <p:nvSpPr>
          <p:cNvPr id="521" name="discuss and rnak"/>
          <p:cNvSpPr txBox="1"/>
          <p:nvPr/>
        </p:nvSpPr>
        <p:spPr>
          <a:xfrm>
            <a:off x="3602545" y="942297"/>
            <a:ext cx="2352900" cy="954300"/>
          </a:xfrm>
          <a:prstGeom prst="rect">
            <a:avLst/>
          </a:prstGeom>
          <a:solidFill>
            <a:schemeClr val="lt1"/>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800" b="1" dirty="0">
                <a:solidFill>
                  <a:schemeClr val="dk1"/>
                </a:solidFill>
                <a:latin typeface="Calibri"/>
                <a:ea typeface="Calibri"/>
                <a:cs typeface="Calibri"/>
                <a:sym typeface="Calibri"/>
              </a:rPr>
              <a:t>Discuss and rank </a:t>
            </a:r>
            <a:endParaRPr dirty="0"/>
          </a:p>
        </p:txBody>
      </p:sp>
      <p:sp>
        <p:nvSpPr>
          <p:cNvPr id="26" name="Title 1">
            <a:extLst>
              <a:ext uri="{FF2B5EF4-FFF2-40B4-BE49-F238E27FC236}">
                <a16:creationId xmlns:a16="http://schemas.microsoft.com/office/drawing/2014/main" id="{A771A447-8DD3-4AE3-BF9F-BA83D90A7610}"/>
              </a:ext>
            </a:extLst>
          </p:cNvPr>
          <p:cNvSpPr>
            <a:spLocks noGrp="1"/>
          </p:cNvSpPr>
          <p:nvPr>
            <p:ph type="title"/>
          </p:nvPr>
        </p:nvSpPr>
        <p:spPr>
          <a:xfrm>
            <a:off x="9607359" y="789140"/>
            <a:ext cx="2628313" cy="395682"/>
          </a:xfrm>
        </p:spPr>
        <p:txBody>
          <a:bodyPr>
            <a:normAutofit/>
          </a:bodyPr>
          <a:lstStyle/>
          <a:p>
            <a:r>
              <a:rPr lang="en-US" sz="1600" dirty="0">
                <a:solidFill>
                  <a:srgbClr val="C00000"/>
                </a:solidFill>
              </a:rPr>
              <a:t>Racial Equity in Faculty Hiring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1"/>
                                        </p:tgtEl>
                                        <p:attrNameLst>
                                          <p:attrName>style.visibility</p:attrName>
                                        </p:attrNameLst>
                                      </p:cBhvr>
                                      <p:to>
                                        <p:strVal val="visible"/>
                                      </p:to>
                                    </p:set>
                                    <p:animEffect transition="in" filter="fade">
                                      <p:cBhvr>
                                        <p:cTn id="7" dur="500"/>
                                        <p:tgtEl>
                                          <p:spTgt spid="511"/>
                                        </p:tgtEl>
                                      </p:cBhvr>
                                    </p:animEffect>
                                  </p:childTnLst>
                                </p:cTn>
                              </p:par>
                              <p:par>
                                <p:cTn id="8" presetID="10" presetClass="entr" presetSubtype="0" fill="hold" nodeType="withEffect">
                                  <p:stCondLst>
                                    <p:cond delay="0"/>
                                  </p:stCondLst>
                                  <p:childTnLst>
                                    <p:set>
                                      <p:cBhvr>
                                        <p:cTn id="9" dur="1" fill="hold">
                                          <p:stCondLst>
                                            <p:cond delay="0"/>
                                          </p:stCondLst>
                                        </p:cTn>
                                        <p:tgtEl>
                                          <p:spTgt spid="507"/>
                                        </p:tgtEl>
                                        <p:attrNameLst>
                                          <p:attrName>style.visibility</p:attrName>
                                        </p:attrNameLst>
                                      </p:cBhvr>
                                      <p:to>
                                        <p:strVal val="visible"/>
                                      </p:to>
                                    </p:set>
                                    <p:animEffect transition="in" filter="fade">
                                      <p:cBhvr>
                                        <p:cTn id="10" dur="500"/>
                                        <p:tgtEl>
                                          <p:spTgt spid="50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9"/>
                                        </p:tgtEl>
                                        <p:attrNameLst>
                                          <p:attrName>style.visibility</p:attrName>
                                        </p:attrNameLst>
                                      </p:cBhvr>
                                      <p:to>
                                        <p:strVal val="visible"/>
                                      </p:to>
                                    </p:set>
                                    <p:animEffect transition="in" filter="fade">
                                      <p:cBhvr>
                                        <p:cTn id="15" dur="500"/>
                                        <p:tgtEl>
                                          <p:spTgt spid="5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17"/>
                                        </p:tgtEl>
                                        <p:attrNameLst>
                                          <p:attrName>style.visibility</p:attrName>
                                        </p:attrNameLst>
                                      </p:cBhvr>
                                      <p:to>
                                        <p:strVal val="visible"/>
                                      </p:to>
                                    </p:set>
                                    <p:animEffect transition="in" filter="fade">
                                      <p:cBhvr>
                                        <p:cTn id="20" dur="500"/>
                                        <p:tgtEl>
                                          <p:spTgt spid="517"/>
                                        </p:tgtEl>
                                      </p:cBhvr>
                                    </p:animEffect>
                                  </p:childTnLst>
                                </p:cTn>
                              </p:par>
                              <p:par>
                                <p:cTn id="21" presetID="10" presetClass="entr" presetSubtype="0" fill="hold" nodeType="withEffect">
                                  <p:stCondLst>
                                    <p:cond delay="0"/>
                                  </p:stCondLst>
                                  <p:childTnLst>
                                    <p:set>
                                      <p:cBhvr>
                                        <p:cTn id="22" dur="1" fill="hold">
                                          <p:stCondLst>
                                            <p:cond delay="0"/>
                                          </p:stCondLst>
                                        </p:cTn>
                                        <p:tgtEl>
                                          <p:spTgt spid="520"/>
                                        </p:tgtEl>
                                        <p:attrNameLst>
                                          <p:attrName>style.visibility</p:attrName>
                                        </p:attrNameLst>
                                      </p:cBhvr>
                                      <p:to>
                                        <p:strVal val="visible"/>
                                      </p:to>
                                    </p:set>
                                    <p:animEffect transition="in" filter="fade">
                                      <p:cBhvr>
                                        <p:cTn id="23" dur="500"/>
                                        <p:tgtEl>
                                          <p:spTgt spid="52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1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1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1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1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51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18"/>
                                        </p:tgtEl>
                                        <p:attrNameLst>
                                          <p:attrName>style.visibility</p:attrName>
                                        </p:attrNameLst>
                                      </p:cBhvr>
                                      <p:to>
                                        <p:strVal val="visible"/>
                                      </p:to>
                                    </p:set>
                                    <p:animEffect transition="in" filter="fade">
                                      <p:cBhvr>
                                        <p:cTn id="48" dur="500"/>
                                        <p:tgtEl>
                                          <p:spTgt spid="518"/>
                                        </p:tgtEl>
                                      </p:cBhvr>
                                    </p:animEffect>
                                  </p:childTnLst>
                                </p:cTn>
                              </p:par>
                              <p:par>
                                <p:cTn id="49" presetID="10" presetClass="entr" presetSubtype="0" fill="hold" nodeType="withEffect">
                                  <p:stCondLst>
                                    <p:cond delay="0"/>
                                  </p:stCondLst>
                                  <p:childTnLst>
                                    <p:set>
                                      <p:cBhvr>
                                        <p:cTn id="50" dur="1" fill="hold">
                                          <p:stCondLst>
                                            <p:cond delay="0"/>
                                          </p:stCondLst>
                                        </p:cTn>
                                        <p:tgtEl>
                                          <p:spTgt spid="521"/>
                                        </p:tgtEl>
                                        <p:attrNameLst>
                                          <p:attrName>style.visibility</p:attrName>
                                        </p:attrNameLst>
                                      </p:cBhvr>
                                      <p:to>
                                        <p:strVal val="visible"/>
                                      </p:to>
                                    </p:set>
                                    <p:animEffect transition="in" filter="fade">
                                      <p:cBhvr>
                                        <p:cTn id="51" dur="500"/>
                                        <p:tgtEl>
                                          <p:spTgt spid="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1" name="Google Shape;331;p44" descr="Ha Nguyen; woman smiling in a grey sweater in front of a maroon background,&#10;Melissa Williams; woman smiling in a blue cardigan in a campus hallway,&#10;Christina Pleasants; woman smiling in a red shirt with a Tacoma landscape background"/>
          <p:cNvPicPr preferRelativeResize="0"/>
          <p:nvPr/>
        </p:nvPicPr>
        <p:blipFill rotWithShape="1">
          <a:blip r:embed="rId3">
            <a:alphaModFix/>
          </a:blip>
          <a:srcRect/>
          <a:stretch/>
        </p:blipFill>
        <p:spPr>
          <a:xfrm>
            <a:off x="5299375" y="1912725"/>
            <a:ext cx="6536651" cy="4605575"/>
          </a:xfrm>
          <a:prstGeom prst="rect">
            <a:avLst/>
          </a:prstGeom>
          <a:noFill/>
          <a:ln>
            <a:noFill/>
          </a:ln>
        </p:spPr>
      </p:pic>
      <p:sp>
        <p:nvSpPr>
          <p:cNvPr id="330" name="Google Shape;330;p44"/>
          <p:cNvSpPr txBox="1">
            <a:spLocks noGrp="1"/>
          </p:cNvSpPr>
          <p:nvPr>
            <p:ph type="title"/>
          </p:nvPr>
        </p:nvSpPr>
        <p:spPr>
          <a:xfrm>
            <a:off x="5202650" y="1020425"/>
            <a:ext cx="4901400" cy="8178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500"/>
              <a:buNone/>
            </a:pPr>
            <a:r>
              <a:rPr lang="en-US" sz="2700" dirty="0"/>
              <a:t>The Equity, Diversity, and Inclusion Team</a:t>
            </a:r>
            <a:endParaRPr sz="2700" dirty="0"/>
          </a:p>
        </p:txBody>
      </p:sp>
      <p:sp>
        <p:nvSpPr>
          <p:cNvPr id="332" name="Google Shape;332;p44"/>
          <p:cNvSpPr txBox="1"/>
          <p:nvPr/>
        </p:nvSpPr>
        <p:spPr>
          <a:xfrm>
            <a:off x="752450" y="1681950"/>
            <a:ext cx="4783200" cy="349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dirty="0">
                <a:solidFill>
                  <a:schemeClr val="dk1"/>
                </a:solidFill>
                <a:latin typeface="Libre Franklin SemiBold"/>
                <a:ea typeface="Libre Franklin SemiBold"/>
                <a:cs typeface="Libre Franklin SemiBold"/>
                <a:sym typeface="Libre Franklin SemiBold"/>
              </a:rPr>
              <a:t>SBCTC:</a:t>
            </a:r>
            <a:endParaRPr sz="3300" dirty="0">
              <a:solidFill>
                <a:schemeClr val="dk1"/>
              </a:solidFill>
              <a:latin typeface="Libre Franklin SemiBold"/>
              <a:ea typeface="Libre Franklin SemiBold"/>
              <a:cs typeface="Libre Franklin SemiBold"/>
              <a:sym typeface="Libre Franklin SemiBold"/>
            </a:endParaRPr>
          </a:p>
          <a:p>
            <a:pPr marL="0" lvl="0" indent="0" algn="l" rtl="0">
              <a:spcBef>
                <a:spcPts val="0"/>
              </a:spcBef>
              <a:spcAft>
                <a:spcPts val="0"/>
              </a:spcAft>
              <a:buNone/>
            </a:pPr>
            <a:endParaRPr sz="2000" dirty="0">
              <a:solidFill>
                <a:schemeClr val="dk1"/>
              </a:solidFill>
              <a:latin typeface="Libre Franklin"/>
              <a:ea typeface="Libre Franklin"/>
              <a:cs typeface="Libre Franklin"/>
              <a:sym typeface="Libre Franklin"/>
            </a:endParaRPr>
          </a:p>
          <a:p>
            <a:pPr marL="0" lvl="0" indent="0" algn="l" rtl="0">
              <a:spcBef>
                <a:spcPts val="0"/>
              </a:spcBef>
              <a:spcAft>
                <a:spcPts val="0"/>
              </a:spcAft>
              <a:buNone/>
            </a:pPr>
            <a:r>
              <a:rPr lang="en-US" sz="2700" b="1" dirty="0">
                <a:solidFill>
                  <a:schemeClr val="dk1"/>
                </a:solidFill>
                <a:latin typeface="Libre Franklin"/>
                <a:ea typeface="Libre Franklin"/>
                <a:cs typeface="Libre Franklin"/>
                <a:sym typeface="Libre Franklin"/>
              </a:rPr>
              <a:t>Julie Huss</a:t>
            </a:r>
            <a:r>
              <a:rPr lang="en-US" sz="2700" dirty="0">
                <a:solidFill>
                  <a:schemeClr val="dk1"/>
                </a:solidFill>
                <a:latin typeface="Libre Franklin"/>
                <a:ea typeface="Libre Franklin"/>
                <a:cs typeface="Libre Franklin"/>
                <a:sym typeface="Libre Franklin"/>
              </a:rPr>
              <a:t>, Director of Human Resources</a:t>
            </a:r>
            <a:endParaRPr sz="2700" dirty="0">
              <a:solidFill>
                <a:schemeClr val="dk1"/>
              </a:solidFill>
              <a:latin typeface="Libre Franklin"/>
              <a:ea typeface="Libre Franklin"/>
              <a:cs typeface="Libre Franklin"/>
              <a:sym typeface="Libre Franklin"/>
            </a:endParaRPr>
          </a:p>
          <a:p>
            <a:pPr marL="0" lvl="0" indent="0" algn="l" rtl="0">
              <a:spcBef>
                <a:spcPts val="0"/>
              </a:spcBef>
              <a:spcAft>
                <a:spcPts val="0"/>
              </a:spcAft>
              <a:buNone/>
            </a:pPr>
            <a:endParaRPr sz="2700" dirty="0">
              <a:solidFill>
                <a:schemeClr val="dk1"/>
              </a:solidFill>
              <a:latin typeface="Libre Franklin"/>
              <a:ea typeface="Libre Franklin"/>
              <a:cs typeface="Libre Franklin"/>
              <a:sym typeface="Libre Franklin"/>
            </a:endParaRPr>
          </a:p>
          <a:p>
            <a:pPr marL="0" lvl="0" indent="0" algn="l" rtl="0">
              <a:spcBef>
                <a:spcPts val="0"/>
              </a:spcBef>
              <a:spcAft>
                <a:spcPts val="0"/>
              </a:spcAft>
              <a:buNone/>
            </a:pPr>
            <a:r>
              <a:rPr lang="en-US" sz="2700" b="1" dirty="0">
                <a:solidFill>
                  <a:schemeClr val="dk1"/>
                </a:solidFill>
                <a:latin typeface="Libre Franklin"/>
                <a:ea typeface="Libre Franklin"/>
                <a:cs typeface="Libre Franklin"/>
                <a:sym typeface="Libre Franklin"/>
              </a:rPr>
              <a:t>Claudine Richardson</a:t>
            </a:r>
            <a:r>
              <a:rPr lang="en-US" sz="2700" dirty="0">
                <a:solidFill>
                  <a:schemeClr val="dk1"/>
                </a:solidFill>
                <a:latin typeface="Libre Franklin"/>
                <a:ea typeface="Libre Franklin"/>
                <a:cs typeface="Libre Franklin"/>
                <a:sym typeface="Libre Franklin"/>
              </a:rPr>
              <a:t>, Student Success Center Policy Associate</a:t>
            </a:r>
            <a:endParaRPr sz="2700" dirty="0">
              <a:latin typeface="Libre Franklin"/>
              <a:ea typeface="Libre Franklin"/>
              <a:cs typeface="Libre Franklin"/>
              <a:sym typeface="Libre Frankli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tenure process" descr="Tenure Process"/>
          <p:cNvSpPr/>
          <p:nvPr/>
        </p:nvSpPr>
        <p:spPr>
          <a:xfrm>
            <a:off x="8066928" y="5301466"/>
            <a:ext cx="3750000" cy="1467000"/>
          </a:xfrm>
          <a:prstGeom prst="roundRect">
            <a:avLst>
              <a:gd name="adj" fmla="val 16667"/>
            </a:avLst>
          </a:prstGeom>
          <a:solidFill>
            <a:srgbClr val="8B00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32" name="tenure process"/>
          <p:cNvSpPr txBox="1"/>
          <p:nvPr/>
        </p:nvSpPr>
        <p:spPr>
          <a:xfrm>
            <a:off x="8147407" y="5270641"/>
            <a:ext cx="3553200" cy="144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chemeClr val="lt1"/>
                </a:solidFill>
                <a:latin typeface="Calibri"/>
                <a:ea typeface="Calibri"/>
                <a:cs typeface="Calibri"/>
                <a:sym typeface="Calibri"/>
              </a:rPr>
              <a:t>Tenure Process</a:t>
            </a:r>
            <a:endParaRPr dirty="0"/>
          </a:p>
        </p:txBody>
      </p:sp>
      <p:sp>
        <p:nvSpPr>
          <p:cNvPr id="529" name="first-year faculty cohort" descr="First-year cohort"/>
          <p:cNvSpPr/>
          <p:nvPr/>
        </p:nvSpPr>
        <p:spPr>
          <a:xfrm>
            <a:off x="4212405" y="5301466"/>
            <a:ext cx="3750000" cy="1467000"/>
          </a:xfrm>
          <a:prstGeom prst="roundRect">
            <a:avLst>
              <a:gd name="adj" fmla="val 16667"/>
            </a:avLst>
          </a:prstGeom>
          <a:solidFill>
            <a:srgbClr val="8B00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31" name="first-year faculty cohort"/>
          <p:cNvSpPr txBox="1"/>
          <p:nvPr/>
        </p:nvSpPr>
        <p:spPr>
          <a:xfrm>
            <a:off x="4107950" y="5322011"/>
            <a:ext cx="3976200" cy="144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chemeClr val="lt1"/>
                </a:solidFill>
                <a:latin typeface="Calibri"/>
                <a:ea typeface="Calibri"/>
                <a:cs typeface="Calibri"/>
                <a:sym typeface="Calibri"/>
              </a:rPr>
              <a:t>First-Year </a:t>
            </a:r>
            <a:endParaRPr dirty="0"/>
          </a:p>
          <a:p>
            <a:pPr marL="0" marR="0" lvl="0" indent="0" algn="ctr" rtl="0">
              <a:spcBef>
                <a:spcPts val="0"/>
              </a:spcBef>
              <a:spcAft>
                <a:spcPts val="0"/>
              </a:spcAft>
              <a:buNone/>
            </a:pPr>
            <a:r>
              <a:rPr lang="en-US" sz="4400" b="1" dirty="0">
                <a:solidFill>
                  <a:schemeClr val="lt1"/>
                </a:solidFill>
                <a:latin typeface="Calibri"/>
                <a:ea typeface="Calibri"/>
                <a:cs typeface="Calibri"/>
                <a:sym typeface="Calibri"/>
              </a:rPr>
              <a:t>Faculty Cohort</a:t>
            </a:r>
            <a:endParaRPr dirty="0"/>
          </a:p>
        </p:txBody>
      </p:sp>
      <p:sp>
        <p:nvSpPr>
          <p:cNvPr id="528" name="hiring process" descr="Hiring process"/>
          <p:cNvSpPr/>
          <p:nvPr/>
        </p:nvSpPr>
        <p:spPr>
          <a:xfrm>
            <a:off x="340761" y="5301466"/>
            <a:ext cx="3750000" cy="1467000"/>
          </a:xfrm>
          <a:prstGeom prst="roundRect">
            <a:avLst>
              <a:gd name="adj" fmla="val 16667"/>
            </a:avLst>
          </a:prstGeom>
          <a:solidFill>
            <a:srgbClr val="8B0029">
              <a:alpha val="3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30" name="hiring process"/>
          <p:cNvSpPr txBox="1"/>
          <p:nvPr/>
        </p:nvSpPr>
        <p:spPr>
          <a:xfrm>
            <a:off x="482885" y="5301463"/>
            <a:ext cx="3452100" cy="144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chemeClr val="lt1"/>
                </a:solidFill>
                <a:latin typeface="Calibri"/>
                <a:ea typeface="Calibri"/>
                <a:cs typeface="Calibri"/>
                <a:sym typeface="Calibri"/>
              </a:rPr>
              <a:t>Hiring </a:t>
            </a:r>
            <a:endParaRPr dirty="0"/>
          </a:p>
          <a:p>
            <a:pPr marL="0" marR="0" lvl="0" indent="0" algn="ctr" rtl="0">
              <a:spcBef>
                <a:spcPts val="0"/>
              </a:spcBef>
              <a:spcAft>
                <a:spcPts val="0"/>
              </a:spcAft>
              <a:buNone/>
            </a:pPr>
            <a:r>
              <a:rPr lang="en-US" sz="4400" b="1" dirty="0">
                <a:solidFill>
                  <a:schemeClr val="lt1"/>
                </a:solidFill>
                <a:latin typeface="Calibri"/>
                <a:ea typeface="Calibri"/>
                <a:cs typeface="Calibri"/>
                <a:sym typeface="Calibri"/>
              </a:rPr>
              <a:t>Process</a:t>
            </a:r>
            <a:endParaRPr dirty="0"/>
          </a:p>
        </p:txBody>
      </p:sp>
      <p:pic>
        <p:nvPicPr>
          <p:cNvPr id="533" name="logo" descr="Pierce College Logo"/>
          <p:cNvPicPr preferRelativeResize="0"/>
          <p:nvPr/>
        </p:nvPicPr>
        <p:blipFill rotWithShape="1">
          <a:blip r:embed="rId3">
            <a:alphaModFix/>
          </a:blip>
          <a:srcRect/>
          <a:stretch/>
        </p:blipFill>
        <p:spPr>
          <a:xfrm>
            <a:off x="9771864" y="134829"/>
            <a:ext cx="2299305" cy="654311"/>
          </a:xfrm>
          <a:prstGeom prst="rect">
            <a:avLst/>
          </a:prstGeom>
          <a:noFill/>
          <a:ln>
            <a:noFill/>
          </a:ln>
        </p:spPr>
      </p:pic>
      <p:sp>
        <p:nvSpPr>
          <p:cNvPr id="10" name="Title 1">
            <a:extLst>
              <a:ext uri="{FF2B5EF4-FFF2-40B4-BE49-F238E27FC236}">
                <a16:creationId xmlns:a16="http://schemas.microsoft.com/office/drawing/2014/main" id="{6964590C-8DE6-4144-ABF8-2D9E463F0543}"/>
              </a:ext>
            </a:extLst>
          </p:cNvPr>
          <p:cNvSpPr>
            <a:spLocks noGrp="1"/>
          </p:cNvSpPr>
          <p:nvPr>
            <p:ph type="title"/>
          </p:nvPr>
        </p:nvSpPr>
        <p:spPr>
          <a:xfrm>
            <a:off x="3521100" y="1796840"/>
            <a:ext cx="5149800" cy="2245163"/>
          </a:xfrm>
        </p:spPr>
        <p:txBody>
          <a:bodyPr>
            <a:normAutofit/>
          </a:bodyPr>
          <a:lstStyle/>
          <a:p>
            <a:pPr lvl="0" algn="ctr"/>
            <a:r>
              <a:rPr lang="en-US" sz="4000" b="1" dirty="0"/>
              <a:t>Refocus on Black and Brown student excellence</a:t>
            </a:r>
            <a:endParaRPr lang="en-US" sz="4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542" name="Google Shape;542;p63" descr="Spokane Falls Community College Logo"/>
          <p:cNvPicPr preferRelativeResize="0"/>
          <p:nvPr/>
        </p:nvPicPr>
        <p:blipFill rotWithShape="1">
          <a:blip r:embed="rId3">
            <a:alphaModFix/>
          </a:blip>
          <a:srcRect/>
          <a:stretch/>
        </p:blipFill>
        <p:spPr>
          <a:xfrm>
            <a:off x="6109099" y="4931021"/>
            <a:ext cx="5410955" cy="1019317"/>
          </a:xfrm>
          <a:prstGeom prst="rect">
            <a:avLst/>
          </a:prstGeom>
          <a:noFill/>
          <a:ln>
            <a:noFill/>
          </a:ln>
        </p:spPr>
      </p:pic>
      <p:sp>
        <p:nvSpPr>
          <p:cNvPr id="540" name="Google Shape;540;p63"/>
          <p:cNvSpPr txBox="1">
            <a:spLocks noGrp="1"/>
          </p:cNvSpPr>
          <p:nvPr>
            <p:ph type="body" idx="1"/>
          </p:nvPr>
        </p:nvSpPr>
        <p:spPr>
          <a:xfrm>
            <a:off x="715815" y="2415155"/>
            <a:ext cx="11115967" cy="3757046"/>
          </a:xfrm>
          <a:prstGeom prst="rect">
            <a:avLst/>
          </a:prstGeom>
          <a:noFill/>
          <a:ln>
            <a:noFill/>
          </a:ln>
        </p:spPr>
        <p:txBody>
          <a:bodyPr spcFirstLastPara="1" wrap="square" lIns="91425" tIns="45700" rIns="91425" bIns="45700" anchor="t" anchorCtr="0">
            <a:noAutofit/>
          </a:bodyPr>
          <a:lstStyle/>
          <a:p>
            <a:pPr marL="50800" lvl="0" indent="0" algn="l" rtl="0">
              <a:lnSpc>
                <a:spcPct val="100000"/>
              </a:lnSpc>
              <a:spcBef>
                <a:spcPts val="1000"/>
              </a:spcBef>
              <a:spcAft>
                <a:spcPts val="0"/>
              </a:spcAft>
              <a:buSzPts val="2800"/>
              <a:buNone/>
            </a:pPr>
            <a:r>
              <a:rPr lang="en-US" dirty="0"/>
              <a:t>Bonnie Glantz</a:t>
            </a:r>
            <a:endParaRPr dirty="0"/>
          </a:p>
          <a:p>
            <a:pPr marL="50800" lvl="0" indent="0" algn="l" rtl="0">
              <a:lnSpc>
                <a:spcPct val="100000"/>
              </a:lnSpc>
              <a:spcBef>
                <a:spcPts val="1000"/>
              </a:spcBef>
              <a:spcAft>
                <a:spcPts val="0"/>
              </a:spcAft>
              <a:buSzPts val="2800"/>
              <a:buNone/>
            </a:pPr>
            <a:r>
              <a:rPr lang="en-US" dirty="0"/>
              <a:t>	Dean, Visual &amp; Performing Arts</a:t>
            </a:r>
            <a:endParaRPr dirty="0"/>
          </a:p>
          <a:p>
            <a:pPr marL="50800" lvl="0" indent="0" algn="l" rtl="0">
              <a:lnSpc>
                <a:spcPct val="100000"/>
              </a:lnSpc>
              <a:spcBef>
                <a:spcPts val="1000"/>
              </a:spcBef>
              <a:spcAft>
                <a:spcPts val="0"/>
              </a:spcAft>
              <a:buSzPts val="2800"/>
              <a:buNone/>
            </a:pPr>
            <a:r>
              <a:rPr lang="en-US" dirty="0"/>
              <a:t>	Spokane Falls Community College</a:t>
            </a:r>
            <a:endParaRPr dirty="0"/>
          </a:p>
          <a:p>
            <a:pPr marL="50800" lvl="0" indent="0" algn="l" rtl="0">
              <a:lnSpc>
                <a:spcPct val="100000"/>
              </a:lnSpc>
              <a:spcBef>
                <a:spcPts val="1000"/>
              </a:spcBef>
              <a:spcAft>
                <a:spcPts val="0"/>
              </a:spcAft>
              <a:buSzPts val="2800"/>
              <a:buNone/>
            </a:pPr>
            <a:r>
              <a:rPr lang="en-US" u="sng" dirty="0">
                <a:solidFill>
                  <a:schemeClr val="hlink"/>
                </a:solidFill>
                <a:hlinkClick r:id="rId4"/>
              </a:rPr>
              <a:t>Bonnie.Glantz@sfcc.spokane.edu</a:t>
            </a:r>
            <a:r>
              <a:rPr lang="en-US" dirty="0"/>
              <a:t> </a:t>
            </a:r>
            <a:endParaRPr dirty="0"/>
          </a:p>
          <a:p>
            <a:pPr marL="228600" lvl="0" indent="-50800" algn="l" rtl="0">
              <a:lnSpc>
                <a:spcPct val="90000"/>
              </a:lnSpc>
              <a:spcBef>
                <a:spcPts val="1000"/>
              </a:spcBef>
              <a:spcAft>
                <a:spcPts val="0"/>
              </a:spcAft>
              <a:buClr>
                <a:srgbClr val="003764"/>
              </a:buClr>
              <a:buSzPts val="2800"/>
              <a:buNone/>
            </a:pPr>
            <a:endParaRPr dirty="0"/>
          </a:p>
        </p:txBody>
      </p:sp>
      <p:sp>
        <p:nvSpPr>
          <p:cNvPr id="539" name="Google Shape;539;p63"/>
          <p:cNvSpPr txBox="1">
            <a:spLocks noGrp="1"/>
          </p:cNvSpPr>
          <p:nvPr>
            <p:ph type="title"/>
          </p:nvPr>
        </p:nvSpPr>
        <p:spPr>
          <a:xfrm>
            <a:off x="715815" y="1549936"/>
            <a:ext cx="11115967" cy="79707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3764"/>
              </a:buClr>
              <a:buSzPts val="3500"/>
              <a:buFont typeface="Libre Franklin Medium"/>
              <a:buNone/>
            </a:pPr>
            <a:r>
              <a:rPr lang="en-US" dirty="0"/>
              <a:t>SPOKANE DISTRICTS</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50" name="Google Shape;550;p64"/>
          <p:cNvSpPr txBox="1"/>
          <p:nvPr/>
        </p:nvSpPr>
        <p:spPr>
          <a:xfrm>
            <a:off x="1188160" y="6297676"/>
            <a:ext cx="4927906" cy="276999"/>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2A0CA"/>
              </a:buClr>
              <a:buSzPts val="1200"/>
              <a:buFont typeface="Arial"/>
              <a:buNone/>
            </a:pPr>
            <a:r>
              <a:rPr lang="en-US" sz="1200" b="0" i="0" u="none" strike="noStrike" cap="none" dirty="0">
                <a:solidFill>
                  <a:srgbClr val="62A0CA"/>
                </a:solidFill>
                <a:latin typeface="Arial"/>
                <a:ea typeface="Arial"/>
                <a:cs typeface="Arial"/>
                <a:sym typeface="Arial"/>
              </a:rPr>
              <a:t>Adapted from OSU’s Search Advocates Program</a:t>
            </a:r>
            <a:endParaRPr dirty="0"/>
          </a:p>
        </p:txBody>
      </p:sp>
      <p:sp>
        <p:nvSpPr>
          <p:cNvPr id="549" name="Google Shape;549;p64"/>
          <p:cNvSpPr txBox="1">
            <a:spLocks noGrp="1"/>
          </p:cNvSpPr>
          <p:nvPr>
            <p:ph type="subTitle" idx="1"/>
          </p:nvPr>
        </p:nvSpPr>
        <p:spPr>
          <a:xfrm>
            <a:off x="1507067" y="4050832"/>
            <a:ext cx="7766936" cy="2183053"/>
          </a:xfrm>
          <a:prstGeom prst="rect">
            <a:avLst/>
          </a:prstGeom>
          <a:noFill/>
          <a:ln>
            <a:noFill/>
          </a:ln>
        </p:spPr>
        <p:txBody>
          <a:bodyPr spcFirstLastPara="1" wrap="square" lIns="91425" tIns="45700" rIns="91425" bIns="45700" anchor="t" anchorCtr="0">
            <a:normAutofit/>
          </a:bodyPr>
          <a:lstStyle/>
          <a:p>
            <a:pPr marL="0" lvl="0" indent="0" algn="r" rtl="0">
              <a:spcBef>
                <a:spcPts val="0"/>
              </a:spcBef>
              <a:spcAft>
                <a:spcPts val="0"/>
              </a:spcAft>
              <a:buSzPts val="1920"/>
              <a:buNone/>
            </a:pPr>
            <a:r>
              <a:rPr lang="en-US" sz="2400" dirty="0"/>
              <a:t>“</a:t>
            </a:r>
            <a:r>
              <a:rPr lang="en-US" sz="2800" dirty="0"/>
              <a:t>Do the best you can until you know better. Then when you know better, do better.” </a:t>
            </a:r>
            <a:endParaRPr dirty="0"/>
          </a:p>
          <a:p>
            <a:pPr marL="0" lvl="0" indent="0" algn="r" rtl="0">
              <a:spcBef>
                <a:spcPts val="1000"/>
              </a:spcBef>
              <a:spcAft>
                <a:spcPts val="0"/>
              </a:spcAft>
              <a:buSzPts val="2240"/>
              <a:buNone/>
            </a:pPr>
            <a:r>
              <a:rPr lang="en-US" sz="2800" dirty="0"/>
              <a:t>Maya Angelou</a:t>
            </a:r>
            <a:endParaRPr dirty="0"/>
          </a:p>
        </p:txBody>
      </p:sp>
      <p:sp>
        <p:nvSpPr>
          <p:cNvPr id="548" name="Google Shape;548;p64"/>
          <p:cNvSpPr txBox="1">
            <a:spLocks noGrp="1"/>
          </p:cNvSpPr>
          <p:nvPr>
            <p:ph type="ctrTitle"/>
          </p:nvPr>
        </p:nvSpPr>
        <p:spPr>
          <a:xfrm>
            <a:off x="1507066" y="1157681"/>
            <a:ext cx="8113451" cy="195463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005BAA"/>
              </a:buClr>
              <a:buSzPts val="3600"/>
              <a:buFont typeface="Arial"/>
              <a:buNone/>
            </a:pPr>
            <a:r>
              <a:rPr lang="en-US" sz="3600" dirty="0"/>
              <a:t>Search Advocates at </a:t>
            </a:r>
            <a:br>
              <a:rPr lang="en-US" sz="3600" dirty="0"/>
            </a:br>
            <a:r>
              <a:rPr lang="en-US" sz="3600" dirty="0"/>
              <a:t>Community Colleges of Spokane</a:t>
            </a:r>
            <a:br>
              <a:rPr lang="en-US" sz="3600" dirty="0"/>
            </a:br>
            <a:endParaRPr sz="3600" dirty="0">
              <a:solidFill>
                <a:srgbClr val="7F7F7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65"/>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005BAA"/>
              </a:buClr>
              <a:buSzPts val="3600"/>
              <a:buFont typeface="Arial"/>
              <a:buNone/>
            </a:pPr>
            <a:r>
              <a:rPr lang="en-US" dirty="0"/>
              <a:t>How We Knew We Needed Search Advocates</a:t>
            </a:r>
            <a:endParaRPr dirty="0"/>
          </a:p>
        </p:txBody>
      </p:sp>
      <p:pic>
        <p:nvPicPr>
          <p:cNvPr id="557" name="Google Shape;557;p65" descr="Bar graph showing the percentage of racially diverse candidates for faculty positions in 2014 were 15% in the labor pool, 18% in the CCS applicant pool, 20% after screening by HR, 13% after screening by committee, 11% after interview."/>
          <p:cNvPicPr preferRelativeResize="0">
            <a:picLocks noGrp="1"/>
          </p:cNvPicPr>
          <p:nvPr>
            <p:ph type="body" idx="1"/>
          </p:nvPr>
        </p:nvPicPr>
        <p:blipFill rotWithShape="1">
          <a:blip r:embed="rId3">
            <a:alphaModFix/>
          </a:blip>
          <a:srcRect/>
          <a:stretch/>
        </p:blipFill>
        <p:spPr>
          <a:xfrm>
            <a:off x="797436" y="1884972"/>
            <a:ext cx="7918718" cy="469141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564" name="Google Shape;564;p66" descr="The number of People of Color hired at SFCC with search advocates in 2018 was almost double from 2016 and 2017" title="Percentage of People of Color Hired"/>
          <p:cNvPicPr preferRelativeResize="0"/>
          <p:nvPr/>
        </p:nvPicPr>
        <p:blipFill rotWithShape="1">
          <a:blip r:embed="rId3">
            <a:alphaModFix/>
          </a:blip>
          <a:srcRect/>
          <a:stretch/>
        </p:blipFill>
        <p:spPr>
          <a:xfrm>
            <a:off x="597177" y="1676400"/>
            <a:ext cx="9004020" cy="4365626"/>
          </a:xfrm>
          <a:prstGeom prst="rect">
            <a:avLst/>
          </a:prstGeom>
          <a:noFill/>
          <a:ln>
            <a:noFill/>
          </a:ln>
        </p:spPr>
      </p:pic>
      <p:sp>
        <p:nvSpPr>
          <p:cNvPr id="563" name="Google Shape;563;p66"/>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005BAA"/>
              </a:buClr>
              <a:buSzPts val="3600"/>
              <a:buFont typeface="Arial"/>
              <a:buNone/>
            </a:pPr>
            <a:r>
              <a:rPr lang="en-US" dirty="0"/>
              <a:t>The Impact of Using Search Advocates</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67"/>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005BAA"/>
              </a:buClr>
              <a:buSzPts val="3600"/>
              <a:buFont typeface="Arial"/>
              <a:buNone/>
            </a:pPr>
            <a:r>
              <a:rPr lang="en-US" dirty="0"/>
              <a:t>What is a Search Advocate (SA)?</a:t>
            </a:r>
            <a:endParaRPr dirty="0"/>
          </a:p>
        </p:txBody>
      </p:sp>
      <p:sp>
        <p:nvSpPr>
          <p:cNvPr id="571" name="Google Shape;571;p67"/>
          <p:cNvSpPr txBox="1">
            <a:spLocks noGrp="1"/>
          </p:cNvSpPr>
          <p:nvPr>
            <p:ph type="body" idx="1"/>
          </p:nvPr>
        </p:nvSpPr>
        <p:spPr>
          <a:xfrm>
            <a:off x="504680" y="1527048"/>
            <a:ext cx="9243900" cy="453385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240"/>
              <a:buChar char="►"/>
            </a:pPr>
            <a:r>
              <a:rPr lang="en-US" sz="2800" dirty="0"/>
              <a:t>A non-voting member of the screening committee who has been trained in practices that interrupt bias and enhance equity and inclusion in the hiring process. </a:t>
            </a:r>
            <a:endParaRPr dirty="0"/>
          </a:p>
          <a:p>
            <a:pPr marL="342900" lvl="0" indent="-342900" algn="l" rtl="0">
              <a:spcBef>
                <a:spcPts val="1000"/>
              </a:spcBef>
              <a:spcAft>
                <a:spcPts val="0"/>
              </a:spcAft>
              <a:buSzPts val="2240"/>
              <a:buChar char="►"/>
            </a:pPr>
            <a:r>
              <a:rPr lang="en-US" sz="2800" dirty="0"/>
              <a:t>A Search Advocate serves as a partner and resource to the committee, assisting them to achieve their goal of a conducting a fair, equitable, and inclusive search.</a:t>
            </a:r>
            <a:endParaRPr sz="2800" dirty="0"/>
          </a:p>
          <a:p>
            <a:pPr marL="342900" lvl="0" indent="-251459" algn="l" rtl="0">
              <a:spcBef>
                <a:spcPts val="1000"/>
              </a:spcBef>
              <a:spcAft>
                <a:spcPts val="0"/>
              </a:spcAft>
              <a:buSzPts val="1440"/>
              <a:buNone/>
            </a:pP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96" name="Google Shape;596;p68"/>
          <p:cNvSpPr txBox="1"/>
          <p:nvPr/>
        </p:nvSpPr>
        <p:spPr>
          <a:xfrm>
            <a:off x="1188160" y="6297676"/>
            <a:ext cx="492790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2A0CA"/>
              </a:buClr>
              <a:buSzPts val="1200"/>
              <a:buFont typeface="Arial"/>
              <a:buNone/>
            </a:pPr>
            <a:r>
              <a:rPr lang="en-US" sz="1200" b="0" i="0" u="none" strike="noStrike" cap="none" dirty="0">
                <a:solidFill>
                  <a:srgbClr val="62A0CA"/>
                </a:solidFill>
                <a:latin typeface="Arial"/>
                <a:ea typeface="Arial"/>
                <a:cs typeface="Arial"/>
                <a:sym typeface="Arial"/>
              </a:rPr>
              <a:t>Adapted from OSU’s Search Advocates Program</a:t>
            </a:r>
            <a:endParaRPr dirty="0"/>
          </a:p>
        </p:txBody>
      </p:sp>
      <p:sp>
        <p:nvSpPr>
          <p:cNvPr id="578" name="Google Shape;578;p68"/>
          <p:cNvSpPr txBox="1">
            <a:spLocks noGrp="1"/>
          </p:cNvSpPr>
          <p:nvPr>
            <p:ph type="body" idx="1"/>
          </p:nvPr>
        </p:nvSpPr>
        <p:spPr>
          <a:xfrm>
            <a:off x="677334" y="5367687"/>
            <a:ext cx="8596668" cy="673675"/>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240"/>
              <a:buChar char="►"/>
            </a:pPr>
            <a:r>
              <a:rPr lang="en-US" sz="2800" i="1" dirty="0"/>
              <a:t>What is the Search Advocate's role?</a:t>
            </a:r>
            <a:endParaRPr sz="2800" dirty="0"/>
          </a:p>
        </p:txBody>
      </p:sp>
      <p:grpSp>
        <p:nvGrpSpPr>
          <p:cNvPr id="579" name="Google Shape;579;p68" descr="Structural and cognitive bias: Develop position, establish criteria, recruit, screen, interview, references, select, integrate"/>
          <p:cNvGrpSpPr/>
          <p:nvPr/>
        </p:nvGrpSpPr>
        <p:grpSpPr>
          <a:xfrm>
            <a:off x="224118" y="1497106"/>
            <a:ext cx="11290547" cy="3561256"/>
            <a:chOff x="186058" y="2666999"/>
            <a:chExt cx="8686800" cy="3429002"/>
          </a:xfrm>
        </p:grpSpPr>
        <p:grpSp>
          <p:nvGrpSpPr>
            <p:cNvPr id="580" name="Google Shape;580;p68"/>
            <p:cNvGrpSpPr/>
            <p:nvPr/>
          </p:nvGrpSpPr>
          <p:grpSpPr>
            <a:xfrm>
              <a:off x="186058" y="2666999"/>
              <a:ext cx="8686800" cy="3429002"/>
              <a:chOff x="186058" y="2666999"/>
              <a:chExt cx="8686800" cy="3429002"/>
            </a:xfrm>
          </p:grpSpPr>
          <p:sp>
            <p:nvSpPr>
              <p:cNvPr id="581" name="Google Shape;581;p68"/>
              <p:cNvSpPr/>
              <p:nvPr/>
            </p:nvSpPr>
            <p:spPr>
              <a:xfrm rot="10800000">
                <a:off x="186058" y="2666999"/>
                <a:ext cx="8686800" cy="2448920"/>
              </a:xfrm>
              <a:prstGeom prst="flowChartManualInput">
                <a:avLst/>
              </a:prstGeom>
              <a:gradFill>
                <a:gsLst>
                  <a:gs pos="0">
                    <a:srgbClr val="A5A994"/>
                  </a:gs>
                  <a:gs pos="64999">
                    <a:srgbClr val="F0EBD5"/>
                  </a:gs>
                  <a:gs pos="100000">
                    <a:srgbClr val="D1C39F"/>
                  </a:gs>
                </a:gsLst>
                <a:lin ang="10800000" scaled="0"/>
              </a:gradFill>
              <a:ln w="11425" cap="flat" cmpd="sng">
                <a:solidFill>
                  <a:srgbClr val="537656"/>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dirty="0">
                  <a:solidFill>
                    <a:srgbClr val="FFFFFF"/>
                  </a:solidFill>
                  <a:latin typeface="Georgia"/>
                  <a:ea typeface="Georgia"/>
                  <a:cs typeface="Georgia"/>
                  <a:sym typeface="Georgia"/>
                </a:endParaRPr>
              </a:p>
            </p:txBody>
          </p:sp>
          <p:sp>
            <p:nvSpPr>
              <p:cNvPr id="583" name="Google Shape;583;p68"/>
              <p:cNvSpPr/>
              <p:nvPr/>
            </p:nvSpPr>
            <p:spPr>
              <a:xfrm>
                <a:off x="186058" y="4355910"/>
                <a:ext cx="8686800" cy="1740091"/>
              </a:xfrm>
              <a:prstGeom prst="flowChartManualInput">
                <a:avLst/>
              </a:prstGeom>
              <a:gradFill>
                <a:gsLst>
                  <a:gs pos="0">
                    <a:srgbClr val="76A676"/>
                  </a:gs>
                  <a:gs pos="64999">
                    <a:srgbClr val="F0EBD5"/>
                  </a:gs>
                  <a:gs pos="100000">
                    <a:srgbClr val="D1C39F"/>
                  </a:gs>
                </a:gsLst>
                <a:lin ang="10800000" scaled="0"/>
              </a:gradFill>
              <a:ln w="11425" cap="flat" cmpd="sng">
                <a:solidFill>
                  <a:srgbClr val="537656"/>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dirty="0">
                  <a:solidFill>
                    <a:srgbClr val="FFFFFF"/>
                  </a:solidFill>
                  <a:latin typeface="Georgia"/>
                  <a:ea typeface="Georgia"/>
                  <a:cs typeface="Georgia"/>
                  <a:sym typeface="Georgia"/>
                </a:endParaRPr>
              </a:p>
            </p:txBody>
          </p:sp>
          <p:sp>
            <p:nvSpPr>
              <p:cNvPr id="582" name="Structural bias"/>
              <p:cNvSpPr txBox="1"/>
              <p:nvPr/>
            </p:nvSpPr>
            <p:spPr>
              <a:xfrm>
                <a:off x="1602375" y="3001231"/>
                <a:ext cx="2782306" cy="511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D4F3F"/>
                  </a:buClr>
                  <a:buSzPts val="2400"/>
                  <a:buFont typeface="Arial"/>
                  <a:buNone/>
                </a:pPr>
                <a:r>
                  <a:rPr lang="en-US" sz="2400" b="1" i="0" u="none" strike="noStrike" cap="none" dirty="0">
                    <a:solidFill>
                      <a:srgbClr val="4D4F3F"/>
                    </a:solidFill>
                    <a:latin typeface="Times New Roman"/>
                    <a:ea typeface="Times New Roman"/>
                    <a:cs typeface="Times New Roman"/>
                    <a:sym typeface="Times New Roman"/>
                  </a:rPr>
                  <a:t>Structural Bias</a:t>
                </a:r>
                <a:endParaRPr dirty="0"/>
              </a:p>
            </p:txBody>
          </p:sp>
        </p:grpSp>
        <p:sp>
          <p:nvSpPr>
            <p:cNvPr id="584" name="Cognitive bias"/>
            <p:cNvSpPr txBox="1"/>
            <p:nvPr/>
          </p:nvSpPr>
          <p:spPr>
            <a:xfrm>
              <a:off x="4004362" y="5253841"/>
              <a:ext cx="2537666" cy="461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D4F3F"/>
                </a:buClr>
                <a:buSzPts val="2400"/>
                <a:buFont typeface="Arial"/>
                <a:buNone/>
              </a:pPr>
              <a:r>
                <a:rPr lang="en-US" sz="2400" b="1" i="0" u="none" strike="noStrike" cap="none" dirty="0">
                  <a:solidFill>
                    <a:srgbClr val="4D4F3F"/>
                  </a:solidFill>
                  <a:latin typeface="Times New Roman"/>
                  <a:ea typeface="Times New Roman"/>
                  <a:cs typeface="Times New Roman"/>
                  <a:sym typeface="Times New Roman"/>
                </a:rPr>
                <a:t>Cognitive Bias</a:t>
              </a:r>
              <a:endParaRPr dirty="0"/>
            </a:p>
          </p:txBody>
        </p:sp>
        <p:grpSp>
          <p:nvGrpSpPr>
            <p:cNvPr id="585" name="Google Shape;585;p68"/>
            <p:cNvGrpSpPr/>
            <p:nvPr/>
          </p:nvGrpSpPr>
          <p:grpSpPr>
            <a:xfrm>
              <a:off x="186058" y="3236708"/>
              <a:ext cx="8686800" cy="2238300"/>
              <a:chOff x="186058" y="3236708"/>
              <a:chExt cx="8686800" cy="2238300"/>
            </a:xfrm>
          </p:grpSpPr>
          <p:sp>
            <p:nvSpPr>
              <p:cNvPr id="586" name="Arrow"/>
              <p:cNvSpPr/>
              <p:nvPr/>
            </p:nvSpPr>
            <p:spPr>
              <a:xfrm>
                <a:off x="186058" y="3236708"/>
                <a:ext cx="8686800" cy="2238300"/>
              </a:xfrm>
              <a:prstGeom prst="rightArrow">
                <a:avLst>
                  <a:gd name="adj1" fmla="val 50000"/>
                  <a:gd name="adj2" fmla="val 50000"/>
                </a:avLst>
              </a:prstGeom>
              <a:solidFill>
                <a:srgbClr val="9F7B33"/>
              </a:solidFill>
              <a:ln w="11425" cap="flat" cmpd="sng">
                <a:solidFill>
                  <a:srgbClr val="537656"/>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1" i="0" u="none" strike="noStrike" cap="none" dirty="0">
                  <a:solidFill>
                    <a:srgbClr val="2D5661"/>
                  </a:solidFill>
                  <a:latin typeface="Georgia"/>
                  <a:ea typeface="Georgia"/>
                  <a:cs typeface="Georgia"/>
                  <a:sym typeface="Georgia"/>
                </a:endParaRPr>
              </a:p>
            </p:txBody>
          </p:sp>
          <p:sp>
            <p:nvSpPr>
              <p:cNvPr id="592" name="Integrate"/>
              <p:cNvSpPr/>
              <p:nvPr/>
            </p:nvSpPr>
            <p:spPr>
              <a:xfrm>
                <a:off x="7069873" y="4026563"/>
                <a:ext cx="876667" cy="691985"/>
              </a:xfrm>
              <a:prstGeom prst="roundRect">
                <a:avLst>
                  <a:gd name="adj" fmla="val 16667"/>
                </a:avLst>
              </a:prstGeom>
              <a:solidFill>
                <a:srgbClr val="76A676">
                  <a:alpha val="74901"/>
                </a:srgbClr>
              </a:solidFill>
              <a:ln w="11425" cap="flat" cmpd="sng">
                <a:solidFill>
                  <a:srgbClr val="537656"/>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3352A"/>
                  </a:buClr>
                  <a:buSzPts val="1200"/>
                  <a:buFont typeface="Arial"/>
                  <a:buNone/>
                </a:pPr>
                <a:r>
                  <a:rPr lang="en-US" sz="1200" b="1" i="0" u="none" strike="noStrike" cap="none" dirty="0">
                    <a:solidFill>
                      <a:srgbClr val="33352A"/>
                    </a:solidFill>
                    <a:latin typeface="Times New Roman"/>
                    <a:ea typeface="Times New Roman"/>
                    <a:cs typeface="Times New Roman"/>
                    <a:sym typeface="Times New Roman"/>
                  </a:rPr>
                  <a:t>Integrate</a:t>
                </a:r>
                <a:endParaRPr dirty="0"/>
              </a:p>
            </p:txBody>
          </p:sp>
          <p:sp>
            <p:nvSpPr>
              <p:cNvPr id="591" name="select"/>
              <p:cNvSpPr/>
              <p:nvPr/>
            </p:nvSpPr>
            <p:spPr>
              <a:xfrm>
                <a:off x="6063224" y="4026564"/>
                <a:ext cx="983323" cy="691985"/>
              </a:xfrm>
              <a:prstGeom prst="roundRect">
                <a:avLst>
                  <a:gd name="adj" fmla="val 16667"/>
                </a:avLst>
              </a:prstGeom>
              <a:solidFill>
                <a:srgbClr val="F5B167">
                  <a:alpha val="74901"/>
                </a:srgbClr>
              </a:solidFill>
              <a:ln w="11425" cap="flat" cmpd="sng">
                <a:solidFill>
                  <a:srgbClr val="537656"/>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3352A"/>
                  </a:buClr>
                  <a:buSzPts val="1200"/>
                  <a:buFont typeface="Arial"/>
                  <a:buNone/>
                </a:pPr>
                <a:r>
                  <a:rPr lang="en-US" sz="1200" b="1" i="0" u="none" strike="noStrike" cap="none" dirty="0">
                    <a:solidFill>
                      <a:srgbClr val="33352A"/>
                    </a:solidFill>
                    <a:latin typeface="Georgia"/>
                    <a:ea typeface="Georgia"/>
                    <a:cs typeface="Georgia"/>
                    <a:sym typeface="Georgia"/>
                  </a:rPr>
                  <a:t>Select</a:t>
                </a:r>
                <a:endParaRPr dirty="0"/>
              </a:p>
            </p:txBody>
          </p:sp>
          <p:sp>
            <p:nvSpPr>
              <p:cNvPr id="590" name="references"/>
              <p:cNvSpPr/>
              <p:nvPr/>
            </p:nvSpPr>
            <p:spPr>
              <a:xfrm>
                <a:off x="5050940" y="4026565"/>
                <a:ext cx="1006649" cy="691985"/>
              </a:xfrm>
              <a:prstGeom prst="roundRect">
                <a:avLst>
                  <a:gd name="adj" fmla="val 16667"/>
                </a:avLst>
              </a:prstGeom>
              <a:solidFill>
                <a:srgbClr val="FFCC66">
                  <a:alpha val="74901"/>
                </a:srgbClr>
              </a:solidFill>
              <a:ln w="11425" cap="flat" cmpd="sng">
                <a:solidFill>
                  <a:srgbClr val="537656"/>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3352A"/>
                  </a:buClr>
                  <a:buSzPts val="1200"/>
                  <a:buFont typeface="Arial"/>
                  <a:buNone/>
                </a:pPr>
                <a:r>
                  <a:rPr lang="en-US" sz="1200" b="1" i="0" u="none" strike="noStrike" cap="none" dirty="0">
                    <a:solidFill>
                      <a:srgbClr val="33352A"/>
                    </a:solidFill>
                    <a:latin typeface="Times New Roman"/>
                    <a:ea typeface="Times New Roman"/>
                    <a:cs typeface="Times New Roman"/>
                    <a:sym typeface="Times New Roman"/>
                  </a:rPr>
                  <a:t>References</a:t>
                </a:r>
                <a:endParaRPr dirty="0"/>
              </a:p>
            </p:txBody>
          </p:sp>
          <p:sp>
            <p:nvSpPr>
              <p:cNvPr id="589" name="interview"/>
              <p:cNvSpPr/>
              <p:nvPr/>
            </p:nvSpPr>
            <p:spPr>
              <a:xfrm>
                <a:off x="4104413" y="4012629"/>
                <a:ext cx="946527" cy="691985"/>
              </a:xfrm>
              <a:prstGeom prst="roundRect">
                <a:avLst>
                  <a:gd name="adj" fmla="val 16667"/>
                </a:avLst>
              </a:prstGeom>
              <a:solidFill>
                <a:srgbClr val="CCCC00">
                  <a:alpha val="74901"/>
                </a:srgbClr>
              </a:solidFill>
              <a:ln w="11425" cap="flat" cmpd="sng">
                <a:solidFill>
                  <a:srgbClr val="537656"/>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3352A"/>
                  </a:buClr>
                  <a:buSzPts val="1200"/>
                  <a:buFont typeface="Arial"/>
                  <a:buNone/>
                </a:pPr>
                <a:r>
                  <a:rPr lang="en-US" sz="1200" b="1" i="0" u="none" strike="noStrike" cap="none" dirty="0">
                    <a:solidFill>
                      <a:srgbClr val="33352A"/>
                    </a:solidFill>
                    <a:latin typeface="Times New Roman"/>
                    <a:ea typeface="Times New Roman"/>
                    <a:cs typeface="Times New Roman"/>
                    <a:sym typeface="Times New Roman"/>
                  </a:rPr>
                  <a:t>Interview</a:t>
                </a:r>
                <a:endParaRPr dirty="0"/>
              </a:p>
            </p:txBody>
          </p:sp>
          <p:sp>
            <p:nvSpPr>
              <p:cNvPr id="588" name="screen"/>
              <p:cNvSpPr/>
              <p:nvPr/>
            </p:nvSpPr>
            <p:spPr>
              <a:xfrm>
                <a:off x="3284612" y="4012629"/>
                <a:ext cx="836449" cy="691985"/>
              </a:xfrm>
              <a:prstGeom prst="roundRect">
                <a:avLst>
                  <a:gd name="adj" fmla="val 16667"/>
                </a:avLst>
              </a:prstGeom>
              <a:solidFill>
                <a:srgbClr val="C4C6B6">
                  <a:alpha val="74901"/>
                </a:srgbClr>
              </a:solidFill>
              <a:ln w="11425" cap="flat" cmpd="sng">
                <a:solidFill>
                  <a:srgbClr val="537656"/>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3352A"/>
                  </a:buClr>
                  <a:buSzPts val="1200"/>
                  <a:buFont typeface="Arial"/>
                  <a:buNone/>
                </a:pPr>
                <a:r>
                  <a:rPr lang="en-US" sz="1200" b="1" i="0" u="none" strike="noStrike" cap="none" dirty="0">
                    <a:solidFill>
                      <a:srgbClr val="33352A"/>
                    </a:solidFill>
                    <a:latin typeface="Times New Roman"/>
                    <a:ea typeface="Times New Roman"/>
                    <a:cs typeface="Times New Roman"/>
                    <a:sym typeface="Times New Roman"/>
                  </a:rPr>
                  <a:t>Screen</a:t>
                </a:r>
                <a:endParaRPr dirty="0"/>
              </a:p>
            </p:txBody>
          </p:sp>
          <p:sp>
            <p:nvSpPr>
              <p:cNvPr id="587" name="recruit"/>
              <p:cNvSpPr/>
              <p:nvPr/>
            </p:nvSpPr>
            <p:spPr>
              <a:xfrm>
                <a:off x="2379586" y="4012629"/>
                <a:ext cx="887170" cy="691985"/>
              </a:xfrm>
              <a:prstGeom prst="roundRect">
                <a:avLst>
                  <a:gd name="adj" fmla="val 16667"/>
                </a:avLst>
              </a:prstGeom>
              <a:solidFill>
                <a:srgbClr val="A5B76D">
                  <a:alpha val="74901"/>
                </a:srgbClr>
              </a:solidFill>
              <a:ln w="11425" cap="flat" cmpd="sng">
                <a:solidFill>
                  <a:srgbClr val="537656"/>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3352A"/>
                  </a:buClr>
                  <a:buSzPts val="1200"/>
                  <a:buFont typeface="Arial"/>
                  <a:buNone/>
                </a:pPr>
                <a:r>
                  <a:rPr lang="en-US" sz="1200" b="1" i="0" u="none" strike="noStrike" cap="none" dirty="0">
                    <a:solidFill>
                      <a:srgbClr val="33352A"/>
                    </a:solidFill>
                    <a:latin typeface="Times New Roman"/>
                    <a:ea typeface="Times New Roman"/>
                    <a:cs typeface="Times New Roman"/>
                    <a:sym typeface="Times New Roman"/>
                  </a:rPr>
                  <a:t>Recruit</a:t>
                </a:r>
                <a:endParaRPr dirty="0"/>
              </a:p>
            </p:txBody>
          </p:sp>
        </p:grpSp>
        <p:grpSp>
          <p:nvGrpSpPr>
            <p:cNvPr id="593" name="Google Shape;593;p68"/>
            <p:cNvGrpSpPr/>
            <p:nvPr/>
          </p:nvGrpSpPr>
          <p:grpSpPr>
            <a:xfrm>
              <a:off x="272956" y="4012629"/>
              <a:ext cx="2100635" cy="686559"/>
              <a:chOff x="272956" y="4012629"/>
              <a:chExt cx="2100635" cy="686559"/>
            </a:xfrm>
          </p:grpSpPr>
          <p:sp>
            <p:nvSpPr>
              <p:cNvPr id="595" name="Establish criteria"/>
              <p:cNvSpPr/>
              <p:nvPr/>
            </p:nvSpPr>
            <p:spPr>
              <a:xfrm>
                <a:off x="1312271" y="4012629"/>
                <a:ext cx="1061320" cy="686559"/>
              </a:xfrm>
              <a:prstGeom prst="roundRect">
                <a:avLst>
                  <a:gd name="adj" fmla="val 16667"/>
                </a:avLst>
              </a:prstGeom>
              <a:solidFill>
                <a:srgbClr val="BAB890">
                  <a:alpha val="49803"/>
                </a:srgbClr>
              </a:solidFill>
              <a:ln w="11425" cap="flat" cmpd="sng">
                <a:solidFill>
                  <a:srgbClr val="75707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Clr>
                    <a:srgbClr val="1B1C11"/>
                  </a:buClr>
                  <a:buSzPts val="1200"/>
                  <a:buFont typeface="Arial"/>
                  <a:buNone/>
                </a:pPr>
                <a:r>
                  <a:rPr lang="en-US" sz="1200" b="1" i="0" u="none" strike="noStrike" cap="none" dirty="0">
                    <a:solidFill>
                      <a:srgbClr val="1B1C11"/>
                    </a:solidFill>
                    <a:latin typeface="Times New Roman"/>
                    <a:ea typeface="Times New Roman"/>
                    <a:cs typeface="Times New Roman"/>
                    <a:sym typeface="Times New Roman"/>
                  </a:rPr>
                  <a:t>Establish Criteria</a:t>
                </a:r>
                <a:endParaRPr dirty="0"/>
              </a:p>
            </p:txBody>
          </p:sp>
          <p:sp>
            <p:nvSpPr>
              <p:cNvPr id="594" name="Develop position"/>
              <p:cNvSpPr/>
              <p:nvPr/>
            </p:nvSpPr>
            <p:spPr>
              <a:xfrm>
                <a:off x="272956" y="4012629"/>
                <a:ext cx="1034870" cy="686559"/>
              </a:xfrm>
              <a:prstGeom prst="roundRect">
                <a:avLst>
                  <a:gd name="adj" fmla="val 16667"/>
                </a:avLst>
              </a:prstGeom>
              <a:solidFill>
                <a:srgbClr val="CC9900">
                  <a:alpha val="50588"/>
                </a:srgbClr>
              </a:solidFill>
              <a:ln w="11425" cap="flat" cmpd="sng">
                <a:solidFill>
                  <a:srgbClr val="AB8437"/>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Clr>
                    <a:srgbClr val="1B1C11"/>
                  </a:buClr>
                  <a:buSzPts val="1200"/>
                  <a:buFont typeface="Arial"/>
                  <a:buNone/>
                </a:pPr>
                <a:r>
                  <a:rPr lang="en-US" sz="1200" b="1" i="0" u="none" strike="noStrike" cap="none" dirty="0">
                    <a:solidFill>
                      <a:srgbClr val="1B1C11"/>
                    </a:solidFill>
                    <a:latin typeface="Times New Roman"/>
                    <a:ea typeface="Times New Roman"/>
                    <a:cs typeface="Times New Roman"/>
                    <a:sym typeface="Times New Roman"/>
                  </a:rPr>
                  <a:t>Develop Position</a:t>
                </a:r>
                <a:endParaRPr dirty="0"/>
              </a:p>
            </p:txBody>
          </p:sp>
        </p:grpSp>
      </p:grpSp>
      <p:sp>
        <p:nvSpPr>
          <p:cNvPr id="577" name="Title"/>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005BAA"/>
              </a:buClr>
              <a:buSzPts val="3600"/>
              <a:buFont typeface="Arial"/>
              <a:buNone/>
            </a:pPr>
            <a:r>
              <a:rPr lang="en-US" dirty="0"/>
              <a:t>Search &amp; Selection Process</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7" name="Google Shape;607;p69"/>
          <p:cNvSpPr txBox="1"/>
          <p:nvPr/>
        </p:nvSpPr>
        <p:spPr>
          <a:xfrm>
            <a:off x="1188160" y="6297676"/>
            <a:ext cx="492790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2A0CA"/>
              </a:buClr>
              <a:buSzPts val="1200"/>
              <a:buFont typeface="Arial"/>
              <a:buNone/>
            </a:pPr>
            <a:r>
              <a:rPr lang="en-US" sz="1200" b="0" i="0" u="none" strike="noStrike" cap="none" dirty="0">
                <a:solidFill>
                  <a:srgbClr val="62A0CA"/>
                </a:solidFill>
                <a:latin typeface="Arial"/>
                <a:ea typeface="Arial"/>
                <a:cs typeface="Arial"/>
                <a:sym typeface="Arial"/>
              </a:rPr>
              <a:t>© 2009-2022 Oregon State University. All rights reserved.</a:t>
            </a:r>
            <a:endParaRPr dirty="0"/>
          </a:p>
        </p:txBody>
      </p:sp>
      <p:sp>
        <p:nvSpPr>
          <p:cNvPr id="606" name="diversity"/>
          <p:cNvSpPr/>
          <p:nvPr/>
        </p:nvSpPr>
        <p:spPr>
          <a:xfrm>
            <a:off x="3147443" y="3775767"/>
            <a:ext cx="3143027" cy="1580003"/>
          </a:xfrm>
          <a:prstGeom prst="ellipse">
            <a:avLst/>
          </a:prstGeom>
          <a:solidFill>
            <a:srgbClr val="BFBFBF">
              <a:alpha val="24705"/>
            </a:srgbClr>
          </a:solidFill>
          <a:ln w="19050" cap="rnd"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3300"/>
              </a:buClr>
              <a:buSzPts val="3200"/>
              <a:buFont typeface="Arial"/>
              <a:buNone/>
            </a:pPr>
            <a:r>
              <a:rPr lang="en-US" sz="3200" b="1" i="0" u="none" strike="noStrike" cap="none" dirty="0">
                <a:solidFill>
                  <a:srgbClr val="FF3300"/>
                </a:solidFill>
                <a:latin typeface="Arial"/>
                <a:ea typeface="Arial"/>
                <a:cs typeface="Arial"/>
                <a:sym typeface="Arial"/>
              </a:rPr>
              <a:t>Diversity</a:t>
            </a:r>
            <a:endParaRPr dirty="0"/>
          </a:p>
        </p:txBody>
      </p:sp>
      <p:sp>
        <p:nvSpPr>
          <p:cNvPr id="605" name="equity"/>
          <p:cNvSpPr/>
          <p:nvPr/>
        </p:nvSpPr>
        <p:spPr>
          <a:xfrm>
            <a:off x="4880770" y="2835503"/>
            <a:ext cx="2819400" cy="1523999"/>
          </a:xfrm>
          <a:prstGeom prst="ellipse">
            <a:avLst/>
          </a:prstGeom>
          <a:solidFill>
            <a:srgbClr val="F3A447">
              <a:alpha val="24705"/>
            </a:srgbClr>
          </a:solidFill>
          <a:ln w="19050" cap="rnd" cmpd="sng">
            <a:solidFill>
              <a:srgbClr val="F3A44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3200"/>
              <a:buFont typeface="Arial"/>
              <a:buNone/>
            </a:pPr>
            <a:r>
              <a:rPr lang="en-US" sz="3200" b="1" i="0" u="none" strike="noStrike" cap="none" dirty="0">
                <a:solidFill>
                  <a:srgbClr val="0070C0"/>
                </a:solidFill>
                <a:latin typeface="Arial"/>
                <a:ea typeface="Arial"/>
                <a:cs typeface="Arial"/>
                <a:sym typeface="Arial"/>
              </a:rPr>
              <a:t>Equity</a:t>
            </a:r>
            <a:endParaRPr dirty="0"/>
          </a:p>
        </p:txBody>
      </p:sp>
      <p:sp>
        <p:nvSpPr>
          <p:cNvPr id="604" name="validity"/>
          <p:cNvSpPr/>
          <p:nvPr/>
        </p:nvSpPr>
        <p:spPr>
          <a:xfrm>
            <a:off x="2541814" y="2576976"/>
            <a:ext cx="2819400" cy="1523999"/>
          </a:xfrm>
          <a:prstGeom prst="ellipse">
            <a:avLst/>
          </a:prstGeom>
          <a:solidFill>
            <a:schemeClr val="accent1">
              <a:alpha val="24705"/>
            </a:schemeClr>
          </a:solidFill>
          <a:ln w="19050" cap="rnd" cmpd="sng">
            <a:solidFill>
              <a:srgbClr val="007EA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8000"/>
              </a:buClr>
              <a:buSzPts val="3200"/>
              <a:buFont typeface="Arial"/>
              <a:buNone/>
            </a:pPr>
            <a:r>
              <a:rPr lang="en-US" sz="3200" b="1" i="0" u="none" strike="noStrike" cap="none" dirty="0">
                <a:solidFill>
                  <a:srgbClr val="008000"/>
                </a:solidFill>
                <a:latin typeface="Arial"/>
                <a:ea typeface="Arial"/>
                <a:cs typeface="Arial"/>
                <a:sym typeface="Arial"/>
              </a:rPr>
              <a:t>Validity</a:t>
            </a:r>
            <a:endParaRPr dirty="0"/>
          </a:p>
        </p:txBody>
      </p:sp>
      <p:sp>
        <p:nvSpPr>
          <p:cNvPr id="603" name="to advance in our searches"/>
          <p:cNvSpPr txBox="1">
            <a:spLocks noGrp="1"/>
          </p:cNvSpPr>
          <p:nvPr>
            <p:ph type="body" idx="1"/>
          </p:nvPr>
        </p:nvSpPr>
        <p:spPr>
          <a:xfrm>
            <a:off x="1306312" y="1510993"/>
            <a:ext cx="7967690" cy="426801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2880"/>
              <a:buNone/>
            </a:pPr>
            <a:r>
              <a:rPr lang="en-US" sz="3600" dirty="0"/>
              <a:t>To enhance</a:t>
            </a:r>
            <a:endParaRPr dirty="0"/>
          </a:p>
          <a:p>
            <a:pPr marL="0" lvl="0" indent="0" algn="l" rtl="0">
              <a:spcBef>
                <a:spcPts val="1000"/>
              </a:spcBef>
              <a:spcAft>
                <a:spcPts val="0"/>
              </a:spcAft>
              <a:buSzPts val="2880"/>
              <a:buNone/>
            </a:pPr>
            <a:endParaRPr sz="3600" dirty="0"/>
          </a:p>
          <a:p>
            <a:pPr marL="0" lvl="0" indent="0" algn="l" rtl="0">
              <a:spcBef>
                <a:spcPts val="1000"/>
              </a:spcBef>
              <a:spcAft>
                <a:spcPts val="0"/>
              </a:spcAft>
              <a:buSzPts val="2880"/>
              <a:buNone/>
            </a:pPr>
            <a:endParaRPr sz="3600" dirty="0"/>
          </a:p>
          <a:p>
            <a:pPr marL="0" lvl="0" indent="0" algn="l" rtl="0">
              <a:spcBef>
                <a:spcPts val="1000"/>
              </a:spcBef>
              <a:spcAft>
                <a:spcPts val="0"/>
              </a:spcAft>
              <a:buSzPts val="2880"/>
              <a:buNone/>
            </a:pPr>
            <a:endParaRPr sz="3600" dirty="0"/>
          </a:p>
          <a:p>
            <a:pPr marL="0" lvl="0" indent="0" algn="l" rtl="0">
              <a:spcBef>
                <a:spcPts val="1000"/>
              </a:spcBef>
              <a:spcAft>
                <a:spcPts val="0"/>
              </a:spcAft>
              <a:buSzPts val="2880"/>
              <a:buNone/>
            </a:pPr>
            <a:endParaRPr sz="3600" dirty="0"/>
          </a:p>
          <a:p>
            <a:pPr marL="0" lvl="0" indent="0" algn="r" rtl="0">
              <a:spcBef>
                <a:spcPts val="1000"/>
              </a:spcBef>
              <a:spcAft>
                <a:spcPts val="0"/>
              </a:spcAft>
              <a:buSzPts val="2880"/>
              <a:buNone/>
            </a:pPr>
            <a:r>
              <a:rPr lang="en-US" sz="3600" dirty="0"/>
              <a:t> in our searches</a:t>
            </a:r>
            <a:endParaRPr sz="3000" dirty="0"/>
          </a:p>
        </p:txBody>
      </p:sp>
      <p:sp>
        <p:nvSpPr>
          <p:cNvPr id="602" name="title"/>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005BAA"/>
              </a:buClr>
              <a:buSzPts val="3600"/>
              <a:buFont typeface="Arial"/>
              <a:buNone/>
            </a:pPr>
            <a:r>
              <a:rPr lang="en-US" dirty="0"/>
              <a:t>Search Advocate Mission</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27" name="Google Shape;627;p70"/>
          <p:cNvSpPr txBox="1"/>
          <p:nvPr/>
        </p:nvSpPr>
        <p:spPr>
          <a:xfrm>
            <a:off x="1188160" y="6297676"/>
            <a:ext cx="492790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2A0CA"/>
              </a:buClr>
              <a:buSzPts val="1200"/>
              <a:buFont typeface="Arial"/>
              <a:buNone/>
            </a:pPr>
            <a:r>
              <a:rPr lang="en-US" sz="1200" b="0" i="0" u="none" strike="noStrike" cap="none" dirty="0">
                <a:solidFill>
                  <a:srgbClr val="62A0CA"/>
                </a:solidFill>
                <a:latin typeface="Arial"/>
                <a:ea typeface="Arial"/>
                <a:cs typeface="Arial"/>
                <a:sym typeface="Arial"/>
              </a:rPr>
              <a:t>© 2009-2022 Oregon State University. All rights reserved.</a:t>
            </a:r>
            <a:endParaRPr dirty="0"/>
          </a:p>
        </p:txBody>
      </p:sp>
      <p:grpSp>
        <p:nvGrpSpPr>
          <p:cNvPr id="614" name="Google Shape;614;p70" descr="Actions: to attend to the process, to assist the committee members to test their thinking so as to interrupt cognitive bias"/>
          <p:cNvGrpSpPr/>
          <p:nvPr/>
        </p:nvGrpSpPr>
        <p:grpSpPr>
          <a:xfrm>
            <a:off x="677863" y="1816964"/>
            <a:ext cx="8596312" cy="3880489"/>
            <a:chOff x="0" y="473"/>
            <a:chExt cx="8596312" cy="3880489"/>
          </a:xfrm>
        </p:grpSpPr>
        <p:sp>
          <p:nvSpPr>
            <p:cNvPr id="623" name="Google Shape;623;p70"/>
            <p:cNvSpPr/>
            <p:nvPr/>
          </p:nvSpPr>
          <p:spPr>
            <a:xfrm>
              <a:off x="0" y="2772251"/>
              <a:ext cx="8596312" cy="1108711"/>
            </a:xfrm>
            <a:prstGeom prst="roundRect">
              <a:avLst>
                <a:gd name="adj" fmla="val 10000"/>
              </a:avLst>
            </a:prstGeom>
            <a:solidFill>
              <a:srgbClr val="FFE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4" name="Google Shape;624;p70">
              <a:extLst>
                <a:ext uri="{C183D7F6-B498-43B3-948B-1728B52AA6E4}">
                  <adec:decorative xmlns:adec="http://schemas.microsoft.com/office/drawing/2017/decorative" val="1"/>
                </a:ext>
              </a:extLst>
            </p:cNvPr>
            <p:cNvSpPr/>
            <p:nvPr/>
          </p:nvSpPr>
          <p:spPr>
            <a:xfrm>
              <a:off x="335385" y="3021711"/>
              <a:ext cx="609791" cy="609791"/>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5" name="Google Shape;625;p70"/>
            <p:cNvSpPr/>
            <p:nvPr/>
          </p:nvSpPr>
          <p:spPr>
            <a:xfrm>
              <a:off x="1280561" y="2772251"/>
              <a:ext cx="7315750" cy="110871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6" name="to recommend best practices that mitigate structural bias"/>
            <p:cNvSpPr txBox="1"/>
            <p:nvPr/>
          </p:nvSpPr>
          <p:spPr>
            <a:xfrm>
              <a:off x="1280561" y="2772251"/>
              <a:ext cx="7315750" cy="1108711"/>
            </a:xfrm>
            <a:prstGeom prst="rect">
              <a:avLst/>
            </a:prstGeom>
            <a:noFill/>
            <a:ln>
              <a:noFill/>
            </a:ln>
          </p:spPr>
          <p:txBody>
            <a:bodyPr spcFirstLastPara="1" wrap="square" lIns="117325" tIns="117325" rIns="117325" bIns="117325" anchor="ctr" anchorCtr="0">
              <a:noAutofit/>
            </a:bodyPr>
            <a:lstStyle/>
            <a:p>
              <a:pPr marL="0" marR="0" lvl="0" indent="0" algn="l" rtl="0">
                <a:lnSpc>
                  <a:spcPct val="90000"/>
                </a:lnSpc>
                <a:spcBef>
                  <a:spcPts val="0"/>
                </a:spcBef>
                <a:spcAft>
                  <a:spcPts val="0"/>
                </a:spcAft>
                <a:buClr>
                  <a:srgbClr val="000000"/>
                </a:buClr>
                <a:buSzPts val="2500"/>
                <a:buFont typeface="Arial"/>
                <a:buNone/>
              </a:pPr>
              <a:r>
                <a:rPr lang="en-US" sz="2500" b="0" i="0" u="none" strike="noStrike" cap="none" dirty="0">
                  <a:solidFill>
                    <a:srgbClr val="000000"/>
                  </a:solidFill>
                  <a:latin typeface="Arial"/>
                  <a:ea typeface="Arial"/>
                  <a:cs typeface="Arial"/>
                  <a:sym typeface="Arial"/>
                </a:rPr>
                <a:t>To recommend best practices that mitigate structural bias</a:t>
              </a:r>
              <a:endParaRPr dirty="0"/>
            </a:p>
          </p:txBody>
        </p:sp>
        <p:sp>
          <p:nvSpPr>
            <p:cNvPr id="619" name="Google Shape;619;p70"/>
            <p:cNvSpPr/>
            <p:nvPr/>
          </p:nvSpPr>
          <p:spPr>
            <a:xfrm>
              <a:off x="0" y="1386362"/>
              <a:ext cx="8596312" cy="1108711"/>
            </a:xfrm>
            <a:prstGeom prst="roundRect">
              <a:avLst>
                <a:gd name="adj" fmla="val 10000"/>
              </a:avLst>
            </a:prstGeom>
            <a:solidFill>
              <a:srgbClr val="FFE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0" name="Google Shape;620;p70">
              <a:extLst>
                <a:ext uri="{C183D7F6-B498-43B3-948B-1728B52AA6E4}">
                  <adec:decorative xmlns:adec="http://schemas.microsoft.com/office/drawing/2017/decorative" val="1"/>
                </a:ext>
              </a:extLst>
            </p:cNvPr>
            <p:cNvSpPr/>
            <p:nvPr/>
          </p:nvSpPr>
          <p:spPr>
            <a:xfrm>
              <a:off x="335385" y="1635822"/>
              <a:ext cx="609791" cy="609791"/>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1" name="Google Shape;621;p70"/>
            <p:cNvSpPr/>
            <p:nvPr/>
          </p:nvSpPr>
          <p:spPr>
            <a:xfrm>
              <a:off x="1280561" y="1386362"/>
              <a:ext cx="7315750" cy="110871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2" name="to assist the committee members to test their thinking so as to interrupt cognitaive bias"/>
            <p:cNvSpPr txBox="1"/>
            <p:nvPr/>
          </p:nvSpPr>
          <p:spPr>
            <a:xfrm>
              <a:off x="1280561" y="1386362"/>
              <a:ext cx="7315750" cy="1108711"/>
            </a:xfrm>
            <a:prstGeom prst="rect">
              <a:avLst/>
            </a:prstGeom>
            <a:noFill/>
            <a:ln>
              <a:noFill/>
            </a:ln>
          </p:spPr>
          <p:txBody>
            <a:bodyPr spcFirstLastPara="1" wrap="square" lIns="117325" tIns="117325" rIns="117325" bIns="117325" anchor="ctr" anchorCtr="0">
              <a:noAutofit/>
            </a:bodyPr>
            <a:lstStyle/>
            <a:p>
              <a:pPr marL="0" marR="0" lvl="0" indent="0" algn="l" rtl="0">
                <a:lnSpc>
                  <a:spcPct val="90000"/>
                </a:lnSpc>
                <a:spcBef>
                  <a:spcPts val="0"/>
                </a:spcBef>
                <a:spcAft>
                  <a:spcPts val="0"/>
                </a:spcAft>
                <a:buClr>
                  <a:srgbClr val="000000"/>
                </a:buClr>
                <a:buSzPts val="2500"/>
                <a:buFont typeface="Arial"/>
                <a:buNone/>
              </a:pPr>
              <a:r>
                <a:rPr lang="en-US" sz="2500" b="0" i="0" u="none" strike="noStrike" cap="none" dirty="0">
                  <a:solidFill>
                    <a:srgbClr val="000000"/>
                  </a:solidFill>
                  <a:latin typeface="Arial"/>
                  <a:ea typeface="Arial"/>
                  <a:cs typeface="Arial"/>
                  <a:sym typeface="Arial"/>
                </a:rPr>
                <a:t>To assist the committee members to test their thinking so as to interrupt cognitive bias</a:t>
              </a:r>
              <a:endParaRPr dirty="0"/>
            </a:p>
          </p:txBody>
        </p:sp>
        <p:sp>
          <p:nvSpPr>
            <p:cNvPr id="615" name="Google Shape;615;p70"/>
            <p:cNvSpPr/>
            <p:nvPr/>
          </p:nvSpPr>
          <p:spPr>
            <a:xfrm>
              <a:off x="0" y="473"/>
              <a:ext cx="8596312" cy="1108711"/>
            </a:xfrm>
            <a:prstGeom prst="roundRect">
              <a:avLst>
                <a:gd name="adj" fmla="val 10000"/>
              </a:avLst>
            </a:prstGeom>
            <a:solidFill>
              <a:srgbClr val="FFE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6" name="Google Shape;616;p70">
              <a:extLst>
                <a:ext uri="{C183D7F6-B498-43B3-948B-1728B52AA6E4}">
                  <adec:decorative xmlns:adec="http://schemas.microsoft.com/office/drawing/2017/decorative" val="1"/>
                </a:ext>
              </a:extLst>
            </p:cNvPr>
            <p:cNvSpPr/>
            <p:nvPr/>
          </p:nvSpPr>
          <p:spPr>
            <a:xfrm>
              <a:off x="335385" y="249933"/>
              <a:ext cx="609791" cy="609791"/>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7" name="Google Shape;617;p70"/>
            <p:cNvSpPr/>
            <p:nvPr/>
          </p:nvSpPr>
          <p:spPr>
            <a:xfrm>
              <a:off x="1280561" y="473"/>
              <a:ext cx="7315750" cy="110871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8" name="to attend to the process [vs. content]"/>
            <p:cNvSpPr txBox="1"/>
            <p:nvPr/>
          </p:nvSpPr>
          <p:spPr>
            <a:xfrm>
              <a:off x="1280561" y="473"/>
              <a:ext cx="7315750" cy="1108711"/>
            </a:xfrm>
            <a:prstGeom prst="rect">
              <a:avLst/>
            </a:prstGeom>
            <a:noFill/>
            <a:ln>
              <a:noFill/>
            </a:ln>
          </p:spPr>
          <p:txBody>
            <a:bodyPr spcFirstLastPara="1" wrap="square" lIns="117325" tIns="117325" rIns="117325" bIns="117325" anchor="ctr" anchorCtr="0">
              <a:noAutofit/>
            </a:bodyPr>
            <a:lstStyle/>
            <a:p>
              <a:pPr marL="0" marR="0" lvl="0" indent="0" algn="l" rtl="0">
                <a:lnSpc>
                  <a:spcPct val="90000"/>
                </a:lnSpc>
                <a:spcBef>
                  <a:spcPts val="0"/>
                </a:spcBef>
                <a:spcAft>
                  <a:spcPts val="0"/>
                </a:spcAft>
                <a:buClr>
                  <a:srgbClr val="000000"/>
                </a:buClr>
                <a:buSzPts val="2500"/>
                <a:buFont typeface="Arial"/>
                <a:buNone/>
              </a:pPr>
              <a:r>
                <a:rPr lang="en-US" sz="2500" b="0" i="0" u="none" strike="noStrike" cap="none" dirty="0">
                  <a:solidFill>
                    <a:srgbClr val="000000"/>
                  </a:solidFill>
                  <a:latin typeface="Arial"/>
                  <a:ea typeface="Arial"/>
                  <a:cs typeface="Arial"/>
                  <a:sym typeface="Arial"/>
                </a:rPr>
                <a:t>To attend to the </a:t>
              </a:r>
              <a:r>
                <a:rPr lang="en-US" sz="2500" b="1" i="0" u="none" strike="noStrike" cap="none" dirty="0">
                  <a:solidFill>
                    <a:srgbClr val="000000"/>
                  </a:solidFill>
                  <a:latin typeface="Arial"/>
                  <a:ea typeface="Arial"/>
                  <a:cs typeface="Arial"/>
                  <a:sym typeface="Arial"/>
                </a:rPr>
                <a:t>process</a:t>
              </a:r>
              <a:r>
                <a:rPr lang="en-US" sz="2500" b="0" i="0" u="none" strike="noStrike" cap="none" dirty="0">
                  <a:solidFill>
                    <a:srgbClr val="000000"/>
                  </a:solidFill>
                  <a:latin typeface="Arial"/>
                  <a:ea typeface="Arial"/>
                  <a:cs typeface="Arial"/>
                  <a:sym typeface="Arial"/>
                </a:rPr>
                <a:t> (vs. content)</a:t>
              </a:r>
              <a:endParaRPr dirty="0"/>
            </a:p>
          </p:txBody>
        </p:sp>
      </p:grpSp>
      <p:sp>
        <p:nvSpPr>
          <p:cNvPr id="613" name="title"/>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005BAA"/>
              </a:buClr>
              <a:buSzPts val="3600"/>
              <a:buFont typeface="Arial"/>
              <a:buNone/>
            </a:pPr>
            <a:r>
              <a:rPr lang="en-US" dirty="0"/>
              <a:t>Search Advocate Actions</a:t>
            </a: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5" name="Google Shape;635;p71"/>
          <p:cNvSpPr txBox="1">
            <a:spLocks noGrp="1"/>
          </p:cNvSpPr>
          <p:nvPr>
            <p:ph type="body" idx="2"/>
          </p:nvPr>
        </p:nvSpPr>
        <p:spPr>
          <a:xfrm>
            <a:off x="5089970" y="2160589"/>
            <a:ext cx="4184034" cy="388077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920"/>
              <a:buChar char="►"/>
            </a:pPr>
            <a:r>
              <a:rPr lang="en-US" sz="2400" dirty="0"/>
              <a:t>Relationship between chair and Search Advocate is one of a partnership in mutually supportive roles</a:t>
            </a:r>
            <a:endParaRPr sz="2400" dirty="0"/>
          </a:p>
          <a:p>
            <a:pPr marL="342900" lvl="0" indent="-342900" algn="l" rtl="0">
              <a:spcBef>
                <a:spcPts val="1000"/>
              </a:spcBef>
              <a:spcAft>
                <a:spcPts val="0"/>
              </a:spcAft>
              <a:buSzPts val="1920"/>
              <a:buChar char="►"/>
            </a:pPr>
            <a:r>
              <a:rPr lang="en-US" sz="2400" dirty="0"/>
              <a:t>Functions best when there is mutual respect and trust, open and honest communication</a:t>
            </a:r>
            <a:endParaRPr sz="2400" dirty="0"/>
          </a:p>
          <a:p>
            <a:pPr marL="342900" lvl="0" indent="-251459" algn="l" rtl="0">
              <a:spcBef>
                <a:spcPts val="1000"/>
              </a:spcBef>
              <a:spcAft>
                <a:spcPts val="0"/>
              </a:spcAft>
              <a:buSzPts val="1440"/>
              <a:buNone/>
            </a:pPr>
            <a:endParaRPr dirty="0"/>
          </a:p>
          <a:p>
            <a:pPr marL="342900" lvl="0" indent="-251459" algn="l" rtl="0">
              <a:spcBef>
                <a:spcPts val="1000"/>
              </a:spcBef>
              <a:spcAft>
                <a:spcPts val="0"/>
              </a:spcAft>
              <a:buSzPts val="1440"/>
              <a:buNone/>
            </a:pPr>
            <a:endParaRPr dirty="0"/>
          </a:p>
        </p:txBody>
      </p:sp>
      <p:pic>
        <p:nvPicPr>
          <p:cNvPr id="634" name="Google Shape;634;p71" descr="Clip art of two figures shaking hands"/>
          <p:cNvPicPr preferRelativeResize="0"/>
          <p:nvPr/>
        </p:nvPicPr>
        <p:blipFill rotWithShape="1">
          <a:blip r:embed="rId3">
            <a:alphaModFix/>
          </a:blip>
          <a:srcRect/>
          <a:stretch/>
        </p:blipFill>
        <p:spPr>
          <a:xfrm>
            <a:off x="677334" y="2279623"/>
            <a:ext cx="4184035" cy="3642704"/>
          </a:xfrm>
          <a:prstGeom prst="rect">
            <a:avLst/>
          </a:prstGeom>
          <a:noFill/>
          <a:ln>
            <a:noFill/>
          </a:ln>
        </p:spPr>
      </p:pic>
      <p:sp>
        <p:nvSpPr>
          <p:cNvPr id="633" name="Google Shape;633;p71"/>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005BAA"/>
              </a:buClr>
              <a:buSzPts val="3600"/>
              <a:buFont typeface="Arial"/>
              <a:buNone/>
            </a:pPr>
            <a:r>
              <a:rPr lang="en-US" dirty="0"/>
              <a:t>Search Advocate – Committee Chair:</a:t>
            </a:r>
            <a:br>
              <a:rPr lang="en-US" dirty="0"/>
            </a:br>
            <a:r>
              <a:rPr lang="en-US" dirty="0"/>
              <a:t>an essential partnership</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5"/>
          <p:cNvSpPr txBox="1">
            <a:spLocks noGrp="1"/>
          </p:cNvSpPr>
          <p:nvPr>
            <p:ph type="title"/>
          </p:nvPr>
        </p:nvSpPr>
        <p:spPr>
          <a:xfrm>
            <a:off x="838200" y="1476958"/>
            <a:ext cx="10515600" cy="611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500"/>
              <a:buNone/>
            </a:pPr>
            <a:r>
              <a:rPr lang="en-US" dirty="0"/>
              <a:t>Land Acknowledgement</a:t>
            </a:r>
            <a:endParaRPr dirty="0"/>
          </a:p>
        </p:txBody>
      </p:sp>
      <p:sp>
        <p:nvSpPr>
          <p:cNvPr id="339" name="Google Shape;339;p45"/>
          <p:cNvSpPr txBox="1">
            <a:spLocks noGrp="1"/>
          </p:cNvSpPr>
          <p:nvPr>
            <p:ph type="body" idx="1"/>
          </p:nvPr>
        </p:nvSpPr>
        <p:spPr>
          <a:xfrm>
            <a:off x="838200" y="2265367"/>
            <a:ext cx="10515600" cy="3429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800"/>
              <a:buNone/>
            </a:pPr>
            <a:r>
              <a:rPr lang="en-US" sz="2000" dirty="0">
                <a:solidFill>
                  <a:srgbClr val="000000"/>
                </a:solidFill>
                <a:highlight>
                  <a:srgbClr val="FFFFFF"/>
                </a:highlight>
                <a:latin typeface="Franklin Gothic Book" panose="020B0503020102020204" pitchFamily="34" charset="0"/>
                <a:ea typeface="Arial"/>
                <a:cs typeface="Arial"/>
                <a:sym typeface="Arial"/>
              </a:rPr>
              <a:t>SBCTC acknowledges that our community resides on the ancestral lands of the First Peoples. The office of the Washington State Board for Community and Technical Colleges is located in Olympia on the Coast Salish lands of the </a:t>
            </a:r>
            <a:r>
              <a:rPr lang="en-US" sz="2000" u="sng" dirty="0">
                <a:solidFill>
                  <a:schemeClr val="hlink"/>
                </a:solidFill>
                <a:highlight>
                  <a:srgbClr val="FFFFFF"/>
                </a:highlight>
                <a:latin typeface="Franklin Gothic Book" panose="020B0503020102020204" pitchFamily="34" charset="0"/>
                <a:ea typeface="Arial"/>
                <a:cs typeface="Arial"/>
                <a:sym typeface="Arial"/>
                <a:hlinkClick r:id="rId3"/>
              </a:rPr>
              <a:t>Nisqually</a:t>
            </a:r>
            <a:r>
              <a:rPr lang="en-US" sz="2000" dirty="0">
                <a:solidFill>
                  <a:srgbClr val="000000"/>
                </a:solidFill>
                <a:highlight>
                  <a:srgbClr val="FFFFFF"/>
                </a:highlight>
                <a:latin typeface="Franklin Gothic Book" panose="020B0503020102020204" pitchFamily="34" charset="0"/>
                <a:ea typeface="Arial"/>
                <a:cs typeface="Arial"/>
                <a:sym typeface="Arial"/>
              </a:rPr>
              <a:t>, </a:t>
            </a:r>
            <a:r>
              <a:rPr lang="en-US" sz="2000" u="sng" dirty="0">
                <a:solidFill>
                  <a:schemeClr val="hlink"/>
                </a:solidFill>
                <a:highlight>
                  <a:srgbClr val="FFFFFF"/>
                </a:highlight>
                <a:latin typeface="Franklin Gothic Book" panose="020B0503020102020204" pitchFamily="34" charset="0"/>
                <a:ea typeface="Arial"/>
                <a:cs typeface="Arial"/>
                <a:sym typeface="Arial"/>
                <a:hlinkClick r:id="rId4"/>
              </a:rPr>
              <a:t>Cowlitz</a:t>
            </a:r>
            <a:r>
              <a:rPr lang="en-US" sz="2000" dirty="0">
                <a:solidFill>
                  <a:srgbClr val="000000"/>
                </a:solidFill>
                <a:highlight>
                  <a:srgbClr val="FFFFFF"/>
                </a:highlight>
                <a:latin typeface="Franklin Gothic Book" panose="020B0503020102020204" pitchFamily="34" charset="0"/>
                <a:ea typeface="Arial"/>
                <a:cs typeface="Arial"/>
                <a:sym typeface="Arial"/>
              </a:rPr>
              <a:t>, and </a:t>
            </a:r>
            <a:r>
              <a:rPr lang="en-US" sz="2000" u="sng" dirty="0">
                <a:solidFill>
                  <a:schemeClr val="hlink"/>
                </a:solidFill>
                <a:highlight>
                  <a:srgbClr val="FFFFFF"/>
                </a:highlight>
                <a:latin typeface="Franklin Gothic Book" panose="020B0503020102020204" pitchFamily="34" charset="0"/>
                <a:ea typeface="Arial"/>
                <a:cs typeface="Arial"/>
                <a:sym typeface="Arial"/>
                <a:hlinkClick r:id="rId5"/>
              </a:rPr>
              <a:t>Squaxin</a:t>
            </a:r>
            <a:r>
              <a:rPr lang="en-US" sz="2000" dirty="0">
                <a:solidFill>
                  <a:srgbClr val="000000"/>
                </a:solidFill>
                <a:highlight>
                  <a:srgbClr val="FFFFFF"/>
                </a:highlight>
                <a:latin typeface="Franklin Gothic Book" panose="020B0503020102020204" pitchFamily="34" charset="0"/>
                <a:ea typeface="Arial"/>
                <a:cs typeface="Arial"/>
                <a:sym typeface="Arial"/>
              </a:rPr>
              <a:t> peoples. </a:t>
            </a:r>
            <a:endParaRPr sz="2000" dirty="0">
              <a:solidFill>
                <a:srgbClr val="000000"/>
              </a:solidFill>
              <a:highlight>
                <a:srgbClr val="FFFFFF"/>
              </a:highlight>
              <a:latin typeface="Franklin Gothic Book" panose="020B0503020102020204" pitchFamily="34" charset="0"/>
              <a:ea typeface="Arial"/>
              <a:cs typeface="Arial"/>
              <a:sym typeface="Arial"/>
            </a:endParaRPr>
          </a:p>
          <a:p>
            <a:pPr marL="0" lvl="0" indent="0" algn="l" rtl="0">
              <a:lnSpc>
                <a:spcPct val="115000"/>
              </a:lnSpc>
              <a:spcBef>
                <a:spcPts val="0"/>
              </a:spcBef>
              <a:spcAft>
                <a:spcPts val="0"/>
              </a:spcAft>
              <a:buSzPts val="2800"/>
              <a:buNone/>
            </a:pPr>
            <a:r>
              <a:rPr lang="en-US" sz="2000" dirty="0">
                <a:solidFill>
                  <a:srgbClr val="000000"/>
                </a:solidFill>
                <a:highlight>
                  <a:srgbClr val="FFFFFF"/>
                </a:highlight>
                <a:latin typeface="Franklin Gothic Book" panose="020B0503020102020204" pitchFamily="34" charset="0"/>
                <a:ea typeface="Arial"/>
                <a:cs typeface="Arial"/>
                <a:sym typeface="Arial"/>
              </a:rPr>
              <a:t> </a:t>
            </a:r>
            <a:endParaRPr sz="2000" dirty="0">
              <a:solidFill>
                <a:srgbClr val="000000"/>
              </a:solidFill>
              <a:highlight>
                <a:srgbClr val="FFFFFF"/>
              </a:highlight>
              <a:latin typeface="Franklin Gothic Book" panose="020B0503020102020204" pitchFamily="34" charset="0"/>
              <a:ea typeface="Arial"/>
              <a:cs typeface="Arial"/>
              <a:sym typeface="Arial"/>
            </a:endParaRPr>
          </a:p>
          <a:p>
            <a:pPr marL="0" lvl="0" indent="0" algn="l" rtl="0">
              <a:lnSpc>
                <a:spcPct val="115000"/>
              </a:lnSpc>
              <a:spcBef>
                <a:spcPts val="0"/>
              </a:spcBef>
              <a:spcAft>
                <a:spcPts val="0"/>
              </a:spcAft>
              <a:buSzPts val="2800"/>
              <a:buNone/>
            </a:pPr>
            <a:r>
              <a:rPr lang="en-US" sz="2000" dirty="0">
                <a:solidFill>
                  <a:srgbClr val="000000"/>
                </a:solidFill>
                <a:highlight>
                  <a:srgbClr val="FFFFFF"/>
                </a:highlight>
                <a:latin typeface="Franklin Gothic Book" panose="020B0503020102020204" pitchFamily="34" charset="0"/>
                <a:ea typeface="Arial"/>
                <a:cs typeface="Arial"/>
                <a:sym typeface="Arial"/>
              </a:rPr>
              <a:t>We ask you to join us in celebrating the</a:t>
            </a:r>
            <a:r>
              <a:rPr lang="en-US" sz="2000" dirty="0">
                <a:solidFill>
                  <a:schemeClr val="hlink"/>
                </a:solidFill>
                <a:highlight>
                  <a:srgbClr val="FFFFFF"/>
                </a:highlight>
                <a:uFill>
                  <a:noFill/>
                </a:uFill>
                <a:latin typeface="Franklin Gothic Book" panose="020B0503020102020204" pitchFamily="34" charset="0"/>
                <a:ea typeface="Arial"/>
                <a:cs typeface="Arial"/>
                <a:sym typeface="Arial"/>
                <a:hlinkClick r:id="rId6"/>
              </a:rPr>
              <a:t> </a:t>
            </a:r>
            <a:r>
              <a:rPr lang="en-US" sz="2000" u="sng" dirty="0">
                <a:solidFill>
                  <a:schemeClr val="hlink"/>
                </a:solidFill>
                <a:highlight>
                  <a:srgbClr val="FFFFFF"/>
                </a:highlight>
                <a:latin typeface="Franklin Gothic Book" panose="020B0503020102020204" pitchFamily="34" charset="0"/>
                <a:ea typeface="Arial"/>
                <a:cs typeface="Arial"/>
                <a:sym typeface="Arial"/>
                <a:hlinkClick r:id="rId6"/>
              </a:rPr>
              <a:t>Indigenous Tribes of Washington</a:t>
            </a:r>
            <a:r>
              <a:rPr lang="en-US" sz="2000" dirty="0">
                <a:solidFill>
                  <a:srgbClr val="000000"/>
                </a:solidFill>
                <a:highlight>
                  <a:srgbClr val="FFFFFF"/>
                </a:highlight>
                <a:latin typeface="Franklin Gothic Book" panose="020B0503020102020204" pitchFamily="34" charset="0"/>
                <a:ea typeface="Arial"/>
                <a:cs typeface="Arial"/>
                <a:sym typeface="Arial"/>
              </a:rPr>
              <a:t> by acknowledging their ancestral lands, their communities, and the past, present, and future generations of the Native Peoples across our good state.</a:t>
            </a:r>
            <a:endParaRPr sz="3600" dirty="0">
              <a:latin typeface="Franklin Gothic Book" panose="020B05030201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4" name="Google Shape;644;p72"/>
          <p:cNvSpPr txBox="1"/>
          <p:nvPr/>
        </p:nvSpPr>
        <p:spPr>
          <a:xfrm>
            <a:off x="1188160" y="6297676"/>
            <a:ext cx="492790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2A0CA"/>
              </a:buClr>
              <a:buSzPts val="1200"/>
              <a:buFont typeface="Arial"/>
              <a:buNone/>
            </a:pPr>
            <a:r>
              <a:rPr lang="en-US" sz="1200" b="0" i="0" u="none" strike="noStrike" cap="none" dirty="0">
                <a:solidFill>
                  <a:srgbClr val="62A0CA"/>
                </a:solidFill>
                <a:latin typeface="Arial"/>
                <a:ea typeface="Arial"/>
                <a:cs typeface="Arial"/>
                <a:sym typeface="Arial"/>
              </a:rPr>
              <a:t>Adapted from OSU’s Search Advocates Program</a:t>
            </a:r>
            <a:endParaRPr dirty="0"/>
          </a:p>
        </p:txBody>
      </p:sp>
      <p:sp>
        <p:nvSpPr>
          <p:cNvPr id="643" name="Google Shape;643;p72"/>
          <p:cNvSpPr txBox="1">
            <a:spLocks noGrp="1"/>
          </p:cNvSpPr>
          <p:nvPr>
            <p:ph type="body" idx="2"/>
          </p:nvPr>
        </p:nvSpPr>
        <p:spPr>
          <a:xfrm>
            <a:off x="5385808" y="2017059"/>
            <a:ext cx="4335664" cy="4024302"/>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1600"/>
              <a:buChar char="►"/>
            </a:pPr>
            <a:r>
              <a:rPr lang="en-US" sz="2000" dirty="0"/>
              <a:t>Objectives</a:t>
            </a:r>
            <a:endParaRPr sz="2000" dirty="0"/>
          </a:p>
          <a:p>
            <a:pPr marL="342900" lvl="0" indent="-342900" algn="l" rtl="0">
              <a:lnSpc>
                <a:spcPct val="90000"/>
              </a:lnSpc>
              <a:spcBef>
                <a:spcPts val="1000"/>
              </a:spcBef>
              <a:spcAft>
                <a:spcPts val="0"/>
              </a:spcAft>
              <a:buSzPts val="1600"/>
              <a:buChar char="►"/>
            </a:pPr>
            <a:r>
              <a:rPr lang="en-US" sz="2000" dirty="0"/>
              <a:t>Case Study</a:t>
            </a:r>
            <a:endParaRPr sz="2000" dirty="0"/>
          </a:p>
          <a:p>
            <a:pPr marL="342900" lvl="0" indent="-342900" algn="l" rtl="0">
              <a:lnSpc>
                <a:spcPct val="90000"/>
              </a:lnSpc>
              <a:spcBef>
                <a:spcPts val="1000"/>
              </a:spcBef>
              <a:spcAft>
                <a:spcPts val="0"/>
              </a:spcAft>
              <a:buSzPts val="1600"/>
              <a:buChar char="►"/>
            </a:pPr>
            <a:r>
              <a:rPr lang="en-US" sz="2000" dirty="0"/>
              <a:t>Search Advocate Role, Mission, &amp; Actions</a:t>
            </a:r>
            <a:endParaRPr sz="2000" dirty="0"/>
          </a:p>
          <a:p>
            <a:pPr marL="342900" lvl="0" indent="-342900" algn="l" rtl="0">
              <a:lnSpc>
                <a:spcPct val="90000"/>
              </a:lnSpc>
              <a:spcBef>
                <a:spcPts val="1000"/>
              </a:spcBef>
              <a:spcAft>
                <a:spcPts val="0"/>
              </a:spcAft>
              <a:buSzPts val="1600"/>
              <a:buChar char="►"/>
            </a:pPr>
            <a:r>
              <a:rPr lang="en-US" sz="2000" dirty="0"/>
              <a:t>Legal Overview</a:t>
            </a:r>
            <a:endParaRPr sz="2000" dirty="0"/>
          </a:p>
          <a:p>
            <a:pPr marL="342900" lvl="0" indent="-342900" algn="l" rtl="0">
              <a:lnSpc>
                <a:spcPct val="90000"/>
              </a:lnSpc>
              <a:spcBef>
                <a:spcPts val="1000"/>
              </a:spcBef>
              <a:spcAft>
                <a:spcPts val="0"/>
              </a:spcAft>
              <a:buSzPts val="1600"/>
              <a:buChar char="►"/>
            </a:pPr>
            <a:r>
              <a:rPr lang="en-US" sz="2000" dirty="0"/>
              <a:t>Equity, Diversity, &amp; Inclusion</a:t>
            </a:r>
            <a:endParaRPr sz="2000" dirty="0"/>
          </a:p>
          <a:p>
            <a:pPr marL="342900" lvl="0" indent="-342900" algn="l" rtl="0">
              <a:lnSpc>
                <a:spcPct val="90000"/>
              </a:lnSpc>
              <a:spcBef>
                <a:spcPts val="1000"/>
              </a:spcBef>
              <a:spcAft>
                <a:spcPts val="0"/>
              </a:spcAft>
              <a:buSzPts val="1600"/>
              <a:buChar char="►"/>
            </a:pPr>
            <a:r>
              <a:rPr lang="en-US" sz="2000" dirty="0"/>
              <a:t>Unconscious Bias</a:t>
            </a:r>
            <a:endParaRPr sz="2000" dirty="0"/>
          </a:p>
          <a:p>
            <a:pPr marL="342900" lvl="0" indent="-342900" algn="l" rtl="0">
              <a:lnSpc>
                <a:spcPct val="90000"/>
              </a:lnSpc>
              <a:spcBef>
                <a:spcPts val="1000"/>
              </a:spcBef>
              <a:spcAft>
                <a:spcPts val="0"/>
              </a:spcAft>
              <a:buSzPts val="1600"/>
              <a:buChar char="►"/>
            </a:pPr>
            <a:r>
              <a:rPr lang="en-US" sz="2000" dirty="0"/>
              <a:t>Group &amp; Power Dynamics</a:t>
            </a:r>
            <a:endParaRPr sz="2000" dirty="0"/>
          </a:p>
          <a:p>
            <a:pPr marL="342900" lvl="0" indent="-342900" algn="l" rtl="0">
              <a:lnSpc>
                <a:spcPct val="90000"/>
              </a:lnSpc>
              <a:spcBef>
                <a:spcPts val="1000"/>
              </a:spcBef>
              <a:spcAft>
                <a:spcPts val="0"/>
              </a:spcAft>
              <a:buSzPts val="1600"/>
              <a:buChar char="►"/>
            </a:pPr>
            <a:r>
              <a:rPr lang="en-US" sz="2000" dirty="0"/>
              <a:t>Search Stages &amp; Search Advocate strategies</a:t>
            </a:r>
            <a:endParaRPr sz="2000" dirty="0"/>
          </a:p>
          <a:p>
            <a:pPr marL="342900" lvl="0" indent="-241300" algn="l" rtl="0">
              <a:lnSpc>
                <a:spcPct val="90000"/>
              </a:lnSpc>
              <a:spcBef>
                <a:spcPts val="1000"/>
              </a:spcBef>
              <a:spcAft>
                <a:spcPts val="0"/>
              </a:spcAft>
              <a:buSzPts val="1600"/>
              <a:buNone/>
            </a:pPr>
            <a:endParaRPr sz="2000" dirty="0"/>
          </a:p>
          <a:p>
            <a:pPr marL="342900" lvl="0" indent="-251459" algn="l" rtl="0">
              <a:lnSpc>
                <a:spcPct val="90000"/>
              </a:lnSpc>
              <a:spcBef>
                <a:spcPts val="1000"/>
              </a:spcBef>
              <a:spcAft>
                <a:spcPts val="0"/>
              </a:spcAft>
              <a:buSzPts val="1440"/>
              <a:buNone/>
            </a:pPr>
            <a:endParaRPr dirty="0"/>
          </a:p>
        </p:txBody>
      </p:sp>
      <p:pic>
        <p:nvPicPr>
          <p:cNvPr id="642" name="Google Shape;642;p72" descr="Clip art of a hand holding a pencil checking off items on a clipboard"/>
          <p:cNvPicPr preferRelativeResize="0"/>
          <p:nvPr/>
        </p:nvPicPr>
        <p:blipFill rotWithShape="1">
          <a:blip r:embed="rId3">
            <a:alphaModFix/>
          </a:blip>
          <a:srcRect/>
          <a:stretch/>
        </p:blipFill>
        <p:spPr>
          <a:xfrm>
            <a:off x="828965" y="1780357"/>
            <a:ext cx="4261004" cy="4261004"/>
          </a:xfrm>
          <a:prstGeom prst="rect">
            <a:avLst/>
          </a:prstGeom>
          <a:noFill/>
          <a:ln>
            <a:noFill/>
          </a:ln>
        </p:spPr>
      </p:pic>
      <p:sp>
        <p:nvSpPr>
          <p:cNvPr id="641" name="Google Shape;641;p72"/>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005BAA"/>
              </a:buClr>
              <a:buSzPts val="3600"/>
              <a:buFont typeface="Arial"/>
              <a:buNone/>
            </a:pPr>
            <a:r>
              <a:rPr lang="en-US" dirty="0"/>
              <a:t>Search Advocate Workshop Agenda</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2" name="Google Shape;652;p73"/>
          <p:cNvSpPr txBox="1"/>
          <p:nvPr/>
        </p:nvSpPr>
        <p:spPr>
          <a:xfrm>
            <a:off x="1188160" y="6297676"/>
            <a:ext cx="492790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2A0CA"/>
              </a:buClr>
              <a:buSzPts val="1200"/>
              <a:buFont typeface="Arial"/>
              <a:buNone/>
            </a:pPr>
            <a:r>
              <a:rPr lang="en-US" sz="1200" b="0" i="0" u="none" strike="noStrike" cap="none" dirty="0">
                <a:solidFill>
                  <a:srgbClr val="62A0CA"/>
                </a:solidFill>
                <a:latin typeface="Arial"/>
                <a:ea typeface="Arial"/>
                <a:cs typeface="Arial"/>
                <a:sym typeface="Arial"/>
              </a:rPr>
              <a:t>Adapted from OSU’s Search Advocates Program</a:t>
            </a:r>
            <a:endParaRPr dirty="0"/>
          </a:p>
        </p:txBody>
      </p:sp>
      <p:sp>
        <p:nvSpPr>
          <p:cNvPr id="651" name="Google Shape;651;p73"/>
          <p:cNvSpPr txBox="1">
            <a:spLocks noGrp="1"/>
          </p:cNvSpPr>
          <p:nvPr>
            <p:ph type="body" idx="1"/>
          </p:nvPr>
        </p:nvSpPr>
        <p:spPr>
          <a:xfrm>
            <a:off x="677333" y="1890586"/>
            <a:ext cx="9171001" cy="4621428"/>
          </a:xfrm>
          <a:prstGeom prst="rect">
            <a:avLst/>
          </a:prstGeom>
          <a:noFill/>
          <a:ln>
            <a:noFill/>
          </a:ln>
        </p:spPr>
        <p:txBody>
          <a:bodyPr spcFirstLastPara="1" wrap="square" lIns="91425" tIns="45700" rIns="91425" bIns="45700" anchor="t" anchorCtr="0">
            <a:normAutofit/>
          </a:bodyPr>
          <a:lstStyle/>
          <a:p>
            <a:pPr marL="514350" lvl="0" indent="-514350" algn="l" rtl="0">
              <a:spcBef>
                <a:spcPts val="0"/>
              </a:spcBef>
              <a:spcAft>
                <a:spcPts val="0"/>
              </a:spcAft>
              <a:buSzPts val="1600"/>
              <a:buFont typeface="Arial"/>
              <a:buAutoNum type="arabicPeriod"/>
            </a:pPr>
            <a:r>
              <a:rPr lang="en-US" sz="2000" dirty="0">
                <a:latin typeface="Calibri"/>
                <a:ea typeface="Calibri"/>
                <a:cs typeface="Calibri"/>
                <a:sym typeface="Calibri"/>
              </a:rPr>
              <a:t>Describe the role of the </a:t>
            </a:r>
            <a:r>
              <a:rPr lang="en-US" sz="2400" b="1" dirty="0">
                <a:latin typeface="Calibri"/>
                <a:ea typeface="Calibri"/>
                <a:cs typeface="Calibri"/>
                <a:sym typeface="Calibri"/>
              </a:rPr>
              <a:t>search advocate </a:t>
            </a:r>
            <a:r>
              <a:rPr lang="en-US" sz="2000" dirty="0">
                <a:latin typeface="Calibri"/>
                <a:ea typeface="Calibri"/>
                <a:cs typeface="Calibri"/>
                <a:sym typeface="Calibri"/>
              </a:rPr>
              <a:t>in the search/selection process;</a:t>
            </a:r>
            <a:endParaRPr dirty="0"/>
          </a:p>
          <a:p>
            <a:pPr marL="514350" lvl="0" indent="-514350" algn="l" rtl="0">
              <a:spcBef>
                <a:spcPts val="600"/>
              </a:spcBef>
              <a:spcAft>
                <a:spcPts val="0"/>
              </a:spcAft>
              <a:buSzPts val="1600"/>
              <a:buFont typeface="Arial"/>
              <a:buAutoNum type="arabicPeriod"/>
            </a:pPr>
            <a:r>
              <a:rPr lang="en-US" sz="2000" dirty="0">
                <a:latin typeface="Calibri"/>
                <a:ea typeface="Calibri"/>
                <a:cs typeface="Calibri"/>
                <a:sym typeface="Calibri"/>
              </a:rPr>
              <a:t>Give one or more definitions of </a:t>
            </a:r>
            <a:r>
              <a:rPr lang="en-US" sz="2400" b="1" dirty="0">
                <a:latin typeface="Calibri"/>
                <a:ea typeface="Calibri"/>
                <a:cs typeface="Calibri"/>
                <a:sym typeface="Calibri"/>
              </a:rPr>
              <a:t>diversity, equity,</a:t>
            </a:r>
            <a:r>
              <a:rPr lang="en-US" sz="2400" dirty="0">
                <a:latin typeface="Calibri"/>
                <a:ea typeface="Calibri"/>
                <a:cs typeface="Calibri"/>
                <a:sym typeface="Calibri"/>
              </a:rPr>
              <a:t> </a:t>
            </a:r>
            <a:r>
              <a:rPr lang="en-US" sz="2000" dirty="0">
                <a:latin typeface="Calibri"/>
                <a:ea typeface="Calibri"/>
                <a:cs typeface="Calibri"/>
                <a:sym typeface="Calibri"/>
              </a:rPr>
              <a:t>and </a:t>
            </a:r>
            <a:r>
              <a:rPr lang="en-US" sz="2400" b="1" dirty="0">
                <a:latin typeface="Calibri"/>
                <a:ea typeface="Calibri"/>
                <a:cs typeface="Calibri"/>
                <a:sym typeface="Calibri"/>
              </a:rPr>
              <a:t>inclusion</a:t>
            </a:r>
            <a:r>
              <a:rPr lang="en-US" sz="2000" dirty="0">
                <a:latin typeface="Calibri"/>
                <a:ea typeface="Calibri"/>
                <a:cs typeface="Calibri"/>
                <a:sym typeface="Calibri"/>
              </a:rPr>
              <a:t>;</a:t>
            </a:r>
            <a:endParaRPr dirty="0"/>
          </a:p>
          <a:p>
            <a:pPr marL="514350" lvl="0" indent="-514350" algn="l" rtl="0">
              <a:spcBef>
                <a:spcPts val="600"/>
              </a:spcBef>
              <a:spcAft>
                <a:spcPts val="0"/>
              </a:spcAft>
              <a:buSzPts val="1600"/>
              <a:buFont typeface="Arial"/>
              <a:buAutoNum type="arabicPeriod"/>
            </a:pPr>
            <a:r>
              <a:rPr lang="en-US" sz="2000" dirty="0">
                <a:latin typeface="Calibri"/>
                <a:ea typeface="Calibri"/>
                <a:cs typeface="Calibri"/>
                <a:sym typeface="Calibri"/>
              </a:rPr>
              <a:t>Explain how </a:t>
            </a:r>
            <a:r>
              <a:rPr lang="en-US" sz="2400" b="1" dirty="0">
                <a:latin typeface="Calibri"/>
                <a:ea typeface="Calibri"/>
                <a:cs typeface="Calibri"/>
                <a:sym typeface="Calibri"/>
              </a:rPr>
              <a:t>cognitive bias</a:t>
            </a:r>
            <a:r>
              <a:rPr lang="en-US" sz="2800" b="1" dirty="0">
                <a:latin typeface="Calibri"/>
                <a:ea typeface="Calibri"/>
                <a:cs typeface="Calibri"/>
                <a:sym typeface="Calibri"/>
              </a:rPr>
              <a:t> </a:t>
            </a:r>
            <a:r>
              <a:rPr lang="en-US" sz="2000" dirty="0">
                <a:latin typeface="Calibri"/>
                <a:ea typeface="Calibri"/>
                <a:cs typeface="Calibri"/>
                <a:sym typeface="Calibri"/>
              </a:rPr>
              <a:t>and </a:t>
            </a:r>
            <a:r>
              <a:rPr lang="en-US" sz="2400" b="1" dirty="0">
                <a:latin typeface="Calibri"/>
                <a:ea typeface="Calibri"/>
                <a:cs typeface="Calibri"/>
                <a:sym typeface="Calibri"/>
              </a:rPr>
              <a:t>structural bias </a:t>
            </a:r>
            <a:r>
              <a:rPr lang="en-US" sz="2000" dirty="0">
                <a:latin typeface="Calibri"/>
                <a:ea typeface="Calibri"/>
                <a:cs typeface="Calibri"/>
                <a:sym typeface="Calibri"/>
              </a:rPr>
              <a:t>differ, and describe the connections between them;</a:t>
            </a:r>
            <a:endParaRPr dirty="0"/>
          </a:p>
          <a:p>
            <a:pPr marL="514350" lvl="0" indent="-514350" algn="l" rtl="0">
              <a:spcBef>
                <a:spcPts val="600"/>
              </a:spcBef>
              <a:spcAft>
                <a:spcPts val="0"/>
              </a:spcAft>
              <a:buSzPts val="1600"/>
              <a:buFont typeface="Arial"/>
              <a:buAutoNum type="arabicPeriod"/>
            </a:pPr>
            <a:r>
              <a:rPr lang="en-US" sz="2000" dirty="0">
                <a:latin typeface="Calibri"/>
                <a:ea typeface="Calibri"/>
                <a:cs typeface="Calibri"/>
                <a:sym typeface="Calibri"/>
              </a:rPr>
              <a:t>Identify typical ways that searches fail to mitigate bias; identify how power dynamics can interfere with a fair process.</a:t>
            </a:r>
            <a:endParaRPr dirty="0"/>
          </a:p>
          <a:p>
            <a:pPr marL="514350" lvl="0" indent="-514350" algn="l" rtl="0">
              <a:spcBef>
                <a:spcPts val="600"/>
              </a:spcBef>
              <a:spcAft>
                <a:spcPts val="0"/>
              </a:spcAft>
              <a:buSzPts val="1600"/>
              <a:buFont typeface="Arial"/>
              <a:buAutoNum type="arabicPeriod"/>
            </a:pPr>
            <a:r>
              <a:rPr lang="en-US" sz="2000" dirty="0">
                <a:latin typeface="Calibri"/>
                <a:ea typeface="Calibri"/>
                <a:cs typeface="Calibri"/>
                <a:sym typeface="Calibri"/>
              </a:rPr>
              <a:t>Develop a </a:t>
            </a:r>
            <a:r>
              <a:rPr lang="en-US" sz="2400" b="1" dirty="0">
                <a:latin typeface="Calibri"/>
                <a:ea typeface="Calibri"/>
                <a:cs typeface="Calibri"/>
                <a:sym typeface="Calibri"/>
              </a:rPr>
              <a:t>screening criteria rubric</a:t>
            </a:r>
            <a:r>
              <a:rPr lang="en-US" sz="2400" dirty="0">
                <a:latin typeface="Calibri"/>
                <a:ea typeface="Calibri"/>
                <a:cs typeface="Calibri"/>
                <a:sym typeface="Calibri"/>
              </a:rPr>
              <a:t> </a:t>
            </a:r>
            <a:r>
              <a:rPr lang="en-US" sz="2000" dirty="0">
                <a:latin typeface="Calibri"/>
                <a:ea typeface="Calibri"/>
                <a:cs typeface="Calibri"/>
                <a:sym typeface="Calibri"/>
              </a:rPr>
              <a:t>that will increase inclusion and reduce bias;</a:t>
            </a:r>
            <a:endParaRPr dirty="0"/>
          </a:p>
          <a:p>
            <a:pPr marL="514350" lvl="0" indent="-514350" algn="l" rtl="0">
              <a:spcBef>
                <a:spcPts val="600"/>
              </a:spcBef>
              <a:spcAft>
                <a:spcPts val="0"/>
              </a:spcAft>
              <a:buSzPts val="1600"/>
              <a:buFont typeface="Arial"/>
              <a:buAutoNum type="arabicPeriod"/>
            </a:pPr>
            <a:r>
              <a:rPr lang="en-US" sz="2000" dirty="0">
                <a:latin typeface="Calibri"/>
                <a:ea typeface="Calibri"/>
                <a:cs typeface="Calibri"/>
                <a:sym typeface="Calibri"/>
              </a:rPr>
              <a:t>Recommend practices that </a:t>
            </a:r>
            <a:r>
              <a:rPr lang="en-US" sz="2400" b="1" dirty="0">
                <a:latin typeface="Calibri"/>
                <a:ea typeface="Calibri"/>
                <a:cs typeface="Calibri"/>
                <a:sym typeface="Calibri"/>
              </a:rPr>
              <a:t>increase inclusion, reduce bias </a:t>
            </a:r>
            <a:r>
              <a:rPr lang="en-US" sz="2000" dirty="0">
                <a:latin typeface="Calibri"/>
                <a:ea typeface="Calibri"/>
                <a:cs typeface="Calibri"/>
                <a:sym typeface="Calibri"/>
              </a:rPr>
              <a:t>and </a:t>
            </a:r>
            <a:r>
              <a:rPr lang="en-US" sz="2400" b="1" dirty="0">
                <a:latin typeface="Calibri"/>
                <a:ea typeface="Calibri"/>
                <a:cs typeface="Calibri"/>
                <a:sym typeface="Calibri"/>
              </a:rPr>
              <a:t>mitigate power dynamics </a:t>
            </a:r>
            <a:r>
              <a:rPr lang="en-US" sz="2000" dirty="0">
                <a:latin typeface="Calibri"/>
                <a:ea typeface="Calibri"/>
                <a:cs typeface="Calibri"/>
                <a:sym typeface="Calibri"/>
              </a:rPr>
              <a:t>in all stages of the screening process, from the development of the position description to integration of the new employee.</a:t>
            </a:r>
            <a:endParaRPr dirty="0"/>
          </a:p>
        </p:txBody>
      </p:sp>
      <p:sp>
        <p:nvSpPr>
          <p:cNvPr id="650" name="Google Shape;650;p7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005BAA"/>
              </a:buClr>
              <a:buSzPts val="3600"/>
              <a:buFont typeface="Arial"/>
              <a:buNone/>
            </a:pPr>
            <a:r>
              <a:rPr lang="en-US" dirty="0"/>
              <a:t>Objectives: At the end of this workshop, you will be able to…</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661" name="Google Shape;661;p74" descr="Clip art containing a computer with a &quot;quiz time&quot; notification"/>
          <p:cNvPicPr preferRelativeResize="0"/>
          <p:nvPr/>
        </p:nvPicPr>
        <p:blipFill rotWithShape="1">
          <a:blip r:embed="rId3">
            <a:alphaModFix/>
          </a:blip>
          <a:srcRect/>
          <a:stretch/>
        </p:blipFill>
        <p:spPr>
          <a:xfrm>
            <a:off x="6857998" y="4411320"/>
            <a:ext cx="2545981" cy="1909817"/>
          </a:xfrm>
          <a:prstGeom prst="rect">
            <a:avLst/>
          </a:prstGeom>
          <a:noFill/>
          <a:ln>
            <a:noFill/>
          </a:ln>
        </p:spPr>
      </p:pic>
      <p:pic>
        <p:nvPicPr>
          <p:cNvPr id="658" name="Google Shape;658;p74" descr="Clip art of six people on a computer screen during a Zoom meeting"/>
          <p:cNvPicPr preferRelativeResize="0"/>
          <p:nvPr/>
        </p:nvPicPr>
        <p:blipFill rotWithShape="1">
          <a:blip r:embed="rId4">
            <a:alphaModFix/>
          </a:blip>
          <a:srcRect l="10663" r="10425"/>
          <a:stretch/>
        </p:blipFill>
        <p:spPr>
          <a:xfrm>
            <a:off x="921629" y="4411320"/>
            <a:ext cx="2716906" cy="1936713"/>
          </a:xfrm>
          <a:prstGeom prst="rect">
            <a:avLst/>
          </a:prstGeom>
          <a:noFill/>
          <a:ln>
            <a:noFill/>
          </a:ln>
        </p:spPr>
      </p:pic>
      <p:pic>
        <p:nvPicPr>
          <p:cNvPr id="662" name="Google Shape;662;p74" descr="clip art containing red, curtain, indoor, furniture"/>
          <p:cNvPicPr preferRelativeResize="0"/>
          <p:nvPr/>
        </p:nvPicPr>
        <p:blipFill rotWithShape="1">
          <a:blip r:embed="rId5">
            <a:alphaModFix/>
          </a:blip>
          <a:srcRect/>
          <a:stretch/>
        </p:blipFill>
        <p:spPr>
          <a:xfrm>
            <a:off x="3705381" y="4402352"/>
            <a:ext cx="2937461" cy="1936713"/>
          </a:xfrm>
          <a:prstGeom prst="rect">
            <a:avLst/>
          </a:prstGeom>
          <a:noFill/>
          <a:ln>
            <a:noFill/>
          </a:ln>
        </p:spPr>
      </p:pic>
      <p:sp>
        <p:nvSpPr>
          <p:cNvPr id="660" name="Google Shape;660;p74"/>
          <p:cNvSpPr txBox="1">
            <a:spLocks noGrp="1"/>
          </p:cNvSpPr>
          <p:nvPr>
            <p:ph type="body" idx="1"/>
          </p:nvPr>
        </p:nvSpPr>
        <p:spPr>
          <a:xfrm>
            <a:off x="677334" y="1577883"/>
            <a:ext cx="8596668" cy="388077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920"/>
              <a:buChar char="►"/>
            </a:pPr>
            <a:r>
              <a:rPr lang="en-US" sz="2400" dirty="0"/>
              <a:t>Short lectures alternating with…</a:t>
            </a:r>
            <a:endParaRPr dirty="0"/>
          </a:p>
          <a:p>
            <a:pPr marL="742950" lvl="1" indent="-285750" algn="l" rtl="0">
              <a:spcBef>
                <a:spcPts val="1000"/>
              </a:spcBef>
              <a:spcAft>
                <a:spcPts val="0"/>
              </a:spcAft>
              <a:buSzPts val="1760"/>
              <a:buChar char="►"/>
            </a:pPr>
            <a:r>
              <a:rPr lang="en-US" sz="2200" dirty="0"/>
              <a:t>Guided exercises in breakout sessions with the same team members throughout the day</a:t>
            </a:r>
            <a:endParaRPr dirty="0"/>
          </a:p>
          <a:p>
            <a:pPr marL="742950" lvl="1" indent="-285750" algn="l" rtl="0">
              <a:spcBef>
                <a:spcPts val="1000"/>
              </a:spcBef>
              <a:spcAft>
                <a:spcPts val="0"/>
              </a:spcAft>
              <a:buSzPts val="1760"/>
              <a:buChar char="►"/>
            </a:pPr>
            <a:r>
              <a:rPr lang="en-US" sz="2200" dirty="0"/>
              <a:t>Quizzes to check for comprehension</a:t>
            </a:r>
            <a:endParaRPr dirty="0"/>
          </a:p>
          <a:p>
            <a:pPr marL="742950" lvl="1" indent="-285750" algn="l" rtl="0">
              <a:spcBef>
                <a:spcPts val="1000"/>
              </a:spcBef>
              <a:spcAft>
                <a:spcPts val="0"/>
              </a:spcAft>
              <a:buSzPts val="1760"/>
              <a:buChar char="►"/>
            </a:pPr>
            <a:r>
              <a:rPr lang="en-US" sz="2200" dirty="0"/>
              <a:t>“Readers Theatre” style sketches to illustrate typical scenarios and how a Search Advocate could intervene</a:t>
            </a:r>
            <a:endParaRPr dirty="0"/>
          </a:p>
          <a:p>
            <a:pPr marL="342900" lvl="0" indent="-220980" algn="l" rtl="0">
              <a:spcBef>
                <a:spcPts val="1000"/>
              </a:spcBef>
              <a:spcAft>
                <a:spcPts val="0"/>
              </a:spcAft>
              <a:buSzPts val="1920"/>
              <a:buNone/>
            </a:pPr>
            <a:endParaRPr sz="2400" dirty="0"/>
          </a:p>
          <a:p>
            <a:pPr marL="342900" lvl="0" indent="-251459" algn="l" rtl="0">
              <a:spcBef>
                <a:spcPts val="1000"/>
              </a:spcBef>
              <a:spcAft>
                <a:spcPts val="0"/>
              </a:spcAft>
              <a:buSzPts val="1440"/>
              <a:buNone/>
            </a:pPr>
            <a:endParaRPr dirty="0"/>
          </a:p>
        </p:txBody>
      </p:sp>
      <p:sp>
        <p:nvSpPr>
          <p:cNvPr id="659" name="Google Shape;659;p74"/>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005BAA"/>
              </a:buClr>
              <a:buSzPts val="3600"/>
              <a:buFont typeface="Arial"/>
              <a:buNone/>
            </a:pPr>
            <a:r>
              <a:rPr lang="en-US" dirty="0"/>
              <a:t>Training Format</a:t>
            </a: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70" name="Google Shape;670;p75"/>
          <p:cNvSpPr txBox="1"/>
          <p:nvPr/>
        </p:nvSpPr>
        <p:spPr>
          <a:xfrm>
            <a:off x="1188160" y="6297676"/>
            <a:ext cx="492790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2A0CA"/>
              </a:buClr>
              <a:buSzPts val="1200"/>
              <a:buFont typeface="Arial"/>
              <a:buNone/>
            </a:pPr>
            <a:r>
              <a:rPr lang="en-US" sz="1200" b="0" i="0" u="none" strike="noStrike" cap="none" dirty="0">
                <a:solidFill>
                  <a:srgbClr val="62A0CA"/>
                </a:solidFill>
                <a:latin typeface="Arial"/>
                <a:ea typeface="Arial"/>
                <a:cs typeface="Arial"/>
                <a:sym typeface="Arial"/>
              </a:rPr>
              <a:t>© 2009-2022 Oregon State University. All rights reserved.</a:t>
            </a:r>
            <a:endParaRPr dirty="0"/>
          </a:p>
        </p:txBody>
      </p:sp>
      <p:graphicFrame>
        <p:nvGraphicFramePr>
          <p:cNvPr id="669" name="Google Shape;669;p75"/>
          <p:cNvGraphicFramePr/>
          <p:nvPr>
            <p:extLst>
              <p:ext uri="{D42A27DB-BD31-4B8C-83A1-F6EECF244321}">
                <p14:modId xmlns:p14="http://schemas.microsoft.com/office/powerpoint/2010/main" val="278242778"/>
              </p:ext>
            </p:extLst>
          </p:nvPr>
        </p:nvGraphicFramePr>
        <p:xfrm>
          <a:off x="749593" y="1501647"/>
          <a:ext cx="11101950" cy="4671325"/>
        </p:xfrm>
        <a:graphic>
          <a:graphicData uri="http://schemas.openxmlformats.org/drawingml/2006/table">
            <a:tbl>
              <a:tblPr firstRow="1" bandRow="1">
                <a:tableStyleId>{3C2FFA5D-87B4-456A-9821-1D502468CF0F}</a:tableStyleId>
              </a:tblPr>
              <a:tblGrid>
                <a:gridCol w="1748650">
                  <a:extLst>
                    <a:ext uri="{9D8B030D-6E8A-4147-A177-3AD203B41FA5}">
                      <a16:colId xmlns:a16="http://schemas.microsoft.com/office/drawing/2014/main" val="20000"/>
                    </a:ext>
                  </a:extLst>
                </a:gridCol>
                <a:gridCol w="1289500">
                  <a:extLst>
                    <a:ext uri="{9D8B030D-6E8A-4147-A177-3AD203B41FA5}">
                      <a16:colId xmlns:a16="http://schemas.microsoft.com/office/drawing/2014/main" val="20001"/>
                    </a:ext>
                  </a:extLst>
                </a:gridCol>
                <a:gridCol w="1638725">
                  <a:extLst>
                    <a:ext uri="{9D8B030D-6E8A-4147-A177-3AD203B41FA5}">
                      <a16:colId xmlns:a16="http://schemas.microsoft.com/office/drawing/2014/main" val="20002"/>
                    </a:ext>
                  </a:extLst>
                </a:gridCol>
                <a:gridCol w="1563375">
                  <a:extLst>
                    <a:ext uri="{9D8B030D-6E8A-4147-A177-3AD203B41FA5}">
                      <a16:colId xmlns:a16="http://schemas.microsoft.com/office/drawing/2014/main" val="20003"/>
                    </a:ext>
                  </a:extLst>
                </a:gridCol>
                <a:gridCol w="1820925">
                  <a:extLst>
                    <a:ext uri="{9D8B030D-6E8A-4147-A177-3AD203B41FA5}">
                      <a16:colId xmlns:a16="http://schemas.microsoft.com/office/drawing/2014/main" val="20004"/>
                    </a:ext>
                  </a:extLst>
                </a:gridCol>
                <a:gridCol w="1502975">
                  <a:extLst>
                    <a:ext uri="{9D8B030D-6E8A-4147-A177-3AD203B41FA5}">
                      <a16:colId xmlns:a16="http://schemas.microsoft.com/office/drawing/2014/main" val="20005"/>
                    </a:ext>
                  </a:extLst>
                </a:gridCol>
                <a:gridCol w="1537800">
                  <a:extLst>
                    <a:ext uri="{9D8B030D-6E8A-4147-A177-3AD203B41FA5}">
                      <a16:colId xmlns:a16="http://schemas.microsoft.com/office/drawing/2014/main" val="20006"/>
                    </a:ext>
                  </a:extLst>
                </a:gridCol>
              </a:tblGrid>
              <a:tr h="1007925">
                <a:tc>
                  <a:txBody>
                    <a:bodyPr/>
                    <a:lstStyle/>
                    <a:p>
                      <a:pPr marL="0" marR="0" lvl="0" indent="0" algn="ctr" rtl="0">
                        <a:spcBef>
                          <a:spcPts val="0"/>
                        </a:spcBef>
                        <a:spcAft>
                          <a:spcPts val="0"/>
                        </a:spcAft>
                        <a:buNone/>
                      </a:pPr>
                      <a:r>
                        <a:rPr lang="en-US" sz="1800" u="none" strike="noStrike" cap="none" dirty="0"/>
                        <a:t>Qualification​</a:t>
                      </a:r>
                      <a:endParaRPr dirty="0"/>
                    </a:p>
                  </a:txBody>
                  <a:tcPr marL="90600" marR="90600" marT="45300" marB="45300" anchor="b"/>
                </a:tc>
                <a:tc>
                  <a:txBody>
                    <a:bodyPr/>
                    <a:lstStyle/>
                    <a:p>
                      <a:pPr marL="0" marR="0" lvl="0" indent="0" algn="l" rtl="0">
                        <a:spcBef>
                          <a:spcPts val="0"/>
                        </a:spcBef>
                        <a:spcAft>
                          <a:spcPts val="0"/>
                        </a:spcAft>
                        <a:buNone/>
                      </a:pPr>
                      <a:r>
                        <a:rPr lang="en-US" sz="1800" u="none" strike="noStrike" cap="none" dirty="0"/>
                        <a:t>Required or​</a:t>
                      </a:r>
                      <a:endParaRPr dirty="0"/>
                    </a:p>
                    <a:p>
                      <a:pPr marL="0" marR="0" lvl="0" indent="0" algn="l" rtl="0">
                        <a:spcBef>
                          <a:spcPts val="0"/>
                        </a:spcBef>
                        <a:spcAft>
                          <a:spcPts val="0"/>
                        </a:spcAft>
                        <a:buNone/>
                      </a:pPr>
                      <a:r>
                        <a:rPr lang="en-US" sz="1800" u="none" strike="noStrike" cap="none" dirty="0"/>
                        <a:t>Preferred​</a:t>
                      </a:r>
                      <a:endParaRPr dirty="0"/>
                    </a:p>
                  </a:txBody>
                  <a:tcPr marL="90600" marR="90600" marT="45300" marB="45300" anchor="b"/>
                </a:tc>
                <a:tc>
                  <a:txBody>
                    <a:bodyPr/>
                    <a:lstStyle/>
                    <a:p>
                      <a:pPr marL="0" marR="0" lvl="0" indent="0" algn="ctr" rtl="0">
                        <a:spcBef>
                          <a:spcPts val="0"/>
                        </a:spcBef>
                        <a:spcAft>
                          <a:spcPts val="0"/>
                        </a:spcAft>
                        <a:buNone/>
                      </a:pPr>
                      <a:r>
                        <a:rPr lang="en-US" sz="1800" u="none" strike="noStrike" cap="none" dirty="0"/>
                        <a:t>Relationship to job​</a:t>
                      </a:r>
                      <a:endParaRPr dirty="0"/>
                    </a:p>
                  </a:txBody>
                  <a:tcPr marL="90600" marR="90600" marT="45300" marB="45300" anchor="b"/>
                </a:tc>
                <a:tc>
                  <a:txBody>
                    <a:bodyPr/>
                    <a:lstStyle/>
                    <a:p>
                      <a:pPr marL="0" marR="0" lvl="0" indent="0" algn="ctr" rtl="0">
                        <a:spcBef>
                          <a:spcPts val="0"/>
                        </a:spcBef>
                        <a:spcAft>
                          <a:spcPts val="0"/>
                        </a:spcAft>
                        <a:buNone/>
                      </a:pPr>
                      <a:r>
                        <a:rPr lang="en-US" sz="1800" u="none" strike="noStrike" cap="none" dirty="0"/>
                        <a:t>Screening criteria​</a:t>
                      </a:r>
                      <a:endParaRPr dirty="0"/>
                    </a:p>
                  </a:txBody>
                  <a:tcPr marL="90600" marR="90600" marT="45300" marB="45300" anchor="b"/>
                </a:tc>
                <a:tc>
                  <a:txBody>
                    <a:bodyPr/>
                    <a:lstStyle/>
                    <a:p>
                      <a:pPr marL="0" marR="0" lvl="0" indent="0" algn="l" rtl="0">
                        <a:spcBef>
                          <a:spcPts val="0"/>
                        </a:spcBef>
                        <a:spcAft>
                          <a:spcPts val="0"/>
                        </a:spcAft>
                        <a:buNone/>
                      </a:pPr>
                      <a:r>
                        <a:rPr lang="en-US" sz="1800" u="none" strike="noStrike" cap="none" dirty="0"/>
                        <a:t>Transferable?​</a:t>
                      </a:r>
                      <a:endParaRPr dirty="0"/>
                    </a:p>
                  </a:txBody>
                  <a:tcPr marL="90600" marR="90600" marT="45300" marB="45300" anchor="b"/>
                </a:tc>
                <a:tc>
                  <a:txBody>
                    <a:bodyPr/>
                    <a:lstStyle/>
                    <a:p>
                      <a:pPr marL="0" marR="0" lvl="0" indent="0" algn="l" rtl="0">
                        <a:spcBef>
                          <a:spcPts val="0"/>
                        </a:spcBef>
                        <a:spcAft>
                          <a:spcPts val="0"/>
                        </a:spcAft>
                        <a:buNone/>
                      </a:pPr>
                      <a:r>
                        <a:rPr lang="en-US" sz="1800" u="none" strike="noStrike" cap="none" dirty="0"/>
                        <a:t>Stage to Assess </a:t>
                      </a:r>
                      <a:endParaRPr dirty="0"/>
                    </a:p>
                  </a:txBody>
                  <a:tcPr marL="90600" marR="90600" marT="45300" marB="45300" anchor="b"/>
                </a:tc>
                <a:tc>
                  <a:txBody>
                    <a:bodyPr/>
                    <a:lstStyle/>
                    <a:p>
                      <a:pPr marL="0" marR="0" lvl="0" indent="0" algn="l" rtl="0">
                        <a:spcBef>
                          <a:spcPts val="0"/>
                        </a:spcBef>
                        <a:spcAft>
                          <a:spcPts val="0"/>
                        </a:spcAft>
                        <a:buNone/>
                      </a:pPr>
                      <a:r>
                        <a:rPr lang="en-US" sz="1800" u="none" strike="noStrike" cap="none" dirty="0"/>
                        <a:t>Priority</a:t>
                      </a:r>
                      <a:endParaRPr dirty="0"/>
                    </a:p>
                  </a:txBody>
                  <a:tcPr marL="90600" marR="90600" marT="45300" marB="45300" anchor="b"/>
                </a:tc>
                <a:extLst>
                  <a:ext uri="{0D108BD9-81ED-4DB2-BD59-A6C34878D82A}">
                    <a16:rowId xmlns:a16="http://schemas.microsoft.com/office/drawing/2014/main" val="10000"/>
                  </a:ext>
                </a:extLst>
              </a:tr>
              <a:tr h="678425">
                <a:tc>
                  <a:txBody>
                    <a:bodyPr/>
                    <a:lstStyle/>
                    <a:p>
                      <a:pPr marL="0" marR="0" lvl="0" indent="0" algn="l" rtl="0">
                        <a:spcBef>
                          <a:spcPts val="0"/>
                        </a:spcBef>
                        <a:spcAft>
                          <a:spcPts val="0"/>
                        </a:spcAft>
                        <a:buNone/>
                      </a:pPr>
                      <a:r>
                        <a:rPr lang="en-US" sz="1100" u="none" strike="noStrike" cap="none" dirty="0"/>
                        <a:t> ​</a:t>
                      </a:r>
                      <a:endParaRPr sz="1800" u="none" strike="noStrike" cap="none" dirty="0"/>
                    </a:p>
                    <a:p>
                      <a:pPr marL="0" marR="0" lvl="0" indent="0" algn="l" rtl="0">
                        <a:spcBef>
                          <a:spcPts val="0"/>
                        </a:spcBef>
                        <a:spcAft>
                          <a:spcPts val="0"/>
                        </a:spcAft>
                        <a:buNone/>
                      </a:pPr>
                      <a:r>
                        <a:rPr lang="en-US" sz="1100" u="none" strike="noStrike" cap="none" dirty="0"/>
                        <a:t> ​</a:t>
                      </a:r>
                      <a:endParaRPr sz="1800" u="none" strike="noStrike" cap="none" dirty="0"/>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extLst>
                  <a:ext uri="{0D108BD9-81ED-4DB2-BD59-A6C34878D82A}">
                    <a16:rowId xmlns:a16="http://schemas.microsoft.com/office/drawing/2014/main" val="10001"/>
                  </a:ext>
                </a:extLst>
              </a:tr>
              <a:tr h="426425">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extLst>
                  <a:ext uri="{0D108BD9-81ED-4DB2-BD59-A6C34878D82A}">
                    <a16:rowId xmlns:a16="http://schemas.microsoft.com/office/drawing/2014/main" val="10002"/>
                  </a:ext>
                </a:extLst>
              </a:tr>
              <a:tr h="426425">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extLst>
                  <a:ext uri="{0D108BD9-81ED-4DB2-BD59-A6C34878D82A}">
                    <a16:rowId xmlns:a16="http://schemas.microsoft.com/office/drawing/2014/main" val="10003"/>
                  </a:ext>
                </a:extLst>
              </a:tr>
              <a:tr h="426425">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extLst>
                  <a:ext uri="{0D108BD9-81ED-4DB2-BD59-A6C34878D82A}">
                    <a16:rowId xmlns:a16="http://schemas.microsoft.com/office/drawing/2014/main" val="10004"/>
                  </a:ext>
                </a:extLst>
              </a:tr>
              <a:tr h="426425">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extLst>
                  <a:ext uri="{0D108BD9-81ED-4DB2-BD59-A6C34878D82A}">
                    <a16:rowId xmlns:a16="http://schemas.microsoft.com/office/drawing/2014/main" val="10005"/>
                  </a:ext>
                </a:extLst>
              </a:tr>
              <a:tr h="426425">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extLst>
                  <a:ext uri="{0D108BD9-81ED-4DB2-BD59-A6C34878D82A}">
                    <a16:rowId xmlns:a16="http://schemas.microsoft.com/office/drawing/2014/main" val="10006"/>
                  </a:ext>
                </a:extLst>
              </a:tr>
              <a:tr h="426425">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extLst>
                  <a:ext uri="{0D108BD9-81ED-4DB2-BD59-A6C34878D82A}">
                    <a16:rowId xmlns:a16="http://schemas.microsoft.com/office/drawing/2014/main" val="10007"/>
                  </a:ext>
                </a:extLst>
              </a:tr>
              <a:tr h="426425">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tc>
                  <a:txBody>
                    <a:bodyPr/>
                    <a:lstStyle/>
                    <a:p>
                      <a:pPr marL="0" marR="0" lvl="0" indent="0" algn="l" rtl="0">
                        <a:spcBef>
                          <a:spcPts val="0"/>
                        </a:spcBef>
                        <a:spcAft>
                          <a:spcPts val="0"/>
                        </a:spcAft>
                        <a:buNone/>
                      </a:pPr>
                      <a:r>
                        <a:rPr lang="en-US" sz="1100" u="none" strike="noStrike" cap="none" dirty="0"/>
                        <a:t>​</a:t>
                      </a:r>
                      <a:endParaRPr sz="1100" u="none" strike="noStrike" cap="none" dirty="0">
                        <a:latin typeface="Calibri"/>
                        <a:ea typeface="Calibri"/>
                        <a:cs typeface="Calibri"/>
                        <a:sym typeface="Calibri"/>
                      </a:endParaRPr>
                    </a:p>
                  </a:txBody>
                  <a:tcPr marL="90600" marR="90600" marT="45300" marB="45300"/>
                </a:tc>
                <a:extLst>
                  <a:ext uri="{0D108BD9-81ED-4DB2-BD59-A6C34878D82A}">
                    <a16:rowId xmlns:a16="http://schemas.microsoft.com/office/drawing/2014/main" val="10008"/>
                  </a:ext>
                </a:extLst>
              </a:tr>
            </a:tbl>
          </a:graphicData>
        </a:graphic>
      </p:graphicFrame>
      <p:sp>
        <p:nvSpPr>
          <p:cNvPr id="668" name="Google Shape;668;p75"/>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005BAA"/>
              </a:buClr>
              <a:buSzPts val="3600"/>
              <a:buFont typeface="Arial"/>
              <a:buNone/>
            </a:pPr>
            <a:r>
              <a:rPr lang="en-US" dirty="0"/>
              <a:t>Screening Criteria Rubric: “The Matrix”</a:t>
            </a: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9" name="Google Shape;679;p76"/>
          <p:cNvSpPr txBox="1"/>
          <p:nvPr/>
        </p:nvSpPr>
        <p:spPr>
          <a:xfrm>
            <a:off x="1966638" y="6445960"/>
            <a:ext cx="492790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2A0CA"/>
              </a:buClr>
              <a:buSzPts val="1200"/>
              <a:buFont typeface="Arial"/>
              <a:buNone/>
            </a:pPr>
            <a:r>
              <a:rPr lang="en-US" sz="1200" b="0" i="0" u="none" strike="noStrike" cap="none" dirty="0">
                <a:solidFill>
                  <a:srgbClr val="62A0CA"/>
                </a:solidFill>
                <a:latin typeface="Arial"/>
                <a:ea typeface="Arial"/>
                <a:cs typeface="Arial"/>
                <a:sym typeface="Arial"/>
              </a:rPr>
              <a:t>© 2009-2022 Oregon State University. All rights reserved.</a:t>
            </a:r>
            <a:endParaRPr dirty="0"/>
          </a:p>
        </p:txBody>
      </p:sp>
      <p:pic>
        <p:nvPicPr>
          <p:cNvPr id="678" name="Google Shape;678;p76" descr="a drawing of a handshake"/>
          <p:cNvPicPr preferRelativeResize="0"/>
          <p:nvPr/>
        </p:nvPicPr>
        <p:blipFill rotWithShape="1">
          <a:blip r:embed="rId3">
            <a:alphaModFix/>
          </a:blip>
          <a:srcRect/>
          <a:stretch/>
        </p:blipFill>
        <p:spPr>
          <a:xfrm>
            <a:off x="6098146" y="1271690"/>
            <a:ext cx="2743200" cy="1588591"/>
          </a:xfrm>
          <a:prstGeom prst="rect">
            <a:avLst/>
          </a:prstGeom>
          <a:noFill/>
          <a:ln>
            <a:noFill/>
          </a:ln>
        </p:spPr>
      </p:pic>
      <p:sp>
        <p:nvSpPr>
          <p:cNvPr id="677" name="Google Shape;677;p76"/>
          <p:cNvSpPr txBox="1">
            <a:spLocks noGrp="1"/>
          </p:cNvSpPr>
          <p:nvPr>
            <p:ph type="body" idx="1"/>
          </p:nvPr>
        </p:nvSpPr>
        <p:spPr>
          <a:xfrm>
            <a:off x="677334" y="2160589"/>
            <a:ext cx="8596668" cy="4696434"/>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240"/>
              <a:buChar char="►"/>
            </a:pPr>
            <a:r>
              <a:rPr lang="en-US" sz="2800" dirty="0"/>
              <a:t>How is it used on the job? </a:t>
            </a:r>
            <a:endParaRPr sz="2800" dirty="0"/>
          </a:p>
          <a:p>
            <a:pPr marL="342900" lvl="0" indent="-342900" algn="l" rtl="0">
              <a:spcBef>
                <a:spcPts val="1000"/>
              </a:spcBef>
              <a:spcAft>
                <a:spcPts val="0"/>
              </a:spcAft>
              <a:buSzPts val="2240"/>
              <a:buChar char="►"/>
            </a:pPr>
            <a:r>
              <a:rPr lang="en-US" sz="2800" dirty="0"/>
              <a:t>Why do they need it?</a:t>
            </a:r>
            <a:endParaRPr sz="2800" dirty="0"/>
          </a:p>
          <a:p>
            <a:pPr marL="342900" lvl="0" indent="-342900" algn="l" rtl="0">
              <a:spcBef>
                <a:spcPts val="1000"/>
              </a:spcBef>
              <a:spcAft>
                <a:spcPts val="0"/>
              </a:spcAft>
              <a:buSzPts val="2240"/>
              <a:buChar char="►"/>
            </a:pPr>
            <a:r>
              <a:rPr lang="en-US" sz="2800" dirty="0"/>
              <a:t>What parts of the position require it? </a:t>
            </a:r>
            <a:endParaRPr sz="2800" b="1" dirty="0"/>
          </a:p>
          <a:p>
            <a:pPr marL="342900" lvl="0" indent="-342900" algn="l" rtl="0">
              <a:spcBef>
                <a:spcPts val="1000"/>
              </a:spcBef>
              <a:spcAft>
                <a:spcPts val="0"/>
              </a:spcAft>
              <a:buSzPts val="2240"/>
              <a:buChar char="►"/>
            </a:pPr>
            <a:r>
              <a:rPr lang="en-US" sz="2800" dirty="0"/>
              <a:t>What would be difficult or impossible without it?</a:t>
            </a:r>
            <a:endParaRPr sz="2800" b="1" dirty="0"/>
          </a:p>
          <a:p>
            <a:pPr marL="342900" lvl="0" indent="-342900" algn="l" rtl="0">
              <a:spcBef>
                <a:spcPts val="1000"/>
              </a:spcBef>
              <a:spcAft>
                <a:spcPts val="0"/>
              </a:spcAft>
              <a:buSzPts val="2240"/>
              <a:buChar char="►"/>
            </a:pPr>
            <a:r>
              <a:rPr lang="en-US" sz="2800" dirty="0"/>
              <a:t>Is it a proxy for a specific set of skills? If so, how can we state the skills directly?</a:t>
            </a:r>
            <a:endParaRPr dirty="0"/>
          </a:p>
          <a:p>
            <a:pPr marL="342900" lvl="0" indent="-200660" algn="l" rtl="0">
              <a:spcBef>
                <a:spcPts val="1000"/>
              </a:spcBef>
              <a:spcAft>
                <a:spcPts val="0"/>
              </a:spcAft>
              <a:buSzPts val="2240"/>
              <a:buNone/>
            </a:pPr>
            <a:endParaRPr sz="2800" dirty="0"/>
          </a:p>
          <a:p>
            <a:pPr marL="0" lvl="0" indent="0" algn="l" rtl="0">
              <a:spcBef>
                <a:spcPts val="1000"/>
              </a:spcBef>
              <a:spcAft>
                <a:spcPts val="0"/>
              </a:spcAft>
              <a:buSzPts val="2240"/>
              <a:buNone/>
            </a:pPr>
            <a:r>
              <a:rPr lang="en-US" sz="2800" b="1" i="1" dirty="0"/>
              <a:t>(Ensures relevance, interrupts structural bias)</a:t>
            </a:r>
            <a:endParaRPr sz="2800" b="1" dirty="0"/>
          </a:p>
        </p:txBody>
      </p:sp>
      <p:sp>
        <p:nvSpPr>
          <p:cNvPr id="676" name="Google Shape;676;p76"/>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005BAA"/>
              </a:buClr>
              <a:buSzPts val="2800"/>
              <a:buFont typeface="Arial"/>
              <a:buNone/>
            </a:pPr>
            <a:r>
              <a:rPr lang="en-US" sz="2800" dirty="0"/>
              <a:t>THE MATRIX:</a:t>
            </a:r>
            <a:br>
              <a:rPr lang="en-US" dirty="0"/>
            </a:br>
            <a:r>
              <a:rPr lang="en-US" b="1" dirty="0"/>
              <a:t>Relationship to Job</a:t>
            </a: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8" name="Google Shape;688;p77"/>
          <p:cNvSpPr txBox="1"/>
          <p:nvPr/>
        </p:nvSpPr>
        <p:spPr>
          <a:xfrm>
            <a:off x="1188160" y="6297676"/>
            <a:ext cx="492790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2A0CA"/>
              </a:buClr>
              <a:buSzPts val="1200"/>
              <a:buFont typeface="Arial"/>
              <a:buNone/>
            </a:pPr>
            <a:r>
              <a:rPr lang="en-US" sz="1200" b="0" i="0" u="none" strike="noStrike" cap="none" dirty="0">
                <a:solidFill>
                  <a:srgbClr val="62A0CA"/>
                </a:solidFill>
                <a:latin typeface="Arial"/>
                <a:ea typeface="Arial"/>
                <a:cs typeface="Arial"/>
                <a:sym typeface="Arial"/>
              </a:rPr>
              <a:t>© 2009-2022 Oregon State University. All rights reserved.</a:t>
            </a:r>
            <a:endParaRPr dirty="0"/>
          </a:p>
        </p:txBody>
      </p:sp>
      <p:sp>
        <p:nvSpPr>
          <p:cNvPr id="686" name="Google Shape;686;p77"/>
          <p:cNvSpPr txBox="1">
            <a:spLocks noGrp="1"/>
          </p:cNvSpPr>
          <p:nvPr>
            <p:ph type="body" idx="1"/>
          </p:nvPr>
        </p:nvSpPr>
        <p:spPr>
          <a:xfrm>
            <a:off x="677334" y="2160589"/>
            <a:ext cx="9025963" cy="3880773"/>
          </a:xfrm>
          <a:prstGeom prst="rect">
            <a:avLst/>
          </a:prstGeom>
          <a:noFill/>
          <a:ln>
            <a:noFill/>
          </a:ln>
        </p:spPr>
        <p:txBody>
          <a:bodyPr spcFirstLastPara="1" wrap="square" lIns="91425" tIns="45700" rIns="91425" bIns="45700" anchor="t" anchorCtr="0">
            <a:normAutofit/>
          </a:bodyPr>
          <a:lstStyle/>
          <a:p>
            <a:pPr marL="342900" lvl="0" indent="-318516" algn="l" rtl="0">
              <a:spcBef>
                <a:spcPts val="0"/>
              </a:spcBef>
              <a:spcAft>
                <a:spcPts val="0"/>
              </a:spcAft>
              <a:buSzPct val="80000"/>
              <a:buChar char="►"/>
            </a:pPr>
            <a:r>
              <a:rPr lang="en-US" sz="3200" dirty="0"/>
              <a:t>Is this a "portable" skill that someone could learn in one setting and use in another?</a:t>
            </a:r>
            <a:endParaRPr sz="3200" dirty="0"/>
          </a:p>
          <a:p>
            <a:pPr marL="342900" lvl="0" indent="-318516" algn="l" rtl="0">
              <a:spcBef>
                <a:spcPts val="1000"/>
              </a:spcBef>
              <a:spcAft>
                <a:spcPts val="0"/>
              </a:spcAft>
              <a:buSzPct val="80000"/>
              <a:buChar char="►"/>
            </a:pPr>
            <a:r>
              <a:rPr lang="en-US" sz="3200" dirty="0"/>
              <a:t>What would it look like to demonstrate this skill in a different context or setting?</a:t>
            </a:r>
            <a:endParaRPr dirty="0"/>
          </a:p>
          <a:p>
            <a:pPr marL="342900" lvl="0" indent="-180340" algn="l" rtl="0">
              <a:spcBef>
                <a:spcPts val="1000"/>
              </a:spcBef>
              <a:spcAft>
                <a:spcPts val="0"/>
              </a:spcAft>
              <a:buSzPct val="80000"/>
              <a:buNone/>
            </a:pPr>
            <a:endParaRPr sz="3200" dirty="0"/>
          </a:p>
          <a:p>
            <a:pPr marL="0" lvl="0" indent="0" algn="l" rtl="0">
              <a:spcBef>
                <a:spcPts val="1000"/>
              </a:spcBef>
              <a:spcAft>
                <a:spcPts val="0"/>
              </a:spcAft>
              <a:buSzPct val="80000"/>
              <a:buNone/>
            </a:pPr>
            <a:r>
              <a:rPr lang="en-US" sz="3200" b="1" i="1" dirty="0"/>
              <a:t>(Offsets structural bias, enhances inclusion)</a:t>
            </a:r>
            <a:endParaRPr sz="3200" b="1" dirty="0"/>
          </a:p>
          <a:p>
            <a:pPr marL="342900" lvl="0" indent="-180340" algn="l" rtl="0">
              <a:spcBef>
                <a:spcPts val="1000"/>
              </a:spcBef>
              <a:spcAft>
                <a:spcPts val="0"/>
              </a:spcAft>
              <a:buSzPct val="80000"/>
              <a:buNone/>
            </a:pPr>
            <a:endParaRPr sz="3200" dirty="0"/>
          </a:p>
          <a:p>
            <a:pPr marL="342900" lvl="0" indent="-220980" algn="l" rtl="0">
              <a:spcBef>
                <a:spcPts val="1000"/>
              </a:spcBef>
              <a:spcAft>
                <a:spcPts val="0"/>
              </a:spcAft>
              <a:buSzPct val="80000"/>
              <a:buNone/>
            </a:pPr>
            <a:endParaRPr sz="2400" dirty="0"/>
          </a:p>
          <a:p>
            <a:pPr marL="342900" lvl="0" indent="-220980" algn="l" rtl="0">
              <a:spcBef>
                <a:spcPts val="1000"/>
              </a:spcBef>
              <a:spcAft>
                <a:spcPts val="0"/>
              </a:spcAft>
              <a:buSzPct val="80000"/>
              <a:buNone/>
            </a:pPr>
            <a:endParaRPr sz="2400" dirty="0"/>
          </a:p>
        </p:txBody>
      </p:sp>
      <p:pic>
        <p:nvPicPr>
          <p:cNvPr id="687" name="Google Shape;687;p77" descr="A drawing of two heads made of puzzle pieces"/>
          <p:cNvPicPr preferRelativeResize="0"/>
          <p:nvPr/>
        </p:nvPicPr>
        <p:blipFill rotWithShape="1">
          <a:blip r:embed="rId3">
            <a:alphaModFix/>
          </a:blip>
          <a:srcRect/>
          <a:stretch/>
        </p:blipFill>
        <p:spPr>
          <a:xfrm>
            <a:off x="6077689" y="185670"/>
            <a:ext cx="2505075" cy="1828800"/>
          </a:xfrm>
          <a:prstGeom prst="rect">
            <a:avLst/>
          </a:prstGeom>
          <a:noFill/>
          <a:ln>
            <a:noFill/>
          </a:ln>
        </p:spPr>
      </p:pic>
      <p:sp>
        <p:nvSpPr>
          <p:cNvPr id="685" name="Google Shape;685;p77"/>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005BAA"/>
              </a:buClr>
              <a:buSzPts val="2800"/>
              <a:buFont typeface="Arial"/>
              <a:buNone/>
            </a:pPr>
            <a:r>
              <a:rPr lang="en-US" sz="2800" dirty="0"/>
              <a:t>ESTABLISH CRITERIA:</a:t>
            </a:r>
            <a:br>
              <a:rPr lang="en-US" dirty="0"/>
            </a:br>
            <a:r>
              <a:rPr lang="en-US" b="1" dirty="0"/>
              <a:t>Transferable</a:t>
            </a: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7" name="Google Shape;697;p78"/>
          <p:cNvSpPr txBox="1"/>
          <p:nvPr/>
        </p:nvSpPr>
        <p:spPr>
          <a:xfrm>
            <a:off x="1348801" y="6507745"/>
            <a:ext cx="492790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2A0CA"/>
              </a:buClr>
              <a:buSzPts val="1200"/>
              <a:buFont typeface="Arial"/>
              <a:buNone/>
            </a:pPr>
            <a:r>
              <a:rPr lang="en-US" sz="1200" b="0" i="0" u="none" strike="noStrike" cap="none" dirty="0">
                <a:solidFill>
                  <a:srgbClr val="62A0CA"/>
                </a:solidFill>
                <a:latin typeface="Arial"/>
                <a:ea typeface="Arial"/>
                <a:cs typeface="Arial"/>
                <a:sym typeface="Arial"/>
              </a:rPr>
              <a:t>© 2009-2022 Oregon State University. All rights reserved.</a:t>
            </a:r>
            <a:endParaRPr dirty="0"/>
          </a:p>
        </p:txBody>
      </p:sp>
      <p:sp>
        <p:nvSpPr>
          <p:cNvPr id="695" name="Google Shape;695;p78"/>
          <p:cNvSpPr txBox="1">
            <a:spLocks noGrp="1"/>
          </p:cNvSpPr>
          <p:nvPr>
            <p:ph type="body" idx="1"/>
          </p:nvPr>
        </p:nvSpPr>
        <p:spPr>
          <a:xfrm>
            <a:off x="677334" y="2160589"/>
            <a:ext cx="9025963" cy="388077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920"/>
              <a:buChar char="►"/>
            </a:pPr>
            <a:r>
              <a:rPr lang="en-US" sz="2400" dirty="0"/>
              <a:t>What would indicate to us that a candidate meets this qualification/competency?</a:t>
            </a:r>
            <a:endParaRPr sz="2400" dirty="0"/>
          </a:p>
          <a:p>
            <a:pPr marL="342900" lvl="0" indent="-342900" algn="l" rtl="0">
              <a:spcBef>
                <a:spcPts val="1000"/>
              </a:spcBef>
              <a:spcAft>
                <a:spcPts val="0"/>
              </a:spcAft>
              <a:buSzPts val="1920"/>
              <a:buChar char="►"/>
            </a:pPr>
            <a:r>
              <a:rPr lang="en-US" sz="2400" dirty="0"/>
              <a:t>How would a candidate demonstrate that they meet it?</a:t>
            </a:r>
            <a:endParaRPr sz="2400" dirty="0"/>
          </a:p>
          <a:p>
            <a:pPr marL="342900" lvl="0" indent="-342900" algn="l" rtl="0">
              <a:spcBef>
                <a:spcPts val="1000"/>
              </a:spcBef>
              <a:spcAft>
                <a:spcPts val="0"/>
              </a:spcAft>
              <a:buSzPts val="1920"/>
              <a:buChar char="►"/>
            </a:pPr>
            <a:r>
              <a:rPr lang="en-US" sz="2400" dirty="0"/>
              <a:t>What is another way? What else?</a:t>
            </a:r>
            <a:endParaRPr dirty="0"/>
          </a:p>
          <a:p>
            <a:pPr marL="342900" lvl="0" indent="-342900" algn="l" rtl="0">
              <a:spcBef>
                <a:spcPts val="1000"/>
              </a:spcBef>
              <a:spcAft>
                <a:spcPts val="0"/>
              </a:spcAft>
              <a:buSzPts val="1920"/>
              <a:buChar char="►"/>
            </a:pPr>
            <a:r>
              <a:rPr lang="en-US" sz="2400" dirty="0"/>
              <a:t>What would distinguish a candidate who has a higher level of this competency from one who has a lower level?</a:t>
            </a:r>
            <a:endParaRPr dirty="0"/>
          </a:p>
          <a:p>
            <a:pPr marL="342900" lvl="0" indent="-342900" algn="l" rtl="0">
              <a:spcBef>
                <a:spcPts val="1000"/>
              </a:spcBef>
              <a:spcAft>
                <a:spcPts val="0"/>
              </a:spcAft>
              <a:buSzPts val="1920"/>
              <a:buChar char="►"/>
            </a:pPr>
            <a:r>
              <a:rPr lang="en-US" sz="2400" dirty="0"/>
              <a:t>Can we think of someone who would be good at this job but won't meet this criteria? How can we expand?</a:t>
            </a:r>
            <a:endParaRPr dirty="0"/>
          </a:p>
          <a:p>
            <a:pPr marL="0" lvl="0" indent="0" algn="l" rtl="0">
              <a:spcBef>
                <a:spcPts val="1000"/>
              </a:spcBef>
              <a:spcAft>
                <a:spcPts val="0"/>
              </a:spcAft>
              <a:buSzPts val="960"/>
              <a:buNone/>
            </a:pPr>
            <a:endParaRPr sz="1200" b="1" i="1" dirty="0"/>
          </a:p>
          <a:p>
            <a:pPr marL="0" lvl="0" indent="0" algn="l" rtl="0">
              <a:spcBef>
                <a:spcPts val="1000"/>
              </a:spcBef>
              <a:spcAft>
                <a:spcPts val="0"/>
              </a:spcAft>
              <a:buSzPts val="1920"/>
              <a:buNone/>
            </a:pPr>
            <a:r>
              <a:rPr lang="en-US" sz="2400" b="1" i="1" dirty="0"/>
              <a:t>(Offsets structural bias, enhances inclusion)</a:t>
            </a:r>
            <a:endParaRPr sz="2400" b="1" dirty="0"/>
          </a:p>
          <a:p>
            <a:pPr marL="342900" lvl="0" indent="-220980" algn="l" rtl="0">
              <a:spcBef>
                <a:spcPts val="1000"/>
              </a:spcBef>
              <a:spcAft>
                <a:spcPts val="0"/>
              </a:spcAft>
              <a:buSzPts val="1920"/>
              <a:buNone/>
            </a:pPr>
            <a:endParaRPr sz="2400" dirty="0"/>
          </a:p>
        </p:txBody>
      </p:sp>
      <p:pic>
        <p:nvPicPr>
          <p:cNvPr id="696" name="Google Shape;696;p78" descr="Clip art of three resumes, one with a green check mark under, two with a red X under them."/>
          <p:cNvPicPr preferRelativeResize="0"/>
          <p:nvPr/>
        </p:nvPicPr>
        <p:blipFill rotWithShape="1">
          <a:blip r:embed="rId3">
            <a:alphaModFix/>
          </a:blip>
          <a:srcRect t="15369" r="155" b="18961"/>
          <a:stretch/>
        </p:blipFill>
        <p:spPr>
          <a:xfrm>
            <a:off x="6352175" y="157515"/>
            <a:ext cx="3616516" cy="1857422"/>
          </a:xfrm>
          <a:prstGeom prst="rect">
            <a:avLst/>
          </a:prstGeom>
          <a:noFill/>
          <a:ln>
            <a:noFill/>
          </a:ln>
        </p:spPr>
      </p:pic>
      <p:sp>
        <p:nvSpPr>
          <p:cNvPr id="694" name="Google Shape;694;p78"/>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005BAA"/>
              </a:buClr>
              <a:buSzPts val="2800"/>
              <a:buFont typeface="Arial"/>
              <a:buNone/>
            </a:pPr>
            <a:r>
              <a:rPr lang="en-US" sz="2800" dirty="0"/>
              <a:t>ESTABLISH CRITERIA:</a:t>
            </a:r>
            <a:br>
              <a:rPr lang="en-US" dirty="0"/>
            </a:br>
            <a:r>
              <a:rPr lang="en-US" b="1" dirty="0"/>
              <a:t>Screening Criteria</a:t>
            </a: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6" name="Google Shape;706;p79"/>
          <p:cNvSpPr txBox="1"/>
          <p:nvPr/>
        </p:nvSpPr>
        <p:spPr>
          <a:xfrm>
            <a:off x="1188160" y="6297676"/>
            <a:ext cx="492790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2A0CA"/>
              </a:buClr>
              <a:buSzPts val="1200"/>
              <a:buFont typeface="Arial"/>
              <a:buNone/>
            </a:pPr>
            <a:r>
              <a:rPr lang="en-US" sz="1200" b="0" i="0" u="none" strike="noStrike" cap="none" dirty="0">
                <a:solidFill>
                  <a:srgbClr val="62A0CA"/>
                </a:solidFill>
                <a:latin typeface="Arial"/>
                <a:ea typeface="Arial"/>
                <a:cs typeface="Arial"/>
                <a:sym typeface="Arial"/>
              </a:rPr>
              <a:t>© 2009-2022 Oregon State University. All rights reserved.</a:t>
            </a:r>
            <a:endParaRPr dirty="0"/>
          </a:p>
        </p:txBody>
      </p:sp>
      <p:sp>
        <p:nvSpPr>
          <p:cNvPr id="704" name="Google Shape;704;p79"/>
          <p:cNvSpPr txBox="1">
            <a:spLocks noGrp="1"/>
          </p:cNvSpPr>
          <p:nvPr>
            <p:ph type="body" idx="1"/>
          </p:nvPr>
        </p:nvSpPr>
        <p:spPr>
          <a:xfrm>
            <a:off x="677334" y="2160589"/>
            <a:ext cx="9025963" cy="388077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560"/>
              <a:buChar char="►"/>
            </a:pPr>
            <a:r>
              <a:rPr lang="en-US" sz="3200" dirty="0"/>
              <a:t>At what stage(s) of the screening process will we be able to assess this? </a:t>
            </a:r>
            <a:endParaRPr dirty="0"/>
          </a:p>
          <a:p>
            <a:pPr marL="342900" lvl="0" indent="-342900" algn="l" rtl="0">
              <a:spcBef>
                <a:spcPts val="1000"/>
              </a:spcBef>
              <a:spcAft>
                <a:spcPts val="0"/>
              </a:spcAft>
              <a:buSzPts val="2560"/>
              <a:buChar char="►"/>
            </a:pPr>
            <a:r>
              <a:rPr lang="en-US" sz="3200" dirty="0"/>
              <a:t>At what stage will we eliminate those who don't meet it?</a:t>
            </a:r>
            <a:endParaRPr dirty="0"/>
          </a:p>
          <a:p>
            <a:pPr marL="342900" lvl="0" indent="-180340" algn="l" rtl="0">
              <a:spcBef>
                <a:spcPts val="1000"/>
              </a:spcBef>
              <a:spcAft>
                <a:spcPts val="0"/>
              </a:spcAft>
              <a:buSzPts val="2560"/>
              <a:buNone/>
            </a:pPr>
            <a:endParaRPr sz="3200" b="1" dirty="0"/>
          </a:p>
          <a:p>
            <a:pPr marL="0" lvl="0" indent="0" algn="l" rtl="0">
              <a:spcBef>
                <a:spcPts val="1000"/>
              </a:spcBef>
              <a:spcAft>
                <a:spcPts val="0"/>
              </a:spcAft>
              <a:buSzPts val="2560"/>
              <a:buNone/>
            </a:pPr>
            <a:r>
              <a:rPr lang="en-US" sz="3200" b="1" i="1" dirty="0"/>
              <a:t>(Offset cognitive bias, increases equity)</a:t>
            </a:r>
            <a:endParaRPr sz="3200" b="1" dirty="0"/>
          </a:p>
          <a:p>
            <a:pPr marL="342900" lvl="0" indent="-220980" algn="l" rtl="0">
              <a:spcBef>
                <a:spcPts val="1000"/>
              </a:spcBef>
              <a:spcAft>
                <a:spcPts val="0"/>
              </a:spcAft>
              <a:buSzPts val="1920"/>
              <a:buNone/>
            </a:pPr>
            <a:endParaRPr sz="2400" dirty="0"/>
          </a:p>
          <a:p>
            <a:pPr marL="342900" lvl="0" indent="-220980" algn="l" rtl="0">
              <a:spcBef>
                <a:spcPts val="1000"/>
              </a:spcBef>
              <a:spcAft>
                <a:spcPts val="0"/>
              </a:spcAft>
              <a:buSzPts val="1920"/>
              <a:buNone/>
            </a:pPr>
            <a:endParaRPr sz="2400" dirty="0"/>
          </a:p>
          <a:p>
            <a:pPr marL="342900" lvl="0" indent="-220980" algn="l" rtl="0">
              <a:spcBef>
                <a:spcPts val="1000"/>
              </a:spcBef>
              <a:spcAft>
                <a:spcPts val="0"/>
              </a:spcAft>
              <a:buSzPts val="1920"/>
              <a:buNone/>
            </a:pPr>
            <a:endParaRPr sz="2400" dirty="0"/>
          </a:p>
        </p:txBody>
      </p:sp>
      <p:pic>
        <p:nvPicPr>
          <p:cNvPr id="705" name="Google Shape;705;p79" descr="A picture of the letters W, H, E, and N askew"/>
          <p:cNvPicPr preferRelativeResize="0"/>
          <p:nvPr/>
        </p:nvPicPr>
        <p:blipFill rotWithShape="1">
          <a:blip r:embed="rId3">
            <a:alphaModFix/>
          </a:blip>
          <a:srcRect/>
          <a:stretch/>
        </p:blipFill>
        <p:spPr>
          <a:xfrm>
            <a:off x="5615189" y="99354"/>
            <a:ext cx="2743200" cy="1829714"/>
          </a:xfrm>
          <a:prstGeom prst="rect">
            <a:avLst/>
          </a:prstGeom>
          <a:noFill/>
          <a:ln>
            <a:noFill/>
          </a:ln>
        </p:spPr>
      </p:pic>
      <p:sp>
        <p:nvSpPr>
          <p:cNvPr id="703" name="Google Shape;703;p79"/>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005BAA"/>
              </a:buClr>
              <a:buSzPts val="2800"/>
              <a:buFont typeface="Arial"/>
              <a:buNone/>
            </a:pPr>
            <a:r>
              <a:rPr lang="en-US" sz="2800" dirty="0"/>
              <a:t>ESTABLISH CRITERIA:</a:t>
            </a:r>
            <a:br>
              <a:rPr lang="en-US" dirty="0"/>
            </a:br>
            <a:r>
              <a:rPr lang="en-US" b="1" dirty="0"/>
              <a:t>When to Assess</a:t>
            </a: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5" name="Google Shape;715;p80"/>
          <p:cNvSpPr txBox="1"/>
          <p:nvPr/>
        </p:nvSpPr>
        <p:spPr>
          <a:xfrm>
            <a:off x="1188160" y="6297676"/>
            <a:ext cx="492790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2A0CA"/>
              </a:buClr>
              <a:buSzPts val="1200"/>
              <a:buFont typeface="Arial"/>
              <a:buNone/>
            </a:pPr>
            <a:r>
              <a:rPr lang="en-US" sz="1200" b="0" i="0" u="none" strike="noStrike" cap="none" dirty="0">
                <a:solidFill>
                  <a:srgbClr val="62A0CA"/>
                </a:solidFill>
                <a:latin typeface="Arial"/>
                <a:ea typeface="Arial"/>
                <a:cs typeface="Arial"/>
                <a:sym typeface="Arial"/>
              </a:rPr>
              <a:t>© 2009-2022 Oregon State University. All rights reserved.</a:t>
            </a:r>
            <a:endParaRPr dirty="0"/>
          </a:p>
        </p:txBody>
      </p:sp>
      <p:sp>
        <p:nvSpPr>
          <p:cNvPr id="713" name="Google Shape;713;p80"/>
          <p:cNvSpPr txBox="1">
            <a:spLocks noGrp="1"/>
          </p:cNvSpPr>
          <p:nvPr>
            <p:ph type="body" idx="1"/>
          </p:nvPr>
        </p:nvSpPr>
        <p:spPr>
          <a:xfrm>
            <a:off x="677334" y="2171321"/>
            <a:ext cx="9541116" cy="3870041"/>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240"/>
              <a:buChar char="►"/>
            </a:pPr>
            <a:r>
              <a:rPr lang="en-US" sz="2800" dirty="0"/>
              <a:t>If required: How important is it to have extra strength in this qualification (compared to other required qualifications)?</a:t>
            </a:r>
            <a:endParaRPr dirty="0"/>
          </a:p>
          <a:p>
            <a:pPr marL="342900" lvl="0" indent="-342900" algn="l" rtl="0">
              <a:spcBef>
                <a:spcPts val="1000"/>
              </a:spcBef>
              <a:spcAft>
                <a:spcPts val="0"/>
              </a:spcAft>
              <a:buSzPts val="2240"/>
              <a:buChar char="►"/>
            </a:pPr>
            <a:r>
              <a:rPr lang="en-US" sz="2800" dirty="0"/>
              <a:t>If preferred: Will someone stronger in this qualification perform better on the job?</a:t>
            </a:r>
            <a:endParaRPr dirty="0"/>
          </a:p>
          <a:p>
            <a:pPr marL="342900" lvl="0" indent="-342900" algn="l" rtl="0">
              <a:spcBef>
                <a:spcPts val="1000"/>
              </a:spcBef>
              <a:spcAft>
                <a:spcPts val="0"/>
              </a:spcAft>
              <a:buSzPts val="2240"/>
              <a:buChar char="►"/>
            </a:pPr>
            <a:r>
              <a:rPr lang="en-US" sz="2800" dirty="0"/>
              <a:t>Which preferred qualifications are most and least likely to predict success on the job?</a:t>
            </a:r>
            <a:endParaRPr dirty="0"/>
          </a:p>
          <a:p>
            <a:pPr marL="342900" lvl="0" indent="-297180" algn="l" rtl="0">
              <a:spcBef>
                <a:spcPts val="1000"/>
              </a:spcBef>
              <a:spcAft>
                <a:spcPts val="0"/>
              </a:spcAft>
              <a:buSzPts val="720"/>
              <a:buNone/>
            </a:pPr>
            <a:endParaRPr sz="900" b="1" dirty="0"/>
          </a:p>
          <a:p>
            <a:pPr marL="0" lvl="0" indent="0" algn="l" rtl="0">
              <a:spcBef>
                <a:spcPts val="1000"/>
              </a:spcBef>
              <a:spcAft>
                <a:spcPts val="0"/>
              </a:spcAft>
              <a:buSzPts val="2240"/>
              <a:buNone/>
            </a:pPr>
            <a:r>
              <a:rPr lang="en-US" sz="2800" b="1" i="1" dirty="0"/>
              <a:t>(offset cognitive bias in screening, increases equity)</a:t>
            </a:r>
            <a:endParaRPr sz="2800" b="1" dirty="0"/>
          </a:p>
          <a:p>
            <a:pPr marL="342900" lvl="0" indent="-220980" algn="l" rtl="0">
              <a:spcBef>
                <a:spcPts val="1000"/>
              </a:spcBef>
              <a:spcAft>
                <a:spcPts val="0"/>
              </a:spcAft>
              <a:buSzPts val="1920"/>
              <a:buNone/>
            </a:pPr>
            <a:endParaRPr sz="2400" dirty="0"/>
          </a:p>
          <a:p>
            <a:pPr marL="342900" lvl="0" indent="-220980" algn="l" rtl="0">
              <a:spcBef>
                <a:spcPts val="1000"/>
              </a:spcBef>
              <a:spcAft>
                <a:spcPts val="0"/>
              </a:spcAft>
              <a:buSzPts val="1920"/>
              <a:buNone/>
            </a:pPr>
            <a:endParaRPr sz="2400" dirty="0"/>
          </a:p>
          <a:p>
            <a:pPr marL="342900" lvl="0" indent="-220980" algn="l" rtl="0">
              <a:spcBef>
                <a:spcPts val="1000"/>
              </a:spcBef>
              <a:spcAft>
                <a:spcPts val="0"/>
              </a:spcAft>
              <a:buSzPts val="1920"/>
              <a:buNone/>
            </a:pPr>
            <a:endParaRPr sz="2400" dirty="0"/>
          </a:p>
        </p:txBody>
      </p:sp>
      <p:pic>
        <p:nvPicPr>
          <p:cNvPr id="714" name="Google Shape;714;p80" descr="A red triangular road sign with an exclamation point in the center"/>
          <p:cNvPicPr preferRelativeResize="0"/>
          <p:nvPr/>
        </p:nvPicPr>
        <p:blipFill rotWithShape="1">
          <a:blip r:embed="rId3">
            <a:alphaModFix/>
          </a:blip>
          <a:srcRect/>
          <a:stretch/>
        </p:blipFill>
        <p:spPr>
          <a:xfrm>
            <a:off x="6291329" y="-99811"/>
            <a:ext cx="2292440" cy="2281708"/>
          </a:xfrm>
          <a:prstGeom prst="rect">
            <a:avLst/>
          </a:prstGeom>
          <a:noFill/>
          <a:ln>
            <a:noFill/>
          </a:ln>
        </p:spPr>
      </p:pic>
      <p:sp>
        <p:nvSpPr>
          <p:cNvPr id="712" name="Google Shape;712;p80"/>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005BAA"/>
              </a:buClr>
              <a:buSzPts val="2800"/>
              <a:buFont typeface="Arial"/>
              <a:buNone/>
            </a:pPr>
            <a:r>
              <a:rPr lang="en-US" sz="2800" dirty="0"/>
              <a:t>ESTABLISH CRITERIA:</a:t>
            </a:r>
            <a:br>
              <a:rPr lang="en-US" dirty="0"/>
            </a:br>
            <a:r>
              <a:rPr lang="en-US" b="1" dirty="0"/>
              <a:t>Importance/Weight</a:t>
            </a:r>
            <a:endParaRP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3" name="Title 2">
            <a:extLst>
              <a:ext uri="{FF2B5EF4-FFF2-40B4-BE49-F238E27FC236}">
                <a16:creationId xmlns:a16="http://schemas.microsoft.com/office/drawing/2014/main" id="{E85B3B25-A3C9-4B66-AE98-237EDB03D2C7}"/>
              </a:ext>
            </a:extLst>
          </p:cNvPr>
          <p:cNvSpPr>
            <a:spLocks noGrp="1"/>
          </p:cNvSpPr>
          <p:nvPr>
            <p:ph type="title"/>
          </p:nvPr>
        </p:nvSpPr>
        <p:spPr>
          <a:xfrm>
            <a:off x="8857477" y="6511314"/>
            <a:ext cx="1615646" cy="216665"/>
          </a:xfrm>
        </p:spPr>
        <p:txBody>
          <a:bodyPr>
            <a:normAutofit fontScale="90000"/>
          </a:bodyPr>
          <a:lstStyle/>
          <a:p>
            <a:r>
              <a:rPr lang="en-US" sz="1200" dirty="0">
                <a:solidFill>
                  <a:schemeClr val="dk2"/>
                </a:solidFill>
              </a:rPr>
              <a:t>Location and Mission</a:t>
            </a:r>
            <a:br>
              <a:rPr lang="en-US" dirty="0">
                <a:solidFill>
                  <a:schemeClr val="dk2"/>
                </a:solidFill>
              </a:rPr>
            </a:br>
            <a:endParaRPr lang="en-US" dirty="0"/>
          </a:p>
        </p:txBody>
      </p:sp>
      <p:sp>
        <p:nvSpPr>
          <p:cNvPr id="721" name="Google Shape;721;p81"/>
          <p:cNvSpPr txBox="1">
            <a:spLocks noGrp="1"/>
          </p:cNvSpPr>
          <p:nvPr>
            <p:ph type="body" idx="1"/>
          </p:nvPr>
        </p:nvSpPr>
        <p:spPr>
          <a:xfrm>
            <a:off x="421400" y="382500"/>
            <a:ext cx="9243900" cy="6093000"/>
          </a:xfrm>
        </p:spPr>
        <p:txBody>
          <a:bodyPr>
            <a:normAutofit lnSpcReduction="10000"/>
          </a:bodyPr>
          <a:lstStyle/>
          <a:p>
            <a:pPr lvl="0"/>
            <a:r>
              <a:rPr lang="en-US" dirty="0"/>
              <a:t>Spokane Falls Community College (SFCC) is a beautiful campus located in the inland Pacific Northwest, on the ancestral home of the Spokane Tribe, near the Spokane River. Our campus is not far from the urban center of Spokane, a mid-sized city with a high quality of life and quick access to the outdoors. </a:t>
            </a:r>
          </a:p>
          <a:p>
            <a:pPr lvl="0"/>
            <a:r>
              <a:rPr lang="en-US" dirty="0"/>
              <a:t>SFCC is one of two accredited community colleges that comprise the Community Colleges of Spokane (CCS). In addition to serving the urban and suburban population in greater Spokane, including students from Fairchild Air Force Base, CCS provides educational services to rural communities throughout our 12,302 square-mile region in Eastern Washington, including students from the Spokane and other Eastern Washington tribes.  </a:t>
            </a:r>
          </a:p>
          <a:p>
            <a:pPr lvl="0"/>
            <a:r>
              <a:rPr lang="en-US" dirty="0"/>
              <a:t>...SFCC endeavors to be an educational leader and a responsive partner with the community and region to provide access to relevant programs of the highest quality... As reflected in our mission statement, we strive to “embrace diversity, promote equity, and foster global awareness” at every level of our college.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6"/>
          <p:cNvSpPr txBox="1">
            <a:spLocks noGrp="1"/>
          </p:cNvSpPr>
          <p:nvPr>
            <p:ph type="title"/>
          </p:nvPr>
        </p:nvSpPr>
        <p:spPr>
          <a:xfrm>
            <a:off x="838200" y="1476958"/>
            <a:ext cx="10515600" cy="611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500"/>
              <a:buNone/>
            </a:pPr>
            <a:r>
              <a:rPr lang="en-US" dirty="0"/>
              <a:t>Labor Acknowledgement</a:t>
            </a:r>
            <a:endParaRPr dirty="0"/>
          </a:p>
        </p:txBody>
      </p:sp>
      <p:sp>
        <p:nvSpPr>
          <p:cNvPr id="346" name="Google Shape;346;p46"/>
          <p:cNvSpPr txBox="1">
            <a:spLocks noGrp="1"/>
          </p:cNvSpPr>
          <p:nvPr>
            <p:ph type="body" idx="1"/>
          </p:nvPr>
        </p:nvSpPr>
        <p:spPr>
          <a:xfrm>
            <a:off x="838200" y="2168651"/>
            <a:ext cx="10515600" cy="3711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800"/>
              <a:buNone/>
            </a:pPr>
            <a:r>
              <a:rPr lang="en-US" sz="2000" dirty="0">
                <a:solidFill>
                  <a:srgbClr val="000000"/>
                </a:solidFill>
                <a:highlight>
                  <a:srgbClr val="FFFFFF"/>
                </a:highlight>
                <a:latin typeface="Franklin Gothic Book" panose="020B0503020102020204" pitchFamily="34" charset="0"/>
                <a:ea typeface="Arial"/>
                <a:cs typeface="Arial"/>
                <a:sym typeface="Arial"/>
              </a:rPr>
              <a:t>We also acknowledge that our nation and our institutions have benefited and profited from the free enslaved labor of Black people. We recognize the entangled and interconnected histories of Indigenous peoples who were forcibly removed from their land and the plight of the Black people who were forcibly brought to it. We acknowledge the enduring impacts of the African diaspora and lift up the contributions, talents, and dreams of Black communities. </a:t>
            </a:r>
            <a:endParaRPr sz="2000" dirty="0">
              <a:solidFill>
                <a:srgbClr val="000000"/>
              </a:solidFill>
              <a:highlight>
                <a:srgbClr val="FFFFFF"/>
              </a:highlight>
              <a:latin typeface="Franklin Gothic Book" panose="020B0503020102020204" pitchFamily="34" charset="0"/>
              <a:ea typeface="Arial"/>
              <a:cs typeface="Arial"/>
              <a:sym typeface="Arial"/>
            </a:endParaRPr>
          </a:p>
          <a:p>
            <a:pPr marL="0" lvl="0" indent="0" algn="l" rtl="0">
              <a:lnSpc>
                <a:spcPct val="115000"/>
              </a:lnSpc>
              <a:spcBef>
                <a:spcPts val="0"/>
              </a:spcBef>
              <a:spcAft>
                <a:spcPts val="0"/>
              </a:spcAft>
              <a:buSzPts val="2800"/>
              <a:buNone/>
            </a:pPr>
            <a:r>
              <a:rPr lang="en-US" sz="2000" dirty="0">
                <a:solidFill>
                  <a:srgbClr val="000000"/>
                </a:solidFill>
                <a:highlight>
                  <a:srgbClr val="FFFFFF"/>
                </a:highlight>
                <a:latin typeface="Franklin Gothic Book" panose="020B0503020102020204" pitchFamily="34" charset="0"/>
                <a:ea typeface="Arial"/>
                <a:cs typeface="Arial"/>
                <a:sym typeface="Arial"/>
              </a:rPr>
              <a:t> </a:t>
            </a:r>
            <a:endParaRPr sz="2000" dirty="0">
              <a:solidFill>
                <a:srgbClr val="000000"/>
              </a:solidFill>
              <a:highlight>
                <a:srgbClr val="FFFFFF"/>
              </a:highlight>
              <a:latin typeface="Franklin Gothic Book" panose="020B0503020102020204" pitchFamily="34" charset="0"/>
              <a:ea typeface="Arial"/>
              <a:cs typeface="Arial"/>
              <a:sym typeface="Arial"/>
            </a:endParaRPr>
          </a:p>
          <a:p>
            <a:pPr marL="0" lvl="0" indent="0" algn="l" rtl="0">
              <a:lnSpc>
                <a:spcPct val="115000"/>
              </a:lnSpc>
              <a:spcBef>
                <a:spcPts val="0"/>
              </a:spcBef>
              <a:spcAft>
                <a:spcPts val="0"/>
              </a:spcAft>
              <a:buSzPts val="2800"/>
              <a:buNone/>
            </a:pPr>
            <a:r>
              <a:rPr lang="en-US" sz="2000" dirty="0">
                <a:solidFill>
                  <a:srgbClr val="000000"/>
                </a:solidFill>
                <a:highlight>
                  <a:srgbClr val="FFFFFF"/>
                </a:highlight>
                <a:latin typeface="Franklin Gothic Book" panose="020B0503020102020204" pitchFamily="34" charset="0"/>
                <a:ea typeface="Arial"/>
                <a:cs typeface="Arial"/>
                <a:sym typeface="Arial"/>
              </a:rPr>
              <a:t>Importantly, we also acknowledge the immigrant and refugee labor that has contributed to the building of this country within our labor force, including voluntary, involuntary, trafficked, and undocumented peoples. We recognize and honor their important contributions to our good state and to this nation.</a:t>
            </a:r>
            <a:endParaRPr sz="3600" dirty="0">
              <a:latin typeface="Franklin Gothic Book" panose="020B05030201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pic>
        <p:nvPicPr>
          <p:cNvPr id="729" name="CCS Mascot" descr="Logo&#10;&#10;Description automatically generated"/>
          <p:cNvPicPr preferRelativeResize="0"/>
          <p:nvPr/>
        </p:nvPicPr>
        <p:blipFill rotWithShape="1">
          <a:blip r:embed="rId3">
            <a:alphaModFix/>
          </a:blip>
          <a:srcRect/>
          <a:stretch/>
        </p:blipFill>
        <p:spPr>
          <a:xfrm>
            <a:off x="3679691" y="1473990"/>
            <a:ext cx="3361425" cy="3941466"/>
          </a:xfrm>
          <a:prstGeom prst="rect">
            <a:avLst/>
          </a:prstGeom>
          <a:noFill/>
          <a:ln>
            <a:noFill/>
          </a:ln>
        </p:spPr>
      </p:pic>
      <p:pic>
        <p:nvPicPr>
          <p:cNvPr id="736" name="image" descr="Clip art of two open hands with tools, etc. floating above them"/>
          <p:cNvPicPr preferRelativeResize="0"/>
          <p:nvPr/>
        </p:nvPicPr>
        <p:blipFill rotWithShape="1">
          <a:blip r:embed="rId4">
            <a:alphaModFix/>
          </a:blip>
          <a:srcRect/>
          <a:stretch/>
        </p:blipFill>
        <p:spPr>
          <a:xfrm>
            <a:off x="8045347" y="1019436"/>
            <a:ext cx="1193260" cy="1455195"/>
          </a:xfrm>
          <a:prstGeom prst="rect">
            <a:avLst/>
          </a:prstGeom>
          <a:noFill/>
          <a:ln>
            <a:noFill/>
          </a:ln>
        </p:spPr>
      </p:pic>
      <p:sp>
        <p:nvSpPr>
          <p:cNvPr id="732" name="Bonnie Glantz"/>
          <p:cNvSpPr txBox="1"/>
          <p:nvPr/>
        </p:nvSpPr>
        <p:spPr>
          <a:xfrm>
            <a:off x="6938681" y="2714052"/>
            <a:ext cx="3048001" cy="133369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5BAA"/>
              </a:buClr>
              <a:buSzPts val="2400"/>
              <a:buFont typeface="Arial"/>
              <a:buNone/>
            </a:pPr>
            <a:r>
              <a:rPr lang="en-US" sz="2400" b="1" i="0" u="none" strike="noStrike" cap="none" dirty="0">
                <a:solidFill>
                  <a:srgbClr val="005BAA"/>
                </a:solidFill>
                <a:latin typeface="Arial"/>
                <a:ea typeface="Arial"/>
                <a:cs typeface="Arial"/>
                <a:sym typeface="Arial"/>
              </a:rPr>
              <a:t>Bonnie Glantz</a:t>
            </a:r>
            <a:endParaRPr dirty="0"/>
          </a:p>
          <a:p>
            <a:pPr marL="0" marR="0" lvl="0" indent="0" algn="r" rtl="0">
              <a:lnSpc>
                <a:spcPct val="100000"/>
              </a:lnSpc>
              <a:spcBef>
                <a:spcPts val="1000"/>
              </a:spcBef>
              <a:spcAft>
                <a:spcPts val="0"/>
              </a:spcAft>
              <a:buClr>
                <a:srgbClr val="005BAA"/>
              </a:buClr>
              <a:buSzPts val="2000"/>
              <a:buFont typeface="Arial"/>
              <a:buNone/>
            </a:pPr>
            <a:r>
              <a:rPr lang="en-US" sz="2000" b="0" i="0" u="none" strike="noStrike" cap="none" dirty="0">
                <a:solidFill>
                  <a:srgbClr val="005BAA"/>
                </a:solidFill>
                <a:latin typeface="Arial"/>
                <a:ea typeface="Arial"/>
                <a:cs typeface="Arial"/>
                <a:sym typeface="Arial"/>
              </a:rPr>
              <a:t>Instructional Dean,</a:t>
            </a:r>
            <a:endParaRPr dirty="0"/>
          </a:p>
          <a:p>
            <a:pPr marL="0" marR="0" lvl="0" indent="0" algn="r" rtl="0">
              <a:lnSpc>
                <a:spcPct val="100000"/>
              </a:lnSpc>
              <a:spcBef>
                <a:spcPts val="1000"/>
              </a:spcBef>
              <a:spcAft>
                <a:spcPts val="0"/>
              </a:spcAft>
              <a:buClr>
                <a:srgbClr val="005BAA"/>
              </a:buClr>
              <a:buSzPts val="2000"/>
              <a:buFont typeface="Arial"/>
              <a:buNone/>
            </a:pPr>
            <a:r>
              <a:rPr lang="en-US" sz="2000" b="0" i="0" u="none" strike="noStrike" cap="none" dirty="0">
                <a:solidFill>
                  <a:srgbClr val="005BAA"/>
                </a:solidFill>
                <a:latin typeface="Arial"/>
                <a:ea typeface="Arial"/>
                <a:cs typeface="Arial"/>
                <a:sym typeface="Arial"/>
              </a:rPr>
              <a:t>Visual &amp; Performing Arts</a:t>
            </a:r>
            <a:endParaRPr sz="1800" b="0" i="0" u="none" strike="noStrike" cap="none" dirty="0">
              <a:solidFill>
                <a:srgbClr val="005BAA"/>
              </a:solidFill>
              <a:latin typeface="Arial"/>
              <a:ea typeface="Arial"/>
              <a:cs typeface="Arial"/>
              <a:sym typeface="Arial"/>
            </a:endParaRPr>
          </a:p>
        </p:txBody>
      </p:sp>
      <p:sp>
        <p:nvSpPr>
          <p:cNvPr id="734" name="Lori Hunt"/>
          <p:cNvSpPr txBox="1"/>
          <p:nvPr/>
        </p:nvSpPr>
        <p:spPr>
          <a:xfrm>
            <a:off x="7028008" y="5392975"/>
            <a:ext cx="2375647" cy="8976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5BAA"/>
              </a:buClr>
              <a:buSzPts val="2400"/>
              <a:buFont typeface="Arial"/>
              <a:buNone/>
            </a:pPr>
            <a:r>
              <a:rPr lang="en-US" sz="2400" b="1" i="0" u="none" strike="noStrike" cap="none" dirty="0">
                <a:solidFill>
                  <a:srgbClr val="005BAA"/>
                </a:solidFill>
                <a:latin typeface="Arial"/>
                <a:ea typeface="Arial"/>
                <a:cs typeface="Arial"/>
                <a:sym typeface="Arial"/>
              </a:rPr>
              <a:t>Lori Hunt</a:t>
            </a:r>
            <a:endParaRPr dirty="0"/>
          </a:p>
          <a:p>
            <a:pPr marL="0" marR="0" lvl="0" indent="0" algn="l" rtl="0">
              <a:lnSpc>
                <a:spcPct val="100000"/>
              </a:lnSpc>
              <a:spcBef>
                <a:spcPts val="1000"/>
              </a:spcBef>
              <a:spcAft>
                <a:spcPts val="0"/>
              </a:spcAft>
              <a:buClr>
                <a:srgbClr val="005BAA"/>
              </a:buClr>
              <a:buSzPts val="1800"/>
              <a:buFont typeface="Arial"/>
              <a:buNone/>
            </a:pPr>
            <a:r>
              <a:rPr lang="en-US" sz="1800" b="0" i="0" u="none" strike="noStrike" cap="none" dirty="0">
                <a:solidFill>
                  <a:srgbClr val="005BAA"/>
                </a:solidFill>
                <a:latin typeface="Arial"/>
                <a:ea typeface="Arial"/>
                <a:cs typeface="Arial"/>
                <a:sym typeface="Arial"/>
              </a:rPr>
              <a:t>Acting Provost</a:t>
            </a:r>
            <a:endParaRPr dirty="0"/>
          </a:p>
        </p:txBody>
      </p:sp>
      <p:sp>
        <p:nvSpPr>
          <p:cNvPr id="735" name="Grace Leaf"/>
          <p:cNvSpPr txBox="1"/>
          <p:nvPr/>
        </p:nvSpPr>
        <p:spPr>
          <a:xfrm>
            <a:off x="4029317" y="5607602"/>
            <a:ext cx="2375647" cy="86690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5BAA"/>
              </a:buClr>
              <a:buSzPts val="2400"/>
              <a:buFont typeface="Arial"/>
              <a:buNone/>
            </a:pPr>
            <a:r>
              <a:rPr lang="en-US" sz="2400" b="1" i="0" u="none" strike="noStrike" cap="none" dirty="0">
                <a:solidFill>
                  <a:srgbClr val="005BAA"/>
                </a:solidFill>
                <a:latin typeface="Arial"/>
                <a:ea typeface="Arial"/>
                <a:cs typeface="Arial"/>
                <a:sym typeface="Arial"/>
              </a:rPr>
              <a:t>Grace Leaf</a:t>
            </a:r>
            <a:endParaRPr dirty="0"/>
          </a:p>
          <a:p>
            <a:pPr marL="0" marR="0" lvl="0" indent="0" algn="ctr" rtl="0">
              <a:lnSpc>
                <a:spcPct val="100000"/>
              </a:lnSpc>
              <a:spcBef>
                <a:spcPts val="1000"/>
              </a:spcBef>
              <a:spcAft>
                <a:spcPts val="0"/>
              </a:spcAft>
              <a:buClr>
                <a:srgbClr val="005BAA"/>
              </a:buClr>
              <a:buSzPts val="1800"/>
              <a:buFont typeface="Arial"/>
              <a:buNone/>
            </a:pPr>
            <a:r>
              <a:rPr lang="en-US" sz="1800" b="0" i="0" u="none" strike="noStrike" cap="none" dirty="0">
                <a:solidFill>
                  <a:srgbClr val="005BAA"/>
                </a:solidFill>
                <a:latin typeface="Arial"/>
                <a:ea typeface="Arial"/>
                <a:cs typeface="Arial"/>
                <a:sym typeface="Arial"/>
              </a:rPr>
              <a:t>Acting CIO</a:t>
            </a:r>
            <a:endParaRPr dirty="0"/>
          </a:p>
        </p:txBody>
      </p:sp>
      <p:sp>
        <p:nvSpPr>
          <p:cNvPr id="733" name="Macki Snyder"/>
          <p:cNvSpPr txBox="1"/>
          <p:nvPr/>
        </p:nvSpPr>
        <p:spPr>
          <a:xfrm>
            <a:off x="1420588" y="5478958"/>
            <a:ext cx="2375647" cy="89768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5BAA"/>
              </a:buClr>
              <a:buSzPts val="2400"/>
              <a:buFont typeface="Arial"/>
              <a:buNone/>
            </a:pPr>
            <a:r>
              <a:rPr lang="en-US" sz="2400" b="1" i="0" u="none" strike="noStrike" cap="none" dirty="0">
                <a:solidFill>
                  <a:srgbClr val="005BAA"/>
                </a:solidFill>
                <a:latin typeface="Arial"/>
                <a:ea typeface="Arial"/>
                <a:cs typeface="Arial"/>
                <a:sym typeface="Arial"/>
              </a:rPr>
              <a:t>Macki Snyder</a:t>
            </a:r>
            <a:endParaRPr dirty="0"/>
          </a:p>
          <a:p>
            <a:pPr marL="0" marR="0" lvl="0" indent="0" algn="r" rtl="0">
              <a:lnSpc>
                <a:spcPct val="100000"/>
              </a:lnSpc>
              <a:spcBef>
                <a:spcPts val="1000"/>
              </a:spcBef>
              <a:spcAft>
                <a:spcPts val="0"/>
              </a:spcAft>
              <a:buClr>
                <a:srgbClr val="005BAA"/>
              </a:buClr>
              <a:buSzPts val="1800"/>
              <a:buFont typeface="Arial"/>
              <a:buNone/>
            </a:pPr>
            <a:r>
              <a:rPr lang="en-US" sz="1800" b="0" i="0" u="none" strike="noStrike" cap="none" dirty="0">
                <a:solidFill>
                  <a:srgbClr val="005BAA"/>
                </a:solidFill>
                <a:latin typeface="Arial"/>
                <a:ea typeface="Arial"/>
                <a:cs typeface="Arial"/>
                <a:sym typeface="Arial"/>
              </a:rPr>
              <a:t>Human Resources</a:t>
            </a:r>
            <a:endParaRPr dirty="0"/>
          </a:p>
        </p:txBody>
      </p:sp>
      <p:sp>
        <p:nvSpPr>
          <p:cNvPr id="730" name="Angela Rasmussen"/>
          <p:cNvSpPr txBox="1"/>
          <p:nvPr/>
        </p:nvSpPr>
        <p:spPr>
          <a:xfrm>
            <a:off x="562222" y="3316781"/>
            <a:ext cx="3139376" cy="154914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5BAA"/>
              </a:buClr>
              <a:buSzPts val="2400"/>
              <a:buFont typeface="Arial"/>
              <a:buNone/>
            </a:pPr>
            <a:r>
              <a:rPr lang="en-US" sz="2400" b="1" i="0" u="none" strike="noStrike" cap="none" dirty="0">
                <a:solidFill>
                  <a:srgbClr val="005BAA"/>
                </a:solidFill>
                <a:latin typeface="Arial"/>
                <a:ea typeface="Arial"/>
                <a:cs typeface="Arial"/>
                <a:sym typeface="Arial"/>
              </a:rPr>
              <a:t>Angela Rasmussen</a:t>
            </a:r>
            <a:endParaRPr dirty="0"/>
          </a:p>
          <a:p>
            <a:pPr marL="0" marR="0" lvl="0" indent="0" algn="l" rtl="0">
              <a:lnSpc>
                <a:spcPct val="100000"/>
              </a:lnSpc>
              <a:spcBef>
                <a:spcPts val="1000"/>
              </a:spcBef>
              <a:spcAft>
                <a:spcPts val="0"/>
              </a:spcAft>
              <a:buClr>
                <a:srgbClr val="005BAA"/>
              </a:buClr>
              <a:buSzPts val="1800"/>
              <a:buFont typeface="Arial"/>
              <a:buNone/>
            </a:pPr>
            <a:r>
              <a:rPr lang="en-US" sz="1800" b="0" i="0" u="none" strike="noStrike" cap="none" dirty="0">
                <a:solidFill>
                  <a:srgbClr val="005BAA"/>
                </a:solidFill>
                <a:latin typeface="Arial"/>
                <a:ea typeface="Arial"/>
                <a:cs typeface="Arial"/>
                <a:sym typeface="Arial"/>
              </a:rPr>
              <a:t>English Faculty</a:t>
            </a:r>
            <a:endParaRPr dirty="0"/>
          </a:p>
          <a:p>
            <a:pPr marL="0" marR="0" lvl="0" indent="0" algn="l" rtl="0">
              <a:lnSpc>
                <a:spcPct val="100000"/>
              </a:lnSpc>
              <a:spcBef>
                <a:spcPts val="1000"/>
              </a:spcBef>
              <a:spcAft>
                <a:spcPts val="0"/>
              </a:spcAft>
              <a:buClr>
                <a:srgbClr val="005BAA"/>
              </a:buClr>
              <a:buSzPts val="1800"/>
              <a:buFont typeface="Arial"/>
              <a:buNone/>
            </a:pPr>
            <a:r>
              <a:rPr lang="en-US" sz="1800" b="0" i="0" u="none" strike="noStrike" cap="none" dirty="0">
                <a:solidFill>
                  <a:srgbClr val="005BAA"/>
                </a:solidFill>
                <a:latin typeface="Arial"/>
                <a:ea typeface="Arial"/>
                <a:cs typeface="Arial"/>
                <a:sym typeface="Arial"/>
              </a:rPr>
              <a:t>Director of the Teaching and Learning Center </a:t>
            </a:r>
            <a:endParaRPr sz="1600" b="0" i="0" u="none" strike="noStrike" cap="none" dirty="0">
              <a:solidFill>
                <a:srgbClr val="005BAA"/>
              </a:solidFill>
              <a:latin typeface="Arial"/>
              <a:ea typeface="Arial"/>
              <a:cs typeface="Arial"/>
              <a:sym typeface="Arial"/>
            </a:endParaRPr>
          </a:p>
        </p:txBody>
      </p:sp>
      <p:sp>
        <p:nvSpPr>
          <p:cNvPr id="731" name="Guillermo Espinoza"/>
          <p:cNvSpPr txBox="1"/>
          <p:nvPr/>
        </p:nvSpPr>
        <p:spPr>
          <a:xfrm>
            <a:off x="562222" y="2010059"/>
            <a:ext cx="3139376" cy="11439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5BAA"/>
              </a:buClr>
              <a:buSzPts val="2400"/>
              <a:buFont typeface="Arial"/>
              <a:buNone/>
            </a:pPr>
            <a:r>
              <a:rPr lang="en-US" sz="2400" b="1" i="0" u="none" strike="noStrike" cap="none" dirty="0">
                <a:solidFill>
                  <a:srgbClr val="005BAA"/>
                </a:solidFill>
                <a:latin typeface="Arial"/>
                <a:ea typeface="Arial"/>
                <a:cs typeface="Arial"/>
                <a:sym typeface="Arial"/>
              </a:rPr>
              <a:t>Guillermo Espinosa</a:t>
            </a:r>
            <a:endParaRPr dirty="0"/>
          </a:p>
          <a:p>
            <a:pPr marL="0" marR="0" lvl="0" indent="0" algn="l" rtl="0">
              <a:lnSpc>
                <a:spcPct val="100000"/>
              </a:lnSpc>
              <a:spcBef>
                <a:spcPts val="1000"/>
              </a:spcBef>
              <a:spcAft>
                <a:spcPts val="0"/>
              </a:spcAft>
              <a:buClr>
                <a:srgbClr val="005BAA"/>
              </a:buClr>
              <a:buSzPts val="1800"/>
              <a:buFont typeface="Arial"/>
              <a:buNone/>
            </a:pPr>
            <a:r>
              <a:rPr lang="en-US" sz="1800" b="0" i="0" u="none" strike="noStrike" cap="none" dirty="0">
                <a:solidFill>
                  <a:srgbClr val="005BAA"/>
                </a:solidFill>
                <a:latin typeface="Arial"/>
                <a:ea typeface="Arial"/>
                <a:cs typeface="Arial"/>
                <a:sym typeface="Arial"/>
              </a:rPr>
              <a:t>Director of Student Success, Equity, and Diversity </a:t>
            </a:r>
            <a:endParaRPr sz="1600" b="0" i="0" u="none" strike="noStrike" cap="none" dirty="0">
              <a:solidFill>
                <a:srgbClr val="005BAA"/>
              </a:solidFill>
              <a:latin typeface="Arial"/>
              <a:ea typeface="Arial"/>
              <a:cs typeface="Arial"/>
              <a:sym typeface="Arial"/>
            </a:endParaRPr>
          </a:p>
        </p:txBody>
      </p:sp>
      <p:sp>
        <p:nvSpPr>
          <p:cNvPr id="728" name="title"/>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005BAA"/>
              </a:buClr>
              <a:buSzPts val="4000"/>
              <a:buFont typeface="Arial"/>
              <a:buNone/>
            </a:pPr>
            <a:r>
              <a:rPr lang="en-US" sz="4000" dirty="0"/>
              <a:t>Leadership/Training Team</a:t>
            </a:r>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742" name="Google Shape;742;p83" descr="question mark clip art"/>
          <p:cNvPicPr preferRelativeResize="0"/>
          <p:nvPr/>
        </p:nvPicPr>
        <p:blipFill rotWithShape="1">
          <a:blip r:embed="rId3">
            <a:alphaModFix/>
          </a:blip>
          <a:srcRect/>
          <a:stretch/>
        </p:blipFill>
        <p:spPr>
          <a:xfrm>
            <a:off x="4216550" y="2164613"/>
            <a:ext cx="3630374" cy="3630374"/>
          </a:xfrm>
          <a:prstGeom prst="rect">
            <a:avLst/>
          </a:prstGeom>
          <a:noFill/>
          <a:ln>
            <a:noFill/>
          </a:ln>
        </p:spPr>
      </p:pic>
      <p:sp>
        <p:nvSpPr>
          <p:cNvPr id="741" name="Google Shape;741;p83"/>
          <p:cNvSpPr txBox="1">
            <a:spLocks noGrp="1"/>
          </p:cNvSpPr>
          <p:nvPr>
            <p:ph type="title"/>
          </p:nvPr>
        </p:nvSpPr>
        <p:spPr>
          <a:xfrm>
            <a:off x="838200" y="1476958"/>
            <a:ext cx="10515600" cy="6116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3764"/>
              </a:buClr>
              <a:buSzPts val="3500"/>
              <a:buFont typeface="Libre Franklin Medium"/>
              <a:buNone/>
            </a:pPr>
            <a:r>
              <a:rPr lang="en-US" dirty="0"/>
              <a:t>QUESTIONS?</a:t>
            </a:r>
            <a:endParaRP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84"/>
          <p:cNvSpPr txBox="1">
            <a:spLocks noGrp="1"/>
          </p:cNvSpPr>
          <p:nvPr>
            <p:ph type="title"/>
          </p:nvPr>
        </p:nvSpPr>
        <p:spPr>
          <a:xfrm>
            <a:off x="715815" y="1549936"/>
            <a:ext cx="11115967" cy="79707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3764"/>
              </a:buClr>
              <a:buSzPts val="3500"/>
              <a:buFont typeface="Libre Franklin Medium"/>
              <a:buNone/>
            </a:pPr>
            <a:r>
              <a:rPr lang="en-US" dirty="0"/>
              <a:t>SUPPORTING RESOURCES</a:t>
            </a:r>
            <a:endParaRPr dirty="0"/>
          </a:p>
        </p:txBody>
      </p:sp>
      <p:sp>
        <p:nvSpPr>
          <p:cNvPr id="748" name="Google Shape;748;p84"/>
          <p:cNvSpPr txBox="1">
            <a:spLocks noGrp="1"/>
          </p:cNvSpPr>
          <p:nvPr>
            <p:ph type="body" idx="1"/>
          </p:nvPr>
        </p:nvSpPr>
        <p:spPr>
          <a:xfrm>
            <a:off x="715815" y="2622355"/>
            <a:ext cx="11115900" cy="37569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3764"/>
              </a:buClr>
              <a:buSzPts val="2800"/>
              <a:buChar char="•"/>
            </a:pPr>
            <a:r>
              <a:rPr lang="en-US" u="sng" dirty="0">
                <a:solidFill>
                  <a:schemeClr val="hlink"/>
                </a:solidFill>
                <a:hlinkClick r:id="rId3"/>
              </a:rPr>
              <a:t>Faculty Diversity Model Template</a:t>
            </a:r>
            <a:endParaRPr dirty="0"/>
          </a:p>
          <a:p>
            <a:pPr marL="228600" lvl="0" indent="-228600" algn="l" rtl="0">
              <a:lnSpc>
                <a:spcPct val="90000"/>
              </a:lnSpc>
              <a:spcBef>
                <a:spcPts val="1000"/>
              </a:spcBef>
              <a:spcAft>
                <a:spcPts val="0"/>
              </a:spcAft>
              <a:buClr>
                <a:srgbClr val="003764"/>
              </a:buClr>
              <a:buSzPts val="2800"/>
              <a:buChar char="•"/>
            </a:pPr>
            <a:r>
              <a:rPr lang="en-US" u="sng" dirty="0">
                <a:solidFill>
                  <a:schemeClr val="hlink"/>
                </a:solidFill>
                <a:hlinkClick r:id="rId4"/>
              </a:rPr>
              <a:t>SBCTC Faculty Diversity Model Program</a:t>
            </a:r>
            <a:endParaRPr dirty="0"/>
          </a:p>
          <a:p>
            <a:pPr marL="228600" lvl="0" indent="-228600" algn="l" rtl="0">
              <a:lnSpc>
                <a:spcPct val="90000"/>
              </a:lnSpc>
              <a:spcBef>
                <a:spcPts val="1000"/>
              </a:spcBef>
              <a:spcAft>
                <a:spcPts val="0"/>
              </a:spcAft>
              <a:buClr>
                <a:srgbClr val="003764"/>
              </a:buClr>
              <a:buSzPts val="2800"/>
              <a:buChar char="•"/>
            </a:pPr>
            <a:r>
              <a:rPr lang="en-US" u="sng" dirty="0">
                <a:solidFill>
                  <a:schemeClr val="hlink"/>
                </a:solidFill>
                <a:hlinkClick r:id="rId5"/>
              </a:rPr>
              <a:t>DEHPD- 17 Steps in the Hiring Process</a:t>
            </a:r>
            <a:endParaRPr dirty="0"/>
          </a:p>
          <a:p>
            <a:pPr marL="228600" lvl="0" indent="-228600" algn="l" rtl="0">
              <a:lnSpc>
                <a:spcPct val="90000"/>
              </a:lnSpc>
              <a:spcBef>
                <a:spcPts val="1000"/>
              </a:spcBef>
              <a:spcAft>
                <a:spcPts val="0"/>
              </a:spcAft>
              <a:buClr>
                <a:srgbClr val="003764"/>
              </a:buClr>
              <a:buSzPts val="2800"/>
              <a:buChar char="•"/>
            </a:pPr>
            <a:r>
              <a:rPr lang="en-US" u="sng" dirty="0">
                <a:solidFill>
                  <a:schemeClr val="hlink"/>
                </a:solidFill>
                <a:hlinkClick r:id="rId6"/>
              </a:rPr>
              <a:t>Washington State Research Action Plan to Dismantle Systematic Injustices &amp; Racism</a:t>
            </a:r>
            <a:endParaRPr dirty="0"/>
          </a:p>
          <a:p>
            <a:pPr marL="228600" lvl="0" indent="-228600" algn="l" rtl="0">
              <a:lnSpc>
                <a:spcPct val="90000"/>
              </a:lnSpc>
              <a:spcBef>
                <a:spcPts val="1000"/>
              </a:spcBef>
              <a:spcAft>
                <a:spcPts val="0"/>
              </a:spcAft>
              <a:buClr>
                <a:srgbClr val="003764"/>
              </a:buClr>
              <a:buSzPts val="2800"/>
              <a:buChar char="•"/>
            </a:pPr>
            <a:r>
              <a:rPr lang="en-US" u="sng" dirty="0">
                <a:solidFill>
                  <a:schemeClr val="hlink"/>
                </a:solidFill>
                <a:hlinkClick r:id="rId7"/>
              </a:rPr>
              <a:t>OSU Search Advocate Program</a:t>
            </a:r>
            <a:endParaRP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85"/>
          <p:cNvSpPr txBox="1">
            <a:spLocks noGrp="1"/>
          </p:cNvSpPr>
          <p:nvPr>
            <p:ph type="title"/>
          </p:nvPr>
        </p:nvSpPr>
        <p:spPr>
          <a:xfrm>
            <a:off x="715820" y="1281204"/>
            <a:ext cx="5767200" cy="518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3764"/>
              </a:buClr>
              <a:buSzPts val="3500"/>
              <a:buFont typeface="Libre Franklin Medium"/>
              <a:buNone/>
            </a:pPr>
            <a:r>
              <a:rPr lang="en-US" sz="3300" dirty="0"/>
              <a:t>ADDITIONAL RESOURCES</a:t>
            </a:r>
            <a:endParaRPr sz="3300" dirty="0"/>
          </a:p>
        </p:txBody>
      </p:sp>
      <p:sp>
        <p:nvSpPr>
          <p:cNvPr id="755" name="Google Shape;755;p85"/>
          <p:cNvSpPr txBox="1">
            <a:spLocks noGrp="1"/>
          </p:cNvSpPr>
          <p:nvPr>
            <p:ph type="body" idx="1"/>
          </p:nvPr>
        </p:nvSpPr>
        <p:spPr>
          <a:xfrm>
            <a:off x="715800" y="1799175"/>
            <a:ext cx="11115900" cy="4821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3764"/>
              </a:buClr>
              <a:buSzPts val="1800"/>
              <a:buNone/>
            </a:pPr>
            <a:r>
              <a:rPr lang="en-US" sz="1800" b="1" dirty="0"/>
              <a:t>The additional resources listed below may help develop the agency's diversity plan.</a:t>
            </a:r>
            <a:r>
              <a:rPr lang="en-US" sz="1800" dirty="0"/>
              <a:t> </a:t>
            </a:r>
            <a:endParaRPr sz="1800" dirty="0"/>
          </a:p>
          <a:p>
            <a:pPr marL="228600" marR="91440" lvl="0" indent="-209550" algn="l" rtl="0">
              <a:lnSpc>
                <a:spcPct val="100000"/>
              </a:lnSpc>
              <a:spcBef>
                <a:spcPts val="0"/>
              </a:spcBef>
              <a:spcAft>
                <a:spcPts val="0"/>
              </a:spcAft>
              <a:buClr>
                <a:schemeClr val="dk1"/>
              </a:buClr>
              <a:buSzPts val="1500"/>
              <a:buChar char="•"/>
            </a:pPr>
            <a:r>
              <a:rPr lang="en-US" sz="1500" u="sng" dirty="0">
                <a:solidFill>
                  <a:schemeClr val="hlink"/>
                </a:solidFill>
                <a:hlinkClick r:id="rId3"/>
              </a:rPr>
              <a:t>Workforce Diversity Directive - State HR Directive 20-02</a:t>
            </a:r>
            <a:r>
              <a:rPr lang="en-US" sz="1500" dirty="0">
                <a:solidFill>
                  <a:schemeClr val="dk1"/>
                </a:solidFill>
              </a:rPr>
              <a:t> </a:t>
            </a:r>
            <a:endParaRPr sz="1500" dirty="0">
              <a:solidFill>
                <a:schemeClr val="dk1"/>
              </a:solidFill>
            </a:endParaRPr>
          </a:p>
          <a:p>
            <a:pPr marL="228600" marR="91440" lvl="0" indent="-209550" algn="l" rtl="0">
              <a:lnSpc>
                <a:spcPct val="100000"/>
              </a:lnSpc>
              <a:spcBef>
                <a:spcPts val="0"/>
              </a:spcBef>
              <a:spcAft>
                <a:spcPts val="0"/>
              </a:spcAft>
              <a:buClr>
                <a:schemeClr val="dk1"/>
              </a:buClr>
              <a:buSzPts val="1500"/>
              <a:buChar char="•"/>
            </a:pPr>
            <a:r>
              <a:rPr lang="en-US" sz="1500" u="sng" dirty="0">
                <a:solidFill>
                  <a:schemeClr val="hlink"/>
                </a:solidFill>
                <a:hlinkClick r:id="rId4"/>
              </a:rPr>
              <a:t>Washington Law Against Discrimination</a:t>
            </a:r>
            <a:r>
              <a:rPr lang="en-US" sz="1500" dirty="0">
                <a:solidFill>
                  <a:schemeClr val="dk1"/>
                </a:solidFill>
              </a:rPr>
              <a:t> </a:t>
            </a:r>
            <a:endParaRPr sz="1500" dirty="0">
              <a:solidFill>
                <a:schemeClr val="dk1"/>
              </a:solidFill>
            </a:endParaRPr>
          </a:p>
          <a:p>
            <a:pPr marL="228600" marR="91440" lvl="0" indent="-209550" algn="l" rtl="0">
              <a:lnSpc>
                <a:spcPct val="100000"/>
              </a:lnSpc>
              <a:spcBef>
                <a:spcPts val="0"/>
              </a:spcBef>
              <a:spcAft>
                <a:spcPts val="0"/>
              </a:spcAft>
              <a:buClr>
                <a:schemeClr val="dk1"/>
              </a:buClr>
              <a:buSzPts val="1500"/>
              <a:buChar char="•"/>
            </a:pPr>
            <a:r>
              <a:rPr lang="en-US" sz="1500" u="sng" dirty="0">
                <a:solidFill>
                  <a:schemeClr val="hlink"/>
                </a:solidFill>
                <a:hlinkClick r:id="rId5"/>
              </a:rPr>
              <a:t>Title VII of the Civil Rights Act</a:t>
            </a:r>
            <a:r>
              <a:rPr lang="en-US" sz="1500" dirty="0">
                <a:solidFill>
                  <a:schemeClr val="dk1"/>
                </a:solidFill>
              </a:rPr>
              <a:t> </a:t>
            </a:r>
            <a:endParaRPr sz="1500" dirty="0">
              <a:solidFill>
                <a:schemeClr val="dk1"/>
              </a:solidFill>
            </a:endParaRPr>
          </a:p>
          <a:p>
            <a:pPr marL="228600" marR="91440" lvl="0" indent="-209550" algn="l" rtl="0">
              <a:lnSpc>
                <a:spcPct val="100000"/>
              </a:lnSpc>
              <a:spcBef>
                <a:spcPts val="0"/>
              </a:spcBef>
              <a:spcAft>
                <a:spcPts val="0"/>
              </a:spcAft>
              <a:buClr>
                <a:schemeClr val="dk1"/>
              </a:buClr>
              <a:buSzPts val="1500"/>
              <a:buChar char="•"/>
            </a:pPr>
            <a:r>
              <a:rPr lang="en-US" sz="1500" u="sng" dirty="0">
                <a:solidFill>
                  <a:schemeClr val="hlink"/>
                </a:solidFill>
                <a:hlinkClick r:id="rId6"/>
              </a:rPr>
              <a:t>Executive Order 12-02 on Workforce Diversity and Inclusion</a:t>
            </a:r>
            <a:r>
              <a:rPr lang="en-US" sz="1500" dirty="0">
                <a:solidFill>
                  <a:schemeClr val="dk1"/>
                </a:solidFill>
              </a:rPr>
              <a:t> </a:t>
            </a:r>
            <a:endParaRPr sz="1500" dirty="0">
              <a:solidFill>
                <a:schemeClr val="dk1"/>
              </a:solidFill>
            </a:endParaRPr>
          </a:p>
          <a:p>
            <a:pPr marL="228600" marR="91440" lvl="0" indent="-209550" algn="l" rtl="0">
              <a:lnSpc>
                <a:spcPct val="100000"/>
              </a:lnSpc>
              <a:spcBef>
                <a:spcPts val="0"/>
              </a:spcBef>
              <a:spcAft>
                <a:spcPts val="0"/>
              </a:spcAft>
              <a:buClr>
                <a:schemeClr val="dk1"/>
              </a:buClr>
              <a:buSzPts val="1500"/>
              <a:buChar char="•"/>
            </a:pPr>
            <a:r>
              <a:rPr lang="en-US" sz="1500" u="sng" dirty="0">
                <a:solidFill>
                  <a:schemeClr val="hlink"/>
                </a:solidFill>
                <a:hlinkClick r:id="rId7"/>
              </a:rPr>
              <a:t>Executive Order 13-02 on Improving Employment Opportunities &amp; Outcomes for People with Disabilities in State Employment</a:t>
            </a:r>
            <a:r>
              <a:rPr lang="en-US" sz="1500" u="sng" dirty="0">
                <a:solidFill>
                  <a:schemeClr val="dk1"/>
                </a:solidFill>
              </a:rPr>
              <a:t> </a:t>
            </a:r>
            <a:r>
              <a:rPr lang="en-US" sz="1500" dirty="0">
                <a:solidFill>
                  <a:schemeClr val="dk1"/>
                </a:solidFill>
              </a:rPr>
              <a:t> </a:t>
            </a:r>
            <a:endParaRPr sz="1500" dirty="0">
              <a:solidFill>
                <a:schemeClr val="dk1"/>
              </a:solidFill>
            </a:endParaRPr>
          </a:p>
          <a:p>
            <a:pPr marL="228600" marR="91440" lvl="0" indent="-209550" algn="l" rtl="0">
              <a:lnSpc>
                <a:spcPct val="100000"/>
              </a:lnSpc>
              <a:spcBef>
                <a:spcPts val="0"/>
              </a:spcBef>
              <a:spcAft>
                <a:spcPts val="0"/>
              </a:spcAft>
              <a:buClr>
                <a:schemeClr val="dk1"/>
              </a:buClr>
              <a:buSzPts val="1500"/>
              <a:buChar char="•"/>
            </a:pPr>
            <a:r>
              <a:rPr lang="en-US" sz="1500" u="sng" dirty="0">
                <a:solidFill>
                  <a:schemeClr val="hlink"/>
                </a:solidFill>
                <a:hlinkClick r:id="rId8"/>
              </a:rPr>
              <a:t>Executive Order 16-05 on Building Safe Communities Through Successful Reentry</a:t>
            </a:r>
            <a:r>
              <a:rPr lang="en-US" sz="1500" dirty="0">
                <a:solidFill>
                  <a:schemeClr val="dk1"/>
                </a:solidFill>
              </a:rPr>
              <a:t> </a:t>
            </a:r>
            <a:endParaRPr sz="1500" dirty="0">
              <a:solidFill>
                <a:schemeClr val="dk1"/>
              </a:solidFill>
            </a:endParaRPr>
          </a:p>
          <a:p>
            <a:pPr marL="228600" marR="91440" lvl="0" indent="-209550" algn="l" rtl="0">
              <a:lnSpc>
                <a:spcPct val="100000"/>
              </a:lnSpc>
              <a:spcBef>
                <a:spcPts val="0"/>
              </a:spcBef>
              <a:spcAft>
                <a:spcPts val="0"/>
              </a:spcAft>
              <a:buClr>
                <a:schemeClr val="dk1"/>
              </a:buClr>
              <a:buSzPts val="1500"/>
              <a:buChar char="•"/>
            </a:pPr>
            <a:r>
              <a:rPr lang="en-US" sz="1500" u="sng" dirty="0">
                <a:solidFill>
                  <a:schemeClr val="hlink"/>
                </a:solidFill>
                <a:hlinkClick r:id="rId9"/>
              </a:rPr>
              <a:t>Executive Order 19-01</a:t>
            </a:r>
            <a:r>
              <a:rPr lang="en-US" sz="1500" u="sng" dirty="0">
                <a:solidFill>
                  <a:schemeClr val="dk1"/>
                </a:solidFill>
              </a:rPr>
              <a:t> on Veteran and Military Family Transition and Readiness Support </a:t>
            </a:r>
            <a:endParaRPr sz="1500" dirty="0">
              <a:solidFill>
                <a:schemeClr val="dk1"/>
              </a:solidFill>
            </a:endParaRPr>
          </a:p>
          <a:p>
            <a:pPr marL="228600" marR="91440" lvl="0" indent="-209550" algn="l" rtl="0">
              <a:lnSpc>
                <a:spcPct val="100000"/>
              </a:lnSpc>
              <a:spcBef>
                <a:spcPts val="0"/>
              </a:spcBef>
              <a:spcAft>
                <a:spcPts val="0"/>
              </a:spcAft>
              <a:buClr>
                <a:schemeClr val="dk1"/>
              </a:buClr>
              <a:buSzPts val="1500"/>
              <a:buChar char="•"/>
            </a:pPr>
            <a:r>
              <a:rPr lang="en-US" sz="1500" dirty="0">
                <a:solidFill>
                  <a:schemeClr val="dk1"/>
                </a:solidFill>
              </a:rPr>
              <a:t>Employer of Choice Committee publication on </a:t>
            </a:r>
            <a:r>
              <a:rPr lang="en-US" sz="1500" u="sng" dirty="0">
                <a:solidFill>
                  <a:schemeClr val="hlink"/>
                </a:solidFill>
                <a:hlinkClick r:id="rId10"/>
              </a:rPr>
              <a:t>Unconscious Bias in Hiring</a:t>
            </a:r>
            <a:r>
              <a:rPr lang="en-US" sz="1500" dirty="0">
                <a:solidFill>
                  <a:schemeClr val="dk1"/>
                </a:solidFill>
              </a:rPr>
              <a:t> </a:t>
            </a:r>
            <a:endParaRPr sz="1500" dirty="0">
              <a:solidFill>
                <a:schemeClr val="dk1"/>
              </a:solidFill>
            </a:endParaRPr>
          </a:p>
          <a:p>
            <a:pPr marL="228600" marR="91440" lvl="0" indent="-209550" algn="l" rtl="0">
              <a:lnSpc>
                <a:spcPct val="100000"/>
              </a:lnSpc>
              <a:spcBef>
                <a:spcPts val="0"/>
              </a:spcBef>
              <a:spcAft>
                <a:spcPts val="0"/>
              </a:spcAft>
              <a:buClr>
                <a:schemeClr val="dk1"/>
              </a:buClr>
              <a:buSzPts val="1500"/>
              <a:buChar char="•"/>
            </a:pPr>
            <a:r>
              <a:rPr lang="en-US" sz="1500" u="sng" dirty="0">
                <a:solidFill>
                  <a:schemeClr val="hlink"/>
                </a:solidFill>
                <a:hlinkClick r:id="rId11"/>
              </a:rPr>
              <a:t>Measuring Diversity webpage</a:t>
            </a:r>
            <a:r>
              <a:rPr lang="en-US" sz="1500" dirty="0">
                <a:solidFill>
                  <a:schemeClr val="dk1"/>
                </a:solidFill>
              </a:rPr>
              <a:t> from OFM State HR </a:t>
            </a:r>
            <a:endParaRPr sz="1500" dirty="0">
              <a:solidFill>
                <a:schemeClr val="dk1"/>
              </a:solidFill>
            </a:endParaRPr>
          </a:p>
          <a:p>
            <a:pPr marL="228600" marR="91440" lvl="0" indent="-209550" algn="l" rtl="0">
              <a:lnSpc>
                <a:spcPct val="100000"/>
              </a:lnSpc>
              <a:spcBef>
                <a:spcPts val="0"/>
              </a:spcBef>
              <a:spcAft>
                <a:spcPts val="0"/>
              </a:spcAft>
              <a:buClr>
                <a:schemeClr val="dk1"/>
              </a:buClr>
              <a:buSzPts val="1500"/>
              <a:buChar char="•"/>
            </a:pPr>
            <a:r>
              <a:rPr lang="en-US" sz="1500" dirty="0">
                <a:solidFill>
                  <a:schemeClr val="dk1"/>
                </a:solidFill>
              </a:rPr>
              <a:t>Veteran Employment Plan </a:t>
            </a:r>
            <a:endParaRPr sz="1500" dirty="0">
              <a:solidFill>
                <a:schemeClr val="dk1"/>
              </a:solidFill>
            </a:endParaRPr>
          </a:p>
          <a:p>
            <a:pPr marL="228600" marR="91440" lvl="0" indent="-209550" algn="l" rtl="0">
              <a:lnSpc>
                <a:spcPct val="100000"/>
              </a:lnSpc>
              <a:spcBef>
                <a:spcPts val="0"/>
              </a:spcBef>
              <a:spcAft>
                <a:spcPts val="0"/>
              </a:spcAft>
              <a:buClr>
                <a:schemeClr val="dk1"/>
              </a:buClr>
              <a:buSzPts val="1500"/>
              <a:buChar char="•"/>
            </a:pPr>
            <a:r>
              <a:rPr lang="en-US" sz="1500" u="sng" dirty="0">
                <a:solidFill>
                  <a:schemeClr val="hlink"/>
                </a:solidFill>
                <a:hlinkClick r:id="rId12"/>
              </a:rPr>
              <a:t>HRMS Data Definitions Resource Guide</a:t>
            </a:r>
            <a:r>
              <a:rPr lang="en-US" sz="1500" dirty="0">
                <a:solidFill>
                  <a:schemeClr val="dk1"/>
                </a:solidFill>
              </a:rPr>
              <a:t> </a:t>
            </a:r>
            <a:endParaRPr sz="1500" dirty="0">
              <a:solidFill>
                <a:schemeClr val="dk1"/>
              </a:solidFill>
            </a:endParaRPr>
          </a:p>
          <a:p>
            <a:pPr marL="228600" marR="91440" lvl="0" indent="-209550" algn="l" rtl="0">
              <a:lnSpc>
                <a:spcPct val="100000"/>
              </a:lnSpc>
              <a:spcBef>
                <a:spcPts val="0"/>
              </a:spcBef>
              <a:spcAft>
                <a:spcPts val="0"/>
              </a:spcAft>
              <a:buClr>
                <a:schemeClr val="dk1"/>
              </a:buClr>
              <a:buSzPts val="1500"/>
              <a:buChar char="•"/>
            </a:pPr>
            <a:r>
              <a:rPr lang="en-US" sz="1500" u="sng" dirty="0">
                <a:solidFill>
                  <a:schemeClr val="hlink"/>
                </a:solidFill>
                <a:hlinkClick r:id="rId13"/>
              </a:rPr>
              <a:t>Affirmative Action and Demographic Data Guide</a:t>
            </a:r>
            <a:r>
              <a:rPr lang="en-US" sz="1500" dirty="0">
                <a:solidFill>
                  <a:schemeClr val="dk1"/>
                </a:solidFill>
              </a:rPr>
              <a:t> </a:t>
            </a:r>
            <a:endParaRPr sz="1500" dirty="0">
              <a:solidFill>
                <a:schemeClr val="dk1"/>
              </a:solidFill>
            </a:endParaRPr>
          </a:p>
          <a:p>
            <a:pPr marL="228600" marR="91440" lvl="0" indent="-209550" algn="l" rtl="0">
              <a:lnSpc>
                <a:spcPct val="100000"/>
              </a:lnSpc>
              <a:spcBef>
                <a:spcPts val="0"/>
              </a:spcBef>
              <a:spcAft>
                <a:spcPts val="0"/>
              </a:spcAft>
              <a:buClr>
                <a:schemeClr val="dk1"/>
              </a:buClr>
              <a:buSzPts val="1500"/>
              <a:buChar char="•"/>
            </a:pPr>
            <a:r>
              <a:rPr lang="en-US" sz="1500" u="sng" dirty="0">
                <a:solidFill>
                  <a:schemeClr val="hlink"/>
                </a:solidFill>
                <a:hlinkClick r:id="rId14"/>
              </a:rPr>
              <a:t>Human Resources Management Report</a:t>
            </a:r>
            <a:r>
              <a:rPr lang="en-US" sz="1500" dirty="0">
                <a:solidFill>
                  <a:schemeClr val="dk1"/>
                </a:solidFill>
              </a:rPr>
              <a:t> </a:t>
            </a:r>
            <a:endParaRPr sz="1500" dirty="0">
              <a:solidFill>
                <a:schemeClr val="dk1"/>
              </a:solidFill>
            </a:endParaRPr>
          </a:p>
          <a:p>
            <a:pPr marL="228600" marR="91440" lvl="0" indent="-209550" algn="l" rtl="0">
              <a:lnSpc>
                <a:spcPct val="100000"/>
              </a:lnSpc>
              <a:spcBef>
                <a:spcPts val="0"/>
              </a:spcBef>
              <a:spcAft>
                <a:spcPts val="0"/>
              </a:spcAft>
              <a:buClr>
                <a:schemeClr val="dk1"/>
              </a:buClr>
              <a:buSzPts val="1500"/>
              <a:buChar char="•"/>
            </a:pPr>
            <a:r>
              <a:rPr lang="en-US" sz="1500" u="sng" dirty="0">
                <a:solidFill>
                  <a:schemeClr val="hlink"/>
                </a:solidFill>
                <a:hlinkClick r:id="rId15"/>
              </a:rPr>
              <a:t>RCW 41.06.530</a:t>
            </a:r>
            <a:r>
              <a:rPr lang="en-US" sz="1500" dirty="0">
                <a:solidFill>
                  <a:schemeClr val="dk1"/>
                </a:solidFill>
              </a:rPr>
              <a:t> - Personnel resource and management policy—Implementation </a:t>
            </a:r>
            <a:endParaRPr sz="1500" dirty="0">
              <a:solidFill>
                <a:schemeClr val="dk1"/>
              </a:solidFill>
            </a:endParaRPr>
          </a:p>
          <a:p>
            <a:pPr marL="228600" marR="91440" lvl="0" indent="-209550" algn="l" rtl="0">
              <a:lnSpc>
                <a:spcPct val="100000"/>
              </a:lnSpc>
              <a:spcBef>
                <a:spcPts val="0"/>
              </a:spcBef>
              <a:spcAft>
                <a:spcPts val="0"/>
              </a:spcAft>
              <a:buClr>
                <a:schemeClr val="dk1"/>
              </a:buClr>
              <a:buSzPts val="1500"/>
              <a:buChar char="•"/>
            </a:pPr>
            <a:r>
              <a:rPr lang="en-US" sz="1500" u="sng" dirty="0">
                <a:solidFill>
                  <a:schemeClr val="hlink"/>
                </a:solidFill>
                <a:hlinkClick r:id="rId16"/>
              </a:rPr>
              <a:t>WAC 357-01-015</a:t>
            </a:r>
            <a:r>
              <a:rPr lang="en-US" sz="1500" dirty="0">
                <a:solidFill>
                  <a:schemeClr val="dk1"/>
                </a:solidFill>
              </a:rPr>
              <a:t> – Affirmative Action Plans </a:t>
            </a:r>
            <a:endParaRPr sz="1500" dirty="0">
              <a:solidFill>
                <a:schemeClr val="dk1"/>
              </a:solidFill>
            </a:endParaRPr>
          </a:p>
          <a:p>
            <a:pPr marL="228600" marR="91440" lvl="0" indent="-209550" algn="l" rtl="0">
              <a:lnSpc>
                <a:spcPct val="100000"/>
              </a:lnSpc>
              <a:spcBef>
                <a:spcPts val="0"/>
              </a:spcBef>
              <a:spcAft>
                <a:spcPts val="0"/>
              </a:spcAft>
              <a:buClr>
                <a:schemeClr val="dk1"/>
              </a:buClr>
              <a:buSzPts val="1500"/>
              <a:buChar char="•"/>
            </a:pPr>
            <a:r>
              <a:rPr lang="en-US" sz="1500" u="sng" dirty="0">
                <a:solidFill>
                  <a:schemeClr val="hlink"/>
                </a:solidFill>
                <a:hlinkClick r:id="rId17"/>
              </a:rPr>
              <a:t>Affirmative Action Laws and Rules Applicable in Washington</a:t>
            </a:r>
            <a:r>
              <a:rPr lang="en-US" sz="1500" dirty="0">
                <a:solidFill>
                  <a:schemeClr val="dk1"/>
                </a:solidFill>
              </a:rPr>
              <a:t> from OFM State HR </a:t>
            </a:r>
            <a:endParaRPr sz="1500" dirty="0">
              <a:solidFill>
                <a:schemeClr val="dk1"/>
              </a:solidFill>
            </a:endParaRPr>
          </a:p>
          <a:p>
            <a:pPr marL="228600" marR="91440" lvl="0" indent="-209550" algn="l" rtl="0">
              <a:lnSpc>
                <a:spcPct val="100000"/>
              </a:lnSpc>
              <a:spcBef>
                <a:spcPts val="0"/>
              </a:spcBef>
              <a:spcAft>
                <a:spcPts val="0"/>
              </a:spcAft>
              <a:buClr>
                <a:schemeClr val="dk1"/>
              </a:buClr>
              <a:buSzPts val="1500"/>
              <a:buChar char="•"/>
            </a:pPr>
            <a:r>
              <a:rPr lang="en-US" sz="1500" u="sng" dirty="0">
                <a:solidFill>
                  <a:schemeClr val="hlink"/>
                </a:solidFill>
                <a:hlinkClick r:id="rId18"/>
              </a:rPr>
              <a:t>17 Steps to Hiring</a:t>
            </a:r>
            <a:r>
              <a:rPr lang="en-US" sz="1500" dirty="0">
                <a:solidFill>
                  <a:schemeClr val="dk1"/>
                </a:solidFill>
              </a:rPr>
              <a:t> </a:t>
            </a:r>
            <a:endParaRPr sz="1500" dirty="0">
              <a:solidFill>
                <a:schemeClr val="dk1"/>
              </a:solidFill>
            </a:endParaRPr>
          </a:p>
          <a:p>
            <a:pPr marL="228600" marR="91440" lvl="0" indent="-209550" algn="l" rtl="0">
              <a:lnSpc>
                <a:spcPct val="100000"/>
              </a:lnSpc>
              <a:spcBef>
                <a:spcPts val="0"/>
              </a:spcBef>
              <a:spcAft>
                <a:spcPts val="0"/>
              </a:spcAft>
              <a:buClr>
                <a:schemeClr val="dk1"/>
              </a:buClr>
              <a:buSzPts val="1500"/>
              <a:buChar char="•"/>
            </a:pPr>
            <a:r>
              <a:rPr lang="en-US" sz="1500" dirty="0">
                <a:solidFill>
                  <a:schemeClr val="dk1"/>
                </a:solidFill>
              </a:rPr>
              <a:t>Search Advocacy </a:t>
            </a:r>
            <a:endParaRPr sz="1500" dirty="0">
              <a:solidFill>
                <a:schemeClr val="dk1"/>
              </a:solidFill>
            </a:endParaRPr>
          </a:p>
          <a:p>
            <a:pPr marL="228600" lvl="0" indent="-152400" algn="l" rtl="0">
              <a:lnSpc>
                <a:spcPct val="90000"/>
              </a:lnSpc>
              <a:spcBef>
                <a:spcPts val="1000"/>
              </a:spcBef>
              <a:spcAft>
                <a:spcPts val="0"/>
              </a:spcAft>
              <a:buClr>
                <a:srgbClr val="003764"/>
              </a:buClr>
              <a:buSzPts val="1200"/>
              <a:buNone/>
            </a:pPr>
            <a:endParaRPr sz="1745"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graphicFrame>
        <p:nvGraphicFramePr>
          <p:cNvPr id="762" name="Google Shape;762;p86"/>
          <p:cNvGraphicFramePr/>
          <p:nvPr>
            <p:extLst>
              <p:ext uri="{D42A27DB-BD31-4B8C-83A1-F6EECF244321}">
                <p14:modId xmlns:p14="http://schemas.microsoft.com/office/powerpoint/2010/main" val="1266405323"/>
              </p:ext>
            </p:extLst>
          </p:nvPr>
        </p:nvGraphicFramePr>
        <p:xfrm>
          <a:off x="838200" y="2130640"/>
          <a:ext cx="10515600" cy="3935705"/>
        </p:xfrm>
        <a:graphic>
          <a:graphicData uri="http://schemas.openxmlformats.org/drawingml/2006/table">
            <a:tbl>
              <a:tblPr firstRow="1" bandRow="1">
                <a:noFill/>
                <a:tableStyleId>{4A5893A0-1799-4250-B039-DBC889C4FF0B}</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117350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dirty="0"/>
                        <a:t>Ha Nguyen</a:t>
                      </a:r>
                      <a:endParaRPr sz="1400" u="none" strike="noStrike" cap="none" dirty="0"/>
                    </a:p>
                    <a:p>
                      <a:pPr marL="0" marR="0" lvl="0" indent="0" algn="l" rtl="0">
                        <a:lnSpc>
                          <a:spcPct val="100000"/>
                        </a:lnSpc>
                        <a:spcBef>
                          <a:spcPts val="0"/>
                        </a:spcBef>
                        <a:spcAft>
                          <a:spcPts val="0"/>
                        </a:spcAft>
                        <a:buClr>
                          <a:srgbClr val="000000"/>
                        </a:buClr>
                        <a:buSzPts val="1800"/>
                        <a:buFont typeface="Arial"/>
                        <a:buNone/>
                      </a:pPr>
                      <a:r>
                        <a:rPr lang="en-US" sz="1800" b="0" u="none" strike="noStrike" cap="none" dirty="0"/>
                        <a:t>Director of Equity, Diversity, and Inclusion (SBCTC)</a:t>
                      </a:r>
                      <a:endParaRPr sz="1400" u="none" strike="noStrike" cap="none" dirty="0"/>
                    </a:p>
                    <a:p>
                      <a:pPr marL="0" marR="0" lvl="0" indent="0" algn="l" rtl="0">
                        <a:lnSpc>
                          <a:spcPct val="100000"/>
                        </a:lnSpc>
                        <a:spcBef>
                          <a:spcPts val="0"/>
                        </a:spcBef>
                        <a:spcAft>
                          <a:spcPts val="0"/>
                        </a:spcAft>
                        <a:buClr>
                          <a:srgbClr val="000000"/>
                        </a:buClr>
                        <a:buSzPts val="1800"/>
                        <a:buFont typeface="Arial"/>
                        <a:buNone/>
                      </a:pPr>
                      <a:r>
                        <a:rPr lang="en-US" sz="1800" b="0" u="sng" strike="noStrike" cap="none" dirty="0">
                          <a:solidFill>
                            <a:schemeClr val="hlink"/>
                          </a:solidFill>
                          <a:hlinkClick r:id="rId3"/>
                        </a:rPr>
                        <a:t>hnguyen@sbctc.edu</a:t>
                      </a:r>
                      <a:endParaRPr sz="1800" b="0" u="none" strike="noStrike" cap="none" dirty="0"/>
                    </a:p>
                    <a:p>
                      <a:pPr marL="0" marR="0" lvl="0" indent="0" algn="l" rtl="0">
                        <a:lnSpc>
                          <a:spcPct val="100000"/>
                        </a:lnSpc>
                        <a:spcBef>
                          <a:spcPts val="0"/>
                        </a:spcBef>
                        <a:spcAft>
                          <a:spcPts val="0"/>
                        </a:spcAft>
                        <a:buClr>
                          <a:srgbClr val="000000"/>
                        </a:buClr>
                        <a:buSzPts val="1800"/>
                        <a:buFont typeface="Arial"/>
                        <a:buNone/>
                      </a:pPr>
                      <a:r>
                        <a:rPr lang="en-US" sz="1800" b="0" u="none" strike="noStrike" cap="none" dirty="0"/>
                        <a:t>360-704-1001</a:t>
                      </a: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dirty="0"/>
                        <a:t>Julie Huss</a:t>
                      </a:r>
                      <a:endParaRPr sz="1400" u="none" strike="noStrike" cap="none" dirty="0"/>
                    </a:p>
                    <a:p>
                      <a:pPr marL="0" marR="0" lvl="0" indent="0" algn="l" rtl="0">
                        <a:lnSpc>
                          <a:spcPct val="100000"/>
                        </a:lnSpc>
                        <a:spcBef>
                          <a:spcPts val="0"/>
                        </a:spcBef>
                        <a:spcAft>
                          <a:spcPts val="0"/>
                        </a:spcAft>
                        <a:buClr>
                          <a:srgbClr val="000000"/>
                        </a:buClr>
                        <a:buSzPts val="1800"/>
                        <a:buFont typeface="Arial"/>
                        <a:buNone/>
                      </a:pPr>
                      <a:r>
                        <a:rPr lang="en-US" sz="1800" b="0" u="none" strike="noStrike" cap="none" dirty="0"/>
                        <a:t>Director of Human Resources (SBCTC)</a:t>
                      </a:r>
                      <a:endParaRPr sz="1400" u="none" strike="noStrike" cap="none" dirty="0"/>
                    </a:p>
                    <a:p>
                      <a:pPr marL="0" marR="0" lvl="0" indent="0" algn="l" rtl="0">
                        <a:lnSpc>
                          <a:spcPct val="100000"/>
                        </a:lnSpc>
                        <a:spcBef>
                          <a:spcPts val="0"/>
                        </a:spcBef>
                        <a:spcAft>
                          <a:spcPts val="0"/>
                        </a:spcAft>
                        <a:buClr>
                          <a:srgbClr val="000000"/>
                        </a:buClr>
                        <a:buSzPts val="1800"/>
                        <a:buFont typeface="Arial"/>
                        <a:buNone/>
                      </a:pPr>
                      <a:r>
                        <a:rPr lang="en-US" sz="1800" b="0" u="sng" strike="noStrike" cap="none" dirty="0">
                          <a:solidFill>
                            <a:schemeClr val="hlink"/>
                          </a:solidFill>
                          <a:hlinkClick r:id="rId4"/>
                        </a:rPr>
                        <a:t>jhuss@sbctc.edu</a:t>
                      </a:r>
                      <a:endParaRPr sz="1800" b="0" u="none" strike="noStrike" cap="none" dirty="0"/>
                    </a:p>
                    <a:p>
                      <a:pPr marL="0" marR="0" lvl="0" indent="0" algn="l" rtl="0">
                        <a:lnSpc>
                          <a:spcPct val="100000"/>
                        </a:lnSpc>
                        <a:spcBef>
                          <a:spcPts val="0"/>
                        </a:spcBef>
                        <a:spcAft>
                          <a:spcPts val="0"/>
                        </a:spcAft>
                        <a:buClr>
                          <a:srgbClr val="000000"/>
                        </a:buClr>
                        <a:buSzPts val="1800"/>
                        <a:buFont typeface="Arial"/>
                        <a:buNone/>
                      </a:pPr>
                      <a:r>
                        <a:rPr lang="en-US" sz="1800" b="0" u="none" strike="noStrike" cap="none" dirty="0"/>
                        <a:t>360-704-4350</a:t>
                      </a:r>
                      <a:endParaRPr sz="1400" u="none" strike="noStrike" cap="none" dirty="0"/>
                    </a:p>
                  </a:txBody>
                  <a:tcPr marL="91450" marR="91450" marT="45725" marB="45725"/>
                </a:tc>
                <a:extLst>
                  <a:ext uri="{0D108BD9-81ED-4DB2-BD59-A6C34878D82A}">
                    <a16:rowId xmlns:a16="http://schemas.microsoft.com/office/drawing/2014/main" val="10000"/>
                  </a:ext>
                </a:extLst>
              </a:tr>
              <a:tr h="1283925">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dirty="0"/>
                        <a:t>Pierce College- Fort Steilacoom:</a:t>
                      </a:r>
                      <a:endParaRPr sz="1400" u="none" strike="noStrike" cap="none" dirty="0"/>
                    </a:p>
                    <a:p>
                      <a:pPr marL="0" marR="0" lvl="0" indent="0" algn="l" rtl="0">
                        <a:lnSpc>
                          <a:spcPct val="100000"/>
                        </a:lnSpc>
                        <a:spcBef>
                          <a:spcPts val="0"/>
                        </a:spcBef>
                        <a:spcAft>
                          <a:spcPts val="0"/>
                        </a:spcAft>
                        <a:buClr>
                          <a:schemeClr val="dk1"/>
                        </a:buClr>
                        <a:buSzPts val="1800"/>
                        <a:buFont typeface="Libre Franklin"/>
                        <a:buNone/>
                      </a:pPr>
                      <a:r>
                        <a:rPr lang="en-US" sz="1800" u="none" strike="noStrike" cap="none" dirty="0"/>
                        <a:t>Ilder Betancourt-Lopez</a:t>
                      </a:r>
                      <a:endParaRPr sz="1400" u="none" strike="noStrike" cap="none" dirty="0"/>
                    </a:p>
                    <a:p>
                      <a:pPr marL="0" marR="0" lvl="0" indent="0" algn="l" rtl="0">
                        <a:lnSpc>
                          <a:spcPct val="100000"/>
                        </a:lnSpc>
                        <a:spcBef>
                          <a:spcPts val="0"/>
                        </a:spcBef>
                        <a:spcAft>
                          <a:spcPts val="0"/>
                        </a:spcAft>
                        <a:buClr>
                          <a:schemeClr val="dk1"/>
                        </a:buClr>
                        <a:buSzPts val="1800"/>
                        <a:buFont typeface="Libre Franklin"/>
                        <a:buNone/>
                      </a:pPr>
                      <a:r>
                        <a:rPr lang="en-US" sz="1800" b="0" i="0" u="sng" strike="noStrike" cap="none" dirty="0">
                          <a:solidFill>
                            <a:schemeClr val="hlink"/>
                          </a:solidFill>
                          <a:latin typeface="Libre Franklin"/>
                          <a:ea typeface="Libre Franklin"/>
                          <a:cs typeface="Libre Franklin"/>
                          <a:sym typeface="Libre Franklin"/>
                          <a:hlinkClick r:id="rId5"/>
                        </a:rPr>
                        <a:t>IBetancourtLopez@pierce.ctc.edu</a:t>
                      </a:r>
                      <a:endParaRPr sz="18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dirty="0"/>
                        <a:t>Spokane Falls Community College:</a:t>
                      </a:r>
                      <a:endParaRPr sz="1400" u="none" strike="noStrike" cap="none" dirty="0"/>
                    </a:p>
                    <a:p>
                      <a:pPr marL="0" marR="0" lvl="0" indent="0" algn="l" rtl="0">
                        <a:lnSpc>
                          <a:spcPct val="100000"/>
                        </a:lnSpc>
                        <a:spcBef>
                          <a:spcPts val="0"/>
                        </a:spcBef>
                        <a:spcAft>
                          <a:spcPts val="0"/>
                        </a:spcAft>
                        <a:buClr>
                          <a:schemeClr val="dk1"/>
                        </a:buClr>
                        <a:buSzPts val="1800"/>
                        <a:buFont typeface="Libre Franklin"/>
                        <a:buNone/>
                      </a:pPr>
                      <a:r>
                        <a:rPr lang="en-US" sz="1800" u="none" strike="noStrike" cap="none" dirty="0"/>
                        <a:t>Bonnie Glantz</a:t>
                      </a:r>
                      <a:endParaRPr sz="1800" u="none" strike="noStrike" cap="none" dirty="0"/>
                    </a:p>
                    <a:p>
                      <a:pPr marL="0" marR="0" lvl="0" indent="0" algn="l" rtl="0">
                        <a:lnSpc>
                          <a:spcPct val="100000"/>
                        </a:lnSpc>
                        <a:spcBef>
                          <a:spcPts val="0"/>
                        </a:spcBef>
                        <a:spcAft>
                          <a:spcPts val="0"/>
                        </a:spcAft>
                        <a:buClr>
                          <a:schemeClr val="dk1"/>
                        </a:buClr>
                        <a:buSzPts val="1800"/>
                        <a:buFont typeface="Libre Franklin"/>
                        <a:buNone/>
                      </a:pPr>
                      <a:r>
                        <a:rPr lang="en-US" sz="1800" b="0" i="0" u="sng" strike="noStrike" cap="none" dirty="0">
                          <a:solidFill>
                            <a:schemeClr val="hlink"/>
                          </a:solidFill>
                          <a:latin typeface="Libre Franklin"/>
                          <a:ea typeface="Libre Franklin"/>
                          <a:cs typeface="Libre Franklin"/>
                          <a:sym typeface="Libre Franklin"/>
                          <a:hlinkClick r:id="rId6"/>
                        </a:rPr>
                        <a:t>Bonnie.Glantz@sfcc.spokane.edu</a:t>
                      </a:r>
                      <a:endParaRPr sz="1800" u="none" strike="noStrike" cap="none" dirty="0"/>
                    </a:p>
                  </a:txBody>
                  <a:tcPr marL="91450" marR="91450" marT="45725" marB="45725"/>
                </a:tc>
                <a:extLst>
                  <a:ext uri="{0D108BD9-81ED-4DB2-BD59-A6C34878D82A}">
                    <a16:rowId xmlns:a16="http://schemas.microsoft.com/office/drawing/2014/main" val="10001"/>
                  </a:ext>
                </a:extLst>
              </a:tr>
              <a:tr h="1177475">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dirty="0"/>
                        <a:t>Highline College:</a:t>
                      </a:r>
                      <a:endParaRPr sz="1400" u="none" strike="noStrike" cap="none" dirty="0"/>
                    </a:p>
                    <a:p>
                      <a:pPr marL="0" marR="0" lvl="0" indent="0" algn="l" rtl="0">
                        <a:lnSpc>
                          <a:spcPct val="100000"/>
                        </a:lnSpc>
                        <a:spcBef>
                          <a:spcPts val="0"/>
                        </a:spcBef>
                        <a:spcAft>
                          <a:spcPts val="0"/>
                        </a:spcAft>
                        <a:buClr>
                          <a:schemeClr val="dk1"/>
                        </a:buClr>
                        <a:buSzPts val="1800"/>
                        <a:buFont typeface="Libre Franklin"/>
                        <a:buNone/>
                      </a:pPr>
                      <a:r>
                        <a:rPr lang="en-US" sz="1800" u="none" strike="noStrike" cap="none" dirty="0"/>
                        <a:t>Summer Korst</a:t>
                      </a:r>
                      <a:endParaRPr sz="1800" u="none" strike="noStrike" cap="none" dirty="0"/>
                    </a:p>
                    <a:p>
                      <a:pPr marL="0" marR="0" lvl="0" indent="0" algn="l" rtl="0">
                        <a:lnSpc>
                          <a:spcPct val="100000"/>
                        </a:lnSpc>
                        <a:spcBef>
                          <a:spcPts val="0"/>
                        </a:spcBef>
                        <a:spcAft>
                          <a:spcPts val="0"/>
                        </a:spcAft>
                        <a:buClr>
                          <a:schemeClr val="dk1"/>
                        </a:buClr>
                        <a:buSzPts val="1800"/>
                        <a:buFont typeface="Libre Franklin"/>
                        <a:buNone/>
                      </a:pPr>
                      <a:r>
                        <a:rPr lang="en-US" sz="1800" u="sng" strike="noStrike" cap="none" dirty="0">
                          <a:solidFill>
                            <a:schemeClr val="hlink"/>
                          </a:solidFill>
                          <a:hlinkClick r:id="rId7"/>
                        </a:rPr>
                        <a:t>skorst@highline.edu</a:t>
                      </a:r>
                      <a:r>
                        <a:rPr lang="en-US" sz="1800" u="none" strike="noStrike" cap="none" dirty="0"/>
                        <a:t> </a:t>
                      </a:r>
                      <a:endParaRPr sz="18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b="0" u="none" strike="noStrike" cap="none" dirty="0"/>
                        <a:t>EDI Team:</a:t>
                      </a:r>
                      <a:endParaRPr sz="1400" u="none" strike="noStrike" cap="none" dirty="0"/>
                    </a:p>
                    <a:p>
                      <a:pPr marL="0" marR="0" lvl="0" indent="0" algn="l" rtl="0">
                        <a:lnSpc>
                          <a:spcPct val="100000"/>
                        </a:lnSpc>
                        <a:spcBef>
                          <a:spcPts val="0"/>
                        </a:spcBef>
                        <a:spcAft>
                          <a:spcPts val="0"/>
                        </a:spcAft>
                        <a:buClr>
                          <a:srgbClr val="000000"/>
                        </a:buClr>
                        <a:buSzPts val="1800"/>
                        <a:buFont typeface="Arial"/>
                        <a:buNone/>
                      </a:pPr>
                      <a:r>
                        <a:rPr lang="en-US" sz="1800" b="0" u="sng" strike="noStrike" cap="none" dirty="0">
                          <a:solidFill>
                            <a:schemeClr val="hlink"/>
                          </a:solidFill>
                          <a:hlinkClick r:id="rId8"/>
                        </a:rPr>
                        <a:t>edi@sbctc.edu</a:t>
                      </a:r>
                      <a:endParaRPr sz="1800" b="0" u="none" strike="noStrike" cap="none" dirty="0"/>
                    </a:p>
                    <a:p>
                      <a:pPr marL="0" marR="0" lvl="0" indent="0" algn="l" rtl="0">
                        <a:lnSpc>
                          <a:spcPct val="100000"/>
                        </a:lnSpc>
                        <a:spcBef>
                          <a:spcPts val="0"/>
                        </a:spcBef>
                        <a:spcAft>
                          <a:spcPts val="0"/>
                        </a:spcAft>
                        <a:buClr>
                          <a:srgbClr val="000000"/>
                        </a:buClr>
                        <a:buSzPts val="1800"/>
                        <a:buFont typeface="Arial"/>
                        <a:buNone/>
                      </a:pPr>
                      <a:r>
                        <a:rPr lang="en-US" sz="1800" b="0" u="none" strike="noStrike" cap="none" dirty="0"/>
                        <a:t>Ha Nguyen, Melissa Williams, and Christina Pleasants</a:t>
                      </a:r>
                      <a:endParaRPr sz="1400" u="none" strike="noStrike" cap="none" dirty="0"/>
                    </a:p>
                    <a:p>
                      <a:pPr marL="0" marR="0" lvl="0" indent="0" algn="l" rtl="0">
                        <a:lnSpc>
                          <a:spcPct val="100000"/>
                        </a:lnSpc>
                        <a:spcBef>
                          <a:spcPts val="0"/>
                        </a:spcBef>
                        <a:spcAft>
                          <a:spcPts val="0"/>
                        </a:spcAft>
                        <a:buClr>
                          <a:srgbClr val="000000"/>
                        </a:buClr>
                        <a:buSzPts val="1800"/>
                        <a:buFont typeface="Arial"/>
                        <a:buNone/>
                      </a:pPr>
                      <a:endParaRPr sz="1800" b="0" u="none" strike="noStrike" cap="none" dirty="0"/>
                    </a:p>
                  </a:txBody>
                  <a:tcPr marL="91450" marR="91450" marT="45725" marB="45725"/>
                </a:tc>
                <a:extLst>
                  <a:ext uri="{0D108BD9-81ED-4DB2-BD59-A6C34878D82A}">
                    <a16:rowId xmlns:a16="http://schemas.microsoft.com/office/drawing/2014/main" val="10002"/>
                  </a:ext>
                </a:extLst>
              </a:tr>
            </a:tbl>
          </a:graphicData>
        </a:graphic>
      </p:graphicFrame>
      <p:sp>
        <p:nvSpPr>
          <p:cNvPr id="761" name="Google Shape;761;p86"/>
          <p:cNvSpPr txBox="1">
            <a:spLocks noGrp="1"/>
          </p:cNvSpPr>
          <p:nvPr>
            <p:ph type="title"/>
          </p:nvPr>
        </p:nvSpPr>
        <p:spPr>
          <a:xfrm>
            <a:off x="838200" y="1476958"/>
            <a:ext cx="10515600" cy="6116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3764"/>
              </a:buClr>
              <a:buSzPts val="3500"/>
              <a:buFont typeface="Libre Franklin Medium"/>
              <a:buNone/>
            </a:pPr>
            <a:r>
              <a:rPr lang="en-US" dirty="0"/>
              <a:t>CONTACTS:</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7"/>
          <p:cNvSpPr txBox="1">
            <a:spLocks noGrp="1"/>
          </p:cNvSpPr>
          <p:nvPr>
            <p:ph type="title"/>
          </p:nvPr>
        </p:nvSpPr>
        <p:spPr>
          <a:xfrm>
            <a:off x="715815" y="1549936"/>
            <a:ext cx="11115900" cy="797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500"/>
              <a:buNone/>
            </a:pPr>
            <a:r>
              <a:rPr lang="en-US" dirty="0"/>
              <a:t>Faculty Diversity Program</a:t>
            </a:r>
            <a:endParaRPr dirty="0"/>
          </a:p>
        </p:txBody>
      </p:sp>
      <p:sp>
        <p:nvSpPr>
          <p:cNvPr id="353" name="Google Shape;353;p47"/>
          <p:cNvSpPr txBox="1">
            <a:spLocks noGrp="1"/>
          </p:cNvSpPr>
          <p:nvPr>
            <p:ph type="body" idx="1"/>
          </p:nvPr>
        </p:nvSpPr>
        <p:spPr>
          <a:xfrm>
            <a:off x="715815" y="2415155"/>
            <a:ext cx="11115900" cy="3756900"/>
          </a:xfrm>
          <a:prstGeom prst="rect">
            <a:avLst/>
          </a:prstGeom>
          <a:noFill/>
          <a:ln>
            <a:noFill/>
          </a:ln>
        </p:spPr>
        <p:txBody>
          <a:bodyPr spcFirstLastPara="1" wrap="square" lIns="91425" tIns="45700" rIns="91425" bIns="45700" anchor="t" anchorCtr="0">
            <a:noAutofit/>
          </a:bodyPr>
          <a:lstStyle/>
          <a:p>
            <a:pPr marL="558800" indent="-457200">
              <a:lnSpc>
                <a:spcPct val="100000"/>
              </a:lnSpc>
              <a:spcBef>
                <a:spcPts val="0"/>
              </a:spcBef>
              <a:buClr>
                <a:srgbClr val="000000"/>
              </a:buClr>
              <a:buSzPts val="2000"/>
              <a:buFont typeface="Arial" panose="020B0604020202020204" pitchFamily="34" charset="0"/>
              <a:buChar char="•"/>
            </a:pPr>
            <a:r>
              <a:rPr lang="en-US" dirty="0">
                <a:solidFill>
                  <a:srgbClr val="002060"/>
                </a:solidFill>
                <a:latin typeface="Libre Franklin Medium"/>
                <a:ea typeface="Libre Franklin Medium"/>
                <a:cs typeface="Libre Franklin Medium"/>
                <a:sym typeface="Libre Franklin Medium"/>
              </a:rPr>
              <a:t>Develop a model faculty diversity program designed to provide for the retention and recruitment of faculty from all racial, ethnic, and cultural backgrounds. Must be based on proven practices in diversity hiring.</a:t>
            </a:r>
          </a:p>
          <a:p>
            <a:pPr marL="558800" indent="-457200">
              <a:lnSpc>
                <a:spcPct val="100000"/>
              </a:lnSpc>
              <a:spcBef>
                <a:spcPts val="0"/>
              </a:spcBef>
              <a:buClr>
                <a:srgbClr val="000000"/>
              </a:buClr>
              <a:buSzPts val="2000"/>
              <a:buFont typeface="Arial" panose="020B0604020202020204" pitchFamily="34" charset="0"/>
              <a:buChar char="•"/>
            </a:pPr>
            <a:endParaRPr lang="en-US" u="sng" dirty="0">
              <a:solidFill>
                <a:srgbClr val="000000"/>
              </a:solidFill>
              <a:latin typeface="Libre Franklin Medium"/>
              <a:sym typeface="Libre Franklin Medium"/>
              <a:hlinkClick r:id="rId3"/>
            </a:endParaRPr>
          </a:p>
          <a:p>
            <a:pPr marL="558800" indent="-457200">
              <a:lnSpc>
                <a:spcPct val="100000"/>
              </a:lnSpc>
              <a:spcBef>
                <a:spcPts val="0"/>
              </a:spcBef>
              <a:buClr>
                <a:srgbClr val="000000"/>
              </a:buClr>
              <a:buSzPts val="2000"/>
              <a:buFont typeface="Arial" panose="020B0604020202020204" pitchFamily="34" charset="0"/>
              <a:buChar char="•"/>
            </a:pPr>
            <a:r>
              <a:rPr lang="en-US" u="sng" dirty="0">
                <a:solidFill>
                  <a:schemeClr val="hlink"/>
                </a:solidFill>
                <a:hlinkClick r:id="rId3"/>
              </a:rPr>
              <a:t>Faculty Diversity Model Template</a:t>
            </a:r>
            <a:endParaRPr dirty="0">
              <a:solidFill>
                <a:srgbClr val="000000"/>
              </a:solidFill>
              <a:latin typeface="Libre Franklin Medium"/>
              <a:ea typeface="Libre Franklin Medium"/>
              <a:cs typeface="Libre Franklin Medium"/>
              <a:sym typeface="Libre Franklin Medium"/>
            </a:endParaRPr>
          </a:p>
          <a:p>
            <a:pPr marL="457200" lvl="0" indent="0" algn="l" rtl="0">
              <a:lnSpc>
                <a:spcPct val="100000"/>
              </a:lnSpc>
              <a:spcBef>
                <a:spcPts val="0"/>
              </a:spcBef>
              <a:spcAft>
                <a:spcPts val="0"/>
              </a:spcAft>
              <a:buNone/>
            </a:pPr>
            <a:endParaRPr sz="1900" dirty="0">
              <a:solidFill>
                <a:srgbClr val="000000"/>
              </a:solidFill>
              <a:latin typeface="Libre Franklin Medium"/>
              <a:ea typeface="Libre Franklin Medium"/>
              <a:cs typeface="Libre Franklin Medium"/>
              <a:sym typeface="Libre Franklin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8"/>
          <p:cNvSpPr txBox="1">
            <a:spLocks noGrp="1"/>
          </p:cNvSpPr>
          <p:nvPr>
            <p:ph type="title"/>
          </p:nvPr>
        </p:nvSpPr>
        <p:spPr>
          <a:xfrm>
            <a:off x="715815" y="1549936"/>
            <a:ext cx="11115967" cy="79707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3764"/>
              </a:buClr>
              <a:buSzPts val="3200"/>
              <a:buFont typeface="Libre Franklin Medium"/>
              <a:buNone/>
            </a:pPr>
            <a:r>
              <a:rPr lang="en-US" sz="3600" dirty="0">
                <a:solidFill>
                  <a:srgbClr val="073763"/>
                </a:solidFill>
              </a:rPr>
              <a:t>Directive 20-02</a:t>
            </a:r>
            <a:endParaRPr sz="3600" dirty="0">
              <a:solidFill>
                <a:srgbClr val="073763"/>
              </a:solidFill>
            </a:endParaRPr>
          </a:p>
        </p:txBody>
      </p:sp>
      <p:sp>
        <p:nvSpPr>
          <p:cNvPr id="360" name="Google Shape;360;p48"/>
          <p:cNvSpPr txBox="1">
            <a:spLocks noGrp="1"/>
          </p:cNvSpPr>
          <p:nvPr>
            <p:ph type="body" idx="1"/>
          </p:nvPr>
        </p:nvSpPr>
        <p:spPr>
          <a:xfrm>
            <a:off x="715815" y="2415155"/>
            <a:ext cx="11115967" cy="3757046"/>
          </a:xfrm>
          <a:prstGeom prst="rect">
            <a:avLst/>
          </a:prstGeom>
          <a:noFill/>
          <a:ln>
            <a:noFill/>
          </a:ln>
        </p:spPr>
        <p:txBody>
          <a:bodyPr spcFirstLastPara="1" wrap="square" lIns="91425" tIns="45700" rIns="91425" bIns="45700" anchor="t" anchorCtr="0">
            <a:noAutofit/>
          </a:bodyPr>
          <a:lstStyle/>
          <a:p>
            <a:pPr>
              <a:spcBef>
                <a:spcPts val="0"/>
              </a:spcBef>
            </a:pPr>
            <a:r>
              <a:rPr lang="en-US" dirty="0">
                <a:solidFill>
                  <a:srgbClr val="002060"/>
                </a:solidFill>
              </a:rPr>
              <a:t>All state agencies and higher education institutions must develop or update their workforce diversity plans</a:t>
            </a:r>
            <a:endParaRPr dirty="0">
              <a:solidFill>
                <a:srgbClr val="002060"/>
              </a:solidFill>
            </a:endParaRPr>
          </a:p>
          <a:p>
            <a:pPr indent="-457200">
              <a:spcBef>
                <a:spcPts val="0"/>
              </a:spcBef>
            </a:pPr>
            <a:endParaRPr dirty="0">
              <a:solidFill>
                <a:srgbClr val="002060"/>
              </a:solidFill>
            </a:endParaRPr>
          </a:p>
          <a:p>
            <a:pPr>
              <a:spcBef>
                <a:spcPts val="0"/>
              </a:spcBef>
            </a:pPr>
            <a:r>
              <a:rPr lang="en-US" dirty="0">
                <a:solidFill>
                  <a:srgbClr val="002060"/>
                </a:solidFill>
              </a:rPr>
              <a:t>Submitted to State Human Resources by December 2020</a:t>
            </a:r>
            <a:endParaRPr dirty="0">
              <a:solidFill>
                <a:srgbClr val="00206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49"/>
          <p:cNvSpPr txBox="1">
            <a:spLocks noGrp="1"/>
          </p:cNvSpPr>
          <p:nvPr>
            <p:ph type="title"/>
          </p:nvPr>
        </p:nvSpPr>
        <p:spPr>
          <a:xfrm>
            <a:off x="715815" y="1549936"/>
            <a:ext cx="11115967" cy="79707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3764"/>
              </a:buClr>
              <a:buSzPts val="3500"/>
              <a:buFont typeface="Libre Franklin Medium"/>
              <a:buNone/>
            </a:pPr>
            <a:r>
              <a:rPr lang="en-US" dirty="0"/>
              <a:t>AREAS TO CONSIDER</a:t>
            </a:r>
            <a:endParaRPr dirty="0"/>
          </a:p>
        </p:txBody>
      </p:sp>
      <p:sp>
        <p:nvSpPr>
          <p:cNvPr id="368" name="Google Shape;368;p49"/>
          <p:cNvSpPr txBox="1">
            <a:spLocks noGrp="1"/>
          </p:cNvSpPr>
          <p:nvPr>
            <p:ph type="body" idx="1"/>
          </p:nvPr>
        </p:nvSpPr>
        <p:spPr>
          <a:xfrm>
            <a:off x="715815" y="2231889"/>
            <a:ext cx="11115967" cy="3757046"/>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Clr>
                <a:srgbClr val="003764"/>
              </a:buClr>
              <a:buSzPts val="2800"/>
              <a:buFont typeface="Arial"/>
              <a:buChar char="•"/>
            </a:pPr>
            <a:r>
              <a:rPr lang="en-US" dirty="0"/>
              <a:t>Review of policies and procedures that support diversity, equity, and inclusion, e.g. hiring practices, DEI professional development allocations, affinity groups, etc.</a:t>
            </a:r>
            <a:endParaRPr dirty="0"/>
          </a:p>
          <a:p>
            <a:pPr marL="285750" lvl="0" indent="-285750" algn="l" rtl="0">
              <a:lnSpc>
                <a:spcPct val="100000"/>
              </a:lnSpc>
              <a:spcBef>
                <a:spcPts val="0"/>
              </a:spcBef>
              <a:spcAft>
                <a:spcPts val="0"/>
              </a:spcAft>
              <a:buClr>
                <a:srgbClr val="003764"/>
              </a:buClr>
              <a:buSzPts val="2800"/>
              <a:buFont typeface="Arial"/>
              <a:buChar char="•"/>
            </a:pPr>
            <a:r>
              <a:rPr lang="en-US" dirty="0"/>
              <a:t>Implicit bias training</a:t>
            </a:r>
            <a:endParaRPr dirty="0"/>
          </a:p>
          <a:p>
            <a:pPr marL="285750" lvl="0" indent="-285750" algn="l" rtl="0">
              <a:lnSpc>
                <a:spcPct val="100000"/>
              </a:lnSpc>
              <a:spcBef>
                <a:spcPts val="0"/>
              </a:spcBef>
              <a:spcAft>
                <a:spcPts val="0"/>
              </a:spcAft>
              <a:buClr>
                <a:srgbClr val="003764"/>
              </a:buClr>
              <a:buSzPts val="2800"/>
              <a:buFont typeface="Arial"/>
              <a:buChar char="•"/>
            </a:pPr>
            <a:r>
              <a:rPr lang="en-US" dirty="0"/>
              <a:t>Review of racial and ethnic data of current faculty</a:t>
            </a:r>
            <a:endParaRPr dirty="0"/>
          </a:p>
          <a:p>
            <a:pPr marL="285750" lvl="0" indent="-285750" algn="l" rtl="0">
              <a:lnSpc>
                <a:spcPct val="100000"/>
              </a:lnSpc>
              <a:spcBef>
                <a:spcPts val="0"/>
              </a:spcBef>
              <a:spcAft>
                <a:spcPts val="0"/>
              </a:spcAft>
              <a:buClr>
                <a:srgbClr val="003764"/>
              </a:buClr>
              <a:buSzPts val="2800"/>
              <a:buFont typeface="Arial"/>
              <a:buChar char="•"/>
            </a:pPr>
            <a:r>
              <a:rPr lang="en-US" dirty="0"/>
              <a:t>Leadership involvement in policy reviews and implementation</a:t>
            </a:r>
            <a:endParaRPr dirty="0"/>
          </a:p>
          <a:p>
            <a:pPr marL="285750" lvl="0" indent="-285750" algn="l" rtl="0">
              <a:lnSpc>
                <a:spcPct val="100000"/>
              </a:lnSpc>
              <a:spcBef>
                <a:spcPts val="0"/>
              </a:spcBef>
              <a:spcAft>
                <a:spcPts val="0"/>
              </a:spcAft>
              <a:buClr>
                <a:srgbClr val="003764"/>
              </a:buClr>
              <a:buSzPts val="2800"/>
              <a:buFont typeface="Arial"/>
              <a:buChar char="•"/>
            </a:pPr>
            <a:r>
              <a:rPr lang="en-US" dirty="0"/>
              <a:t>Demographic data reviews of applicant and interviewee pools</a:t>
            </a:r>
            <a:endParaRPr dirty="0"/>
          </a:p>
          <a:p>
            <a:pPr marL="285750" lvl="0" indent="-285750" algn="l" rtl="0">
              <a:lnSpc>
                <a:spcPct val="100000"/>
              </a:lnSpc>
              <a:spcBef>
                <a:spcPts val="0"/>
              </a:spcBef>
              <a:spcAft>
                <a:spcPts val="0"/>
              </a:spcAft>
              <a:buClr>
                <a:srgbClr val="003764"/>
              </a:buClr>
              <a:buSzPts val="2800"/>
              <a:buFont typeface="Arial"/>
              <a:buChar char="•"/>
            </a:pPr>
            <a:r>
              <a:rPr lang="en-US" dirty="0"/>
              <a:t>Workforce development needs of Highly Underrepresented (HU) communities</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0"/>
          <p:cNvSpPr txBox="1">
            <a:spLocks noGrp="1"/>
          </p:cNvSpPr>
          <p:nvPr>
            <p:ph type="title"/>
          </p:nvPr>
        </p:nvSpPr>
        <p:spPr>
          <a:xfrm>
            <a:off x="715815" y="1549936"/>
            <a:ext cx="11115900" cy="797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Intersections with Guided Pathways</a:t>
            </a:r>
            <a:endParaRPr dirty="0"/>
          </a:p>
        </p:txBody>
      </p:sp>
      <p:sp>
        <p:nvSpPr>
          <p:cNvPr id="375" name="Google Shape;375;p50"/>
          <p:cNvSpPr txBox="1">
            <a:spLocks noGrp="1"/>
          </p:cNvSpPr>
          <p:nvPr>
            <p:ph type="body" idx="1"/>
          </p:nvPr>
        </p:nvSpPr>
        <p:spPr>
          <a:xfrm>
            <a:off x="715815" y="2415155"/>
            <a:ext cx="11115900" cy="3756900"/>
          </a:xfrm>
          <a:prstGeom prst="rect">
            <a:avLst/>
          </a:prstGeom>
        </p:spPr>
        <p:txBody>
          <a:bodyPr spcFirstLastPara="1" wrap="square" lIns="91425" tIns="45700" rIns="91425" bIns="45700" anchor="t" anchorCtr="0">
            <a:noAutofit/>
          </a:bodyPr>
          <a:lstStyle/>
          <a:p>
            <a:pPr marL="457200" lvl="0" indent="-381000" algn="l" rtl="0">
              <a:lnSpc>
                <a:spcPct val="100000"/>
              </a:lnSpc>
              <a:spcBef>
                <a:spcPts val="0"/>
              </a:spcBef>
              <a:spcAft>
                <a:spcPts val="0"/>
              </a:spcAft>
              <a:buClr>
                <a:srgbClr val="000000"/>
              </a:buClr>
              <a:buSzPts val="2400"/>
              <a:buChar char="•"/>
            </a:pPr>
            <a:r>
              <a:rPr lang="en-US" dirty="0">
                <a:solidFill>
                  <a:schemeClr val="tx1"/>
                </a:solidFill>
                <a:latin typeface="Libre Franklin Medium"/>
                <a:ea typeface="Libre Franklin Medium"/>
                <a:cs typeface="Libre Franklin Medium"/>
                <a:sym typeface="Libre Franklin Medium"/>
              </a:rPr>
              <a:t>Dr. Claudine Richardson</a:t>
            </a:r>
            <a:r>
              <a:rPr lang="en-US" dirty="0">
                <a:solidFill>
                  <a:schemeClr val="tx1"/>
                </a:solidFill>
              </a:rPr>
              <a:t> Student Success Center Policy Associate, SBCTC</a:t>
            </a:r>
            <a:endParaRPr sz="4400" dirty="0">
              <a:solidFill>
                <a:schemeClr val="tx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51"/>
          <p:cNvSpPr txBox="1">
            <a:spLocks noGrp="1"/>
          </p:cNvSpPr>
          <p:nvPr>
            <p:ph type="title"/>
          </p:nvPr>
        </p:nvSpPr>
        <p:spPr>
          <a:xfrm>
            <a:off x="715815" y="1549936"/>
            <a:ext cx="11115900" cy="797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College Highlights</a:t>
            </a:r>
            <a:endParaRPr dirty="0"/>
          </a:p>
        </p:txBody>
      </p:sp>
      <p:sp>
        <p:nvSpPr>
          <p:cNvPr id="383" name="Google Shape;383;p51"/>
          <p:cNvSpPr txBox="1">
            <a:spLocks noGrp="1"/>
          </p:cNvSpPr>
          <p:nvPr>
            <p:ph type="body" idx="1"/>
          </p:nvPr>
        </p:nvSpPr>
        <p:spPr>
          <a:xfrm>
            <a:off x="538040" y="2347030"/>
            <a:ext cx="11115900" cy="3756900"/>
          </a:xfrm>
          <a:prstGeom prst="rect">
            <a:avLst/>
          </a:prstGeom>
        </p:spPr>
        <p:txBody>
          <a:bodyPr spcFirstLastPara="1" wrap="square" lIns="91425" tIns="45700" rIns="91425" bIns="45700" anchor="t" anchorCtr="0">
            <a:noAutofit/>
          </a:bodyPr>
          <a:lstStyle/>
          <a:p>
            <a:pPr marL="457200" lvl="0" indent="-431800" algn="l" rtl="0">
              <a:lnSpc>
                <a:spcPct val="150000"/>
              </a:lnSpc>
              <a:spcBef>
                <a:spcPts val="1000"/>
              </a:spcBef>
              <a:spcAft>
                <a:spcPts val="0"/>
              </a:spcAft>
              <a:buSzPts val="3200"/>
              <a:buChar char="•"/>
            </a:pPr>
            <a:r>
              <a:rPr lang="en-US" dirty="0"/>
              <a:t>Highline College: Summer Korst</a:t>
            </a:r>
            <a:endParaRPr dirty="0"/>
          </a:p>
          <a:p>
            <a:pPr marL="457200" lvl="0" indent="-431800" algn="l" rtl="0">
              <a:lnSpc>
                <a:spcPct val="150000"/>
              </a:lnSpc>
              <a:spcBef>
                <a:spcPts val="0"/>
              </a:spcBef>
              <a:spcAft>
                <a:spcPts val="0"/>
              </a:spcAft>
              <a:buSzPts val="3200"/>
              <a:buChar char="•"/>
            </a:pPr>
            <a:r>
              <a:rPr lang="en-US" dirty="0"/>
              <a:t>Pierce College-Fort Steilacoom: Ilder Betancourt-Lopez</a:t>
            </a:r>
            <a:endParaRPr dirty="0"/>
          </a:p>
          <a:p>
            <a:pPr marL="457200" lvl="0" indent="-431800" algn="l" rtl="0">
              <a:lnSpc>
                <a:spcPct val="150000"/>
              </a:lnSpc>
              <a:spcBef>
                <a:spcPts val="0"/>
              </a:spcBef>
              <a:spcAft>
                <a:spcPts val="0"/>
              </a:spcAft>
              <a:buSzPts val="3200"/>
              <a:buChar char="•"/>
            </a:pPr>
            <a:r>
              <a:rPr lang="en-US" dirty="0"/>
              <a:t>Spokane Falls Community College: Bonnie Glantz</a:t>
            </a:r>
            <a:endParaRPr dirty="0"/>
          </a:p>
        </p:txBody>
      </p:sp>
    </p:spTree>
  </p:cSld>
  <p:clrMapOvr>
    <a:masterClrMapping/>
  </p:clrMapOvr>
</p:sld>
</file>

<file path=ppt/theme/theme1.xml><?xml version="1.0" encoding="utf-8"?>
<a:theme xmlns:a="http://schemas.openxmlformats.org/drawingml/2006/main" name="Office Theme">
  <a:themeElements>
    <a:clrScheme name="SBCTC">
      <a:dk1>
        <a:srgbClr val="003764"/>
      </a:dk1>
      <a:lt1>
        <a:srgbClr val="FFFFFF"/>
      </a:lt1>
      <a:dk2>
        <a:srgbClr val="0071CE"/>
      </a:dk2>
      <a:lt2>
        <a:srgbClr val="C3C6C8"/>
      </a:lt2>
      <a:accent1>
        <a:srgbClr val="F4CD00"/>
      </a:accent1>
      <a:accent2>
        <a:srgbClr val="65CBC9"/>
      </a:accent2>
      <a:accent3>
        <a:srgbClr val="FFB547"/>
      </a:accent3>
      <a:accent4>
        <a:srgbClr val="00C18B"/>
      </a:accent4>
      <a:accent5>
        <a:srgbClr val="3D6489"/>
      </a:accent5>
      <a:accent6>
        <a:srgbClr val="2A70B8"/>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acet">
  <a:themeElements>
    <a:clrScheme name="CCS">
      <a:dk1>
        <a:srgbClr val="000000"/>
      </a:dk1>
      <a:lt1>
        <a:srgbClr val="FFFFFF"/>
      </a:lt1>
      <a:dk2>
        <a:srgbClr val="005BAA"/>
      </a:dk2>
      <a:lt2>
        <a:srgbClr val="E7E6E6"/>
      </a:lt2>
      <a:accent1>
        <a:srgbClr val="00AEEF"/>
      </a:accent1>
      <a:accent2>
        <a:srgbClr val="FFCB05"/>
      </a:accent2>
      <a:accent3>
        <a:srgbClr val="A5A5A5"/>
      </a:accent3>
      <a:accent4>
        <a:srgbClr val="FFC000"/>
      </a:accent4>
      <a:accent5>
        <a:srgbClr val="005BAA"/>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spcFirstLastPara="1" wrap="square" lIns="91425" tIns="91425" rIns="91425" bIns="91425" anchor="t" anchorCtr="0">
        <a:spAutoFit/>
      </a:bodyPr>
      <a:lstStyle>
        <a:defPPr marL="0" indent="0" algn="l" rtl="0">
          <a:spcBef>
            <a:spcPts val="0"/>
          </a:spcBef>
          <a:spcAft>
            <a:spcPts val="0"/>
          </a:spcAft>
          <a:buNone/>
          <a:defRPr sz="1300" dirty="0">
            <a:solidFill>
              <a:schemeClr val="dk2"/>
            </a:solidFill>
          </a:defRPr>
        </a:defPPr>
      </a:lstStyle>
    </a:txDef>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TotalTime>
  <Words>2530</Words>
  <Application>Microsoft Office PowerPoint</Application>
  <PresentationFormat>Widescreen</PresentationFormat>
  <Paragraphs>400</Paragraphs>
  <Slides>44</Slides>
  <Notes>44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44</vt:i4>
      </vt:variant>
    </vt:vector>
  </HeadingPairs>
  <TitlesOfParts>
    <vt:vector size="56" baseType="lpstr">
      <vt:lpstr>Libre Franklin SemiBold</vt:lpstr>
      <vt:lpstr>Arial</vt:lpstr>
      <vt:lpstr>Noto Sans Symbols</vt:lpstr>
      <vt:lpstr>Calibri</vt:lpstr>
      <vt:lpstr>Franklin Gothic Book</vt:lpstr>
      <vt:lpstr>Libre Franklin</vt:lpstr>
      <vt:lpstr>Libre Franklin Medium</vt:lpstr>
      <vt:lpstr>Georgia</vt:lpstr>
      <vt:lpstr>Times New Roman</vt:lpstr>
      <vt:lpstr>Office Theme</vt:lpstr>
      <vt:lpstr>Facet</vt:lpstr>
      <vt:lpstr>Office Theme</vt:lpstr>
      <vt:lpstr>FACULTY DIVERSITY PROGRAM</vt:lpstr>
      <vt:lpstr>The Equity, Diversity, and Inclusion Team</vt:lpstr>
      <vt:lpstr>Land Acknowledgement</vt:lpstr>
      <vt:lpstr>Labor Acknowledgement</vt:lpstr>
      <vt:lpstr>Faculty Diversity Program</vt:lpstr>
      <vt:lpstr>Directive 20-02</vt:lpstr>
      <vt:lpstr>AREAS TO CONSIDER</vt:lpstr>
      <vt:lpstr>Intersections with Guided Pathways</vt:lpstr>
      <vt:lpstr>College Highlights</vt:lpstr>
      <vt:lpstr>HIGHLINE COLLEGE</vt:lpstr>
      <vt:lpstr>HIGHLINE COLLEGE PRACTICES</vt:lpstr>
      <vt:lpstr>PIERCE DISTRICTS</vt:lpstr>
      <vt:lpstr>Focus on Racial Equity in Faculty Hiring</vt:lpstr>
      <vt:lpstr>Racial Equity in Faculty Hiring</vt:lpstr>
      <vt:lpstr>Racial Equity in Faculty Hiring</vt:lpstr>
      <vt:lpstr>Racial Equity in Faculty Hiring</vt:lpstr>
      <vt:lpstr>Racial Equity in Faculty Hiring</vt:lpstr>
      <vt:lpstr>Racial Equity in Faculty Hiring</vt:lpstr>
      <vt:lpstr>Racial Equity in Faculty Hiring</vt:lpstr>
      <vt:lpstr>Refocus on Black and Brown student excellence</vt:lpstr>
      <vt:lpstr>SPOKANE DISTRICTS</vt:lpstr>
      <vt:lpstr>Search Advocates at  Community Colleges of Spokane </vt:lpstr>
      <vt:lpstr>How We Knew We Needed Search Advocates</vt:lpstr>
      <vt:lpstr>The Impact of Using Search Advocates</vt:lpstr>
      <vt:lpstr>What is a Search Advocate (SA)?</vt:lpstr>
      <vt:lpstr>Search &amp; Selection Process</vt:lpstr>
      <vt:lpstr>Search Advocate Mission</vt:lpstr>
      <vt:lpstr>Search Advocate Actions</vt:lpstr>
      <vt:lpstr>Search Advocate – Committee Chair: an essential partnership</vt:lpstr>
      <vt:lpstr>Search Advocate Workshop Agenda</vt:lpstr>
      <vt:lpstr>Objectives: At the end of this workshop, you will be able to…</vt:lpstr>
      <vt:lpstr>Training Format</vt:lpstr>
      <vt:lpstr>Screening Criteria Rubric: “The Matrix”</vt:lpstr>
      <vt:lpstr>THE MATRIX: Relationship to Job</vt:lpstr>
      <vt:lpstr>ESTABLISH CRITERIA: Transferable</vt:lpstr>
      <vt:lpstr>ESTABLISH CRITERIA: Screening Criteria</vt:lpstr>
      <vt:lpstr>ESTABLISH CRITERIA: When to Assess</vt:lpstr>
      <vt:lpstr>ESTABLISH CRITERIA: Importance/Weight</vt:lpstr>
      <vt:lpstr>Location and Mission </vt:lpstr>
      <vt:lpstr>Leadership/Training Team</vt:lpstr>
      <vt:lpstr>QUESTIONS?</vt:lpstr>
      <vt:lpstr>SUPPORTING RESOURCES</vt:lpstr>
      <vt:lpstr>ADDITIONAL RESOURCES</vt:lpstr>
      <vt:lpstr>CONTACTS: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FACULTY DIVERSITY PROGRAM</dc:title>
  <dc:creator>Christina Pleasants</dc:creator>
  <cp:lastModifiedBy>Christina Pleasants</cp:lastModifiedBy>
  <cp:revision>9</cp:revision>
  <dcterms:modified xsi:type="dcterms:W3CDTF">2022-04-12T19:34:51Z</dcterms:modified>
</cp:coreProperties>
</file>