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 id="2147483710" r:id="rId6"/>
  </p:sldMasterIdLst>
  <p:notesMasterIdLst>
    <p:notesMasterId r:id="rId6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7" r:id="rId67"/>
    <p:sldId id="316" r:id="rId68"/>
  </p:sldIdLst>
  <p:sldSz cx="9144000" cy="5143500" type="screen16x9"/>
  <p:notesSz cx="6858000" cy="9144000"/>
  <p:embeddedFontLst>
    <p:embeddedFont>
      <p:font typeface="Calibri" panose="020F0502020204030204" pitchFamily="34" charset="0"/>
      <p:regular r:id="rId70"/>
      <p:bold r:id="rId71"/>
      <p:italic r:id="rId72"/>
      <p:boldItalic r:id="rId73"/>
    </p:embeddedFont>
    <p:embeddedFont>
      <p:font typeface="Franklin Gothic Book" panose="020B0503020102020204" pitchFamily="34" charset="0"/>
      <p:regular r:id="rId74"/>
      <p:italic r:id="rId75"/>
    </p:embeddedFont>
    <p:embeddedFont>
      <p:font typeface="Libre Franklin" panose="020B0604020202020204" charset="0"/>
      <p:regular r:id="rId76"/>
      <p:bold r:id="rId77"/>
      <p:italic r:id="rId78"/>
      <p:boldItalic r:id="rId79"/>
    </p:embeddedFont>
    <p:embeddedFont>
      <p:font typeface="Libre Franklin Medium" panose="020B0604020202020204" charset="0"/>
      <p:regular r:id="rId80"/>
      <p:bold r:id="rId81"/>
      <p:italic r:id="rId82"/>
      <p:boldItalic r:id="rId83"/>
    </p:embeddedFont>
    <p:embeddedFont>
      <p:font typeface="Merriweather" panose="020B0604020202020204" charset="0"/>
      <p:regular r:id="rId84"/>
      <p:bold r:id="rId85"/>
      <p:italic r:id="rId86"/>
      <p:boldItalic r:id="rId87"/>
    </p:embeddedFont>
    <p:embeddedFont>
      <p:font typeface="Open Sans" panose="020B0604020202020204" charset="0"/>
      <p:regular r:id="rId88"/>
      <p:bold r:id="rId89"/>
      <p:italic r:id="rId90"/>
      <p:boldItalic r:id="rId91"/>
    </p:embeddedFont>
    <p:embeddedFont>
      <p:font typeface="Roboto" panose="020B060402020202020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C530EFC-7D9F-4D31-89E6-4364A28FA657}">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Lst>
        </p14:section>
        <p14:section name="Untitled Section" id="{7605956B-958E-4392-BBE6-1422BE645D47}">
          <p14:sldIdLst>
            <p14:sldId id="299"/>
            <p14:sldId id="300"/>
            <p14:sldId id="301"/>
            <p14:sldId id="302"/>
            <p14:sldId id="303"/>
            <p14:sldId id="304"/>
            <p14:sldId id="305"/>
            <p14:sldId id="306"/>
            <p14:sldId id="307"/>
            <p14:sldId id="308"/>
            <p14:sldId id="309"/>
            <p14:sldId id="310"/>
            <p14:sldId id="311"/>
            <p14:sldId id="312"/>
            <p14:sldId id="313"/>
            <p14:sldId id="314"/>
            <p14:sldId id="315"/>
            <p14:sldId id="317"/>
            <p14:sldId id="31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C352AA-A7D6-4D87-98D0-92BA073E684F}">
  <a:tblStyle styleId="{28C352AA-A7D6-4D87-98D0-92BA073E684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794EB6A-8EC1-4634-B0A7-DF6785D552C1}"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895" autoAdjust="0"/>
  </p:normalViewPr>
  <p:slideViewPr>
    <p:cSldViewPr snapToGrid="0">
      <p:cViewPr varScale="1">
        <p:scale>
          <a:sx n="137" d="100"/>
          <a:sy n="137" d="100"/>
        </p:scale>
        <p:origin x="138" y="2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5.fntdata"/><Relationship Id="rId89" Type="http://schemas.openxmlformats.org/officeDocument/2006/relationships/font" Target="fonts/font20.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Master" Target="slideMasters/slideMaster5.xml"/><Relationship Id="rId90" Type="http://schemas.openxmlformats.org/officeDocument/2006/relationships/font" Target="fonts/font21.fntdata"/><Relationship Id="rId95" Type="http://schemas.openxmlformats.org/officeDocument/2006/relationships/font" Target="fonts/font26.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notesMaster" Target="notesMasters/notesMaster1.xml"/><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font" Target="fonts/font19.fntdata"/><Relationship Id="rId91" Type="http://schemas.openxmlformats.org/officeDocument/2006/relationships/font" Target="fonts/font22.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94" Type="http://schemas.openxmlformats.org/officeDocument/2006/relationships/font" Target="fonts/font25.fntdata"/><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7.fntdata"/><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2.fntdata"/><Relationship Id="rId92" Type="http://schemas.openxmlformats.org/officeDocument/2006/relationships/font" Target="fonts/font23.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8.fntdata"/><Relationship Id="rId61" Type="http://schemas.openxmlformats.org/officeDocument/2006/relationships/slide" Target="slides/slide55.xml"/><Relationship Id="rId82" Type="http://schemas.openxmlformats.org/officeDocument/2006/relationships/font" Target="fonts/font13.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font" Target="fonts/font8.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3.fntdata"/><Relationship Id="rId93" Type="http://schemas.openxmlformats.org/officeDocument/2006/relationships/font" Target="fonts/font24.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41" name="Google Shape;4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CCAs - submit progress reports or findings to SBCTC, by July 1, 2022.</a:t>
            </a:r>
            <a:endParaRPr dirty="0"/>
          </a:p>
          <a:p>
            <a:pPr marL="0" lvl="0" indent="0" algn="l" rtl="0">
              <a:lnSpc>
                <a:spcPct val="100000"/>
              </a:lnSpc>
              <a:spcBef>
                <a:spcPts val="0"/>
              </a:spcBef>
              <a:spcAft>
                <a:spcPts val="0"/>
              </a:spcAft>
              <a:buSzPts val="1400"/>
              <a:buNone/>
            </a:pPr>
            <a:r>
              <a:rPr lang="en-US" dirty="0"/>
              <a:t>DEI Plans - submit to SBCTC, July 30, 2022</a:t>
            </a:r>
            <a:endParaRPr dirty="0"/>
          </a:p>
        </p:txBody>
      </p:sp>
      <p:sp>
        <p:nvSpPr>
          <p:cNvPr id="535" name="Google Shape;5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598" name="Google Shape;5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5" name="Google Shape;6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0ba462b6a4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10ba462b6a4_2_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612" name="Google Shape;612;g10ba462b6a4_2_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0ba462b6a4_2_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618" name="Google Shape;618;g10ba462b6a4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0ba462b6a4_2_1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624" name="Google Shape;624;g10ba462b6a4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ba462b6a4_2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10ba462b6a4_2_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1" name="Google Shape;631;g10ba462b6a4_2_1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0ba462b6a4_2_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g10ba462b6a4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0ba462b6a4_2_1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g10ba462b6a4_2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ba462b6a4_2_1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0ba462b6a4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8" name="Google Shape;448;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0ba462b6a4_2_1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g10ba462b6a4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0ba462b6a4_2_1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g10ba462b6a4_2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0ba462b6a4_2_1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g10ba462b6a4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0ba462b6a4_2_1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g10ba462b6a4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d1950aef7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d1950aef7a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0" name="Google Shape;680;gd1950aef7a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7" name="Google Shape;68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0ba807a5d3_15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10ba807a5d3_15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0ba807a5d3_15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g10ba807a5d3_15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0ba807a5d3_15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g10ba807a5d3_15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0ba807a5d3_15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10ba807a5d3_15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9c0f798b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9c0f798b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5" name="Google Shape;455;g109c0f798b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ba807a5d3_15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g10ba807a5d3_15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0ba807a5d3_15_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g10ba807a5d3_15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10ba807a5d3_15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g10ba807a5d3_15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0ba807a5d3_15_1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3" name="Google Shape;783;g10ba807a5d3_15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ba807a5d3_15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g10ba807a5d3_15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08583e63a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08583e63a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g108583e63a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08583e63a9_2_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g108583e63a9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108583e63a9_2_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g108583e63a9_2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08583e63a9_2_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108583e63a9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08583e63a9_2_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g108583e63a9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082377a92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082377a92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2" name="Google Shape;462;g1082377a92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08583e63a9_2_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108583e63a9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08583e63a9_2_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3" name="Google Shape;843;g108583e63a9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08583e63a9_2_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g108583e63a9_2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58" name="Google Shape;85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10aeeb6ef0a_13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3" name="Google Shape;903;g10aeeb6ef0a_13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0a22794a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0a22794a7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9" name="Google Shape;469;g10a22794a7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10aeeb6ef0a_13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10aeeb6ef0a_1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aeeb6ef0a_13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g10aeeb6ef0a_1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1" name="Google Shape;94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0756d10d1a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10756d10d1a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g10756d10d1a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10ba807a5d3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10ba807a5d3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6" name="Google Shape;956;g10ba807a5d3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0ba807a5d3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0ba807a5d3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4" name="Google Shape;964;g10ba807a5d3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10ba807a5d3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10ba807a5d3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g10ba807a5d3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9" name="Google Shape;9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86" name="Google Shape;98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0" name="Google Shape;100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0bbd70df11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0bbd70df11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3" name="Google Shape;993;g10bbd70df11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3" name="Google Shape;4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02" name="Google Shape;50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d1950aef7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d1950aef7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25" name="Google Shape;525;gd1950aef7a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Cover Triangle Pattern"/>
          <p:cNvPicPr preferRelativeResize="0"/>
          <p:nvPr/>
        </p:nvPicPr>
        <p:blipFill rotWithShape="1">
          <a:blip r:embed="rId2">
            <a:alphaModFix/>
          </a:blip>
          <a:srcRect t="12978"/>
          <a:stretch/>
        </p:blipFill>
        <p:spPr>
          <a:xfrm>
            <a:off x="2317813" y="0"/>
            <a:ext cx="6829475" cy="2812475"/>
          </a:xfrm>
          <a:prstGeom prst="rect">
            <a:avLst/>
          </a:prstGeom>
          <a:noFill/>
          <a:ln>
            <a:noFill/>
          </a:ln>
        </p:spPr>
      </p:pic>
      <p:sp>
        <p:nvSpPr>
          <p:cNvPr id="12" name="Google Shape;12;p2"/>
          <p:cNvSpPr txBox="1">
            <a:spLocks noGrp="1"/>
          </p:cNvSpPr>
          <p:nvPr>
            <p:ph type="title"/>
          </p:nvPr>
        </p:nvSpPr>
        <p:spPr>
          <a:xfrm>
            <a:off x="369888" y="2897764"/>
            <a:ext cx="8337000" cy="749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370608" y="3732499"/>
            <a:ext cx="8388900" cy="50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2"/>
          <p:cNvSpPr txBox="1">
            <a:spLocks noGrp="1"/>
          </p:cNvSpPr>
          <p:nvPr>
            <p:ph type="body" idx="2"/>
          </p:nvPr>
        </p:nvSpPr>
        <p:spPr>
          <a:xfrm>
            <a:off x="369888" y="4327051"/>
            <a:ext cx="4614900" cy="56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4"/>
        <p:cNvGrpSpPr/>
        <p:nvPr/>
      </p:nvGrpSpPr>
      <p:grpSpPr>
        <a:xfrm>
          <a:off x="0" y="0"/>
          <a:ext cx="0" cy="0"/>
          <a:chOff x="0" y="0"/>
          <a:chExt cx="0" cy="0"/>
        </a:xfrm>
      </p:grpSpPr>
      <p:pic>
        <p:nvPicPr>
          <p:cNvPr id="85" name="Google Shape;85;p11"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86" name="Google Shape;86;p11"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87" name="Google Shape;87;p11"/>
          <p:cNvSpPr txBox="1">
            <a:spLocks noGrp="1"/>
          </p:cNvSpPr>
          <p:nvPr>
            <p:ph type="title"/>
          </p:nvPr>
        </p:nvSpPr>
        <p:spPr>
          <a:xfrm>
            <a:off x="486494" y="1039156"/>
            <a:ext cx="3160800" cy="1057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1"/>
          <p:cNvSpPr txBox="1">
            <a:spLocks noGrp="1"/>
          </p:cNvSpPr>
          <p:nvPr>
            <p:ph type="body" idx="1"/>
          </p:nvPr>
        </p:nvSpPr>
        <p:spPr>
          <a:xfrm>
            <a:off x="486494" y="2166505"/>
            <a:ext cx="3160800" cy="261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11"/>
          <p:cNvSpPr txBox="1">
            <a:spLocks noGrp="1"/>
          </p:cNvSpPr>
          <p:nvPr>
            <p:ph type="body" idx="2"/>
          </p:nvPr>
        </p:nvSpPr>
        <p:spPr>
          <a:xfrm>
            <a:off x="3863540" y="1176770"/>
            <a:ext cx="5041500" cy="3609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90" name="Google Shape;90;p11"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1" name="Google Shape;91;p11"/>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2" name="Google Shape;92;p11"/>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3" name="Google Shape;93;p11"/>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4"/>
        <p:cNvGrpSpPr/>
        <p:nvPr/>
      </p:nvGrpSpPr>
      <p:grpSpPr>
        <a:xfrm>
          <a:off x="0" y="0"/>
          <a:ext cx="0" cy="0"/>
          <a:chOff x="0" y="0"/>
          <a:chExt cx="0" cy="0"/>
        </a:xfrm>
      </p:grpSpPr>
      <p:pic>
        <p:nvPicPr>
          <p:cNvPr id="95" name="Google Shape;95;p12"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96" name="Google Shape;96;p12"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97" name="Google Shape;97;p12"/>
          <p:cNvSpPr txBox="1">
            <a:spLocks noGrp="1"/>
          </p:cNvSpPr>
          <p:nvPr>
            <p:ph type="title"/>
          </p:nvPr>
        </p:nvSpPr>
        <p:spPr>
          <a:xfrm>
            <a:off x="403370" y="1039156"/>
            <a:ext cx="3358200" cy="1057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2"/>
          <p:cNvSpPr txBox="1">
            <a:spLocks noGrp="1"/>
          </p:cNvSpPr>
          <p:nvPr>
            <p:ph type="body" idx="1"/>
          </p:nvPr>
        </p:nvSpPr>
        <p:spPr>
          <a:xfrm>
            <a:off x="403370" y="2166505"/>
            <a:ext cx="3358200" cy="2657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99" name="Google Shape;99;p12"/>
          <p:cNvSpPr txBox="1">
            <a:spLocks noGrp="1"/>
          </p:cNvSpPr>
          <p:nvPr>
            <p:ph type="body" idx="2"/>
          </p:nvPr>
        </p:nvSpPr>
        <p:spPr>
          <a:xfrm>
            <a:off x="4024047" y="1176769"/>
            <a:ext cx="4839300" cy="3646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00" name="Google Shape;100;p12"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1" name="Google Shape;101;p12"/>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2" name="Google Shape;102;p12"/>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3" name="Google Shape;103;p12"/>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4"/>
        <p:cNvGrpSpPr/>
        <p:nvPr/>
      </p:nvGrpSpPr>
      <p:grpSpPr>
        <a:xfrm>
          <a:off x="0" y="0"/>
          <a:ext cx="0" cy="0"/>
          <a:chOff x="0" y="0"/>
          <a:chExt cx="0" cy="0"/>
        </a:xfrm>
      </p:grpSpPr>
      <p:pic>
        <p:nvPicPr>
          <p:cNvPr id="105" name="Google Shape;105;p13"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106" name="Google Shape;106;p13"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107" name="Google Shape;107;p13"/>
          <p:cNvSpPr txBox="1">
            <a:spLocks noGrp="1"/>
          </p:cNvSpPr>
          <p:nvPr>
            <p:ph type="title"/>
          </p:nvPr>
        </p:nvSpPr>
        <p:spPr>
          <a:xfrm>
            <a:off x="623888" y="1282309"/>
            <a:ext cx="7886700" cy="2139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13"/>
          <p:cNvSpPr txBox="1">
            <a:spLocks noGrp="1"/>
          </p:cNvSpPr>
          <p:nvPr>
            <p:ph type="body" idx="1"/>
          </p:nvPr>
        </p:nvSpPr>
        <p:spPr>
          <a:xfrm>
            <a:off x="623888" y="3442102"/>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1500"/>
              <a:buFont typeface="Arial"/>
              <a:buNone/>
              <a:defRPr sz="15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350"/>
              <a:buFont typeface="Arial"/>
              <a:buNone/>
              <a:defRPr sz="135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endParaRPr/>
          </a:p>
        </p:txBody>
      </p:sp>
      <p:sp>
        <p:nvSpPr>
          <p:cNvPr id="109" name="Google Shape;109;p13"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0" name="Google Shape;110;p13"/>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1" name="Google Shape;111;p13"/>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2" name="Google Shape;112;p13"/>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7"/>
        <p:cNvGrpSpPr/>
        <p:nvPr/>
      </p:nvGrpSpPr>
      <p:grpSpPr>
        <a:xfrm>
          <a:off x="0" y="0"/>
          <a:ext cx="0" cy="0"/>
          <a:chOff x="0" y="0"/>
          <a:chExt cx="0" cy="0"/>
        </a:xfrm>
      </p:grpSpPr>
      <p:sp>
        <p:nvSpPr>
          <p:cNvPr id="118" name="Google Shape;118;p15"/>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5"/>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20" name="Google Shape;120;p15"/>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21" name="Google Shape;121;p15"/>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22" name="Google Shape;122;p15"/>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23" name="Google Shape;12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6"/>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27" name="Google Shape;12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8"/>
        <p:cNvGrpSpPr/>
        <p:nvPr/>
      </p:nvGrpSpPr>
      <p:grpSpPr>
        <a:xfrm>
          <a:off x="0" y="0"/>
          <a:ext cx="0" cy="0"/>
          <a:chOff x="0" y="0"/>
          <a:chExt cx="0" cy="0"/>
        </a:xfrm>
      </p:grpSpPr>
      <p:sp>
        <p:nvSpPr>
          <p:cNvPr id="129" name="Google Shape;129;p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31" name="Google Shape;131;p17"/>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32" name="Google Shape;132;p17"/>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33" name="Google Shape;13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4"/>
        <p:cNvGrpSpPr/>
        <p:nvPr/>
      </p:nvGrpSpPr>
      <p:grpSpPr>
        <a:xfrm>
          <a:off x="0" y="0"/>
          <a:ext cx="0" cy="0"/>
          <a:chOff x="0" y="0"/>
          <a:chExt cx="0" cy="0"/>
        </a:xfrm>
      </p:grpSpPr>
      <p:sp>
        <p:nvSpPr>
          <p:cNvPr id="135" name="Google Shape;135;p18"/>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36" name="Google Shape;136;p18"/>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37" name="Google Shape;137;p18"/>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8" name="Google Shape;13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39"/>
        <p:cNvGrpSpPr/>
        <p:nvPr/>
      </p:nvGrpSpPr>
      <p:grpSpPr>
        <a:xfrm>
          <a:off x="0" y="0"/>
          <a:ext cx="0" cy="0"/>
          <a:chOff x="0" y="0"/>
          <a:chExt cx="0" cy="0"/>
        </a:xfrm>
      </p:grpSpPr>
      <p:sp>
        <p:nvSpPr>
          <p:cNvPr id="140" name="Google Shape;140;p19"/>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41" name="Google Shape;141;p19"/>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42" name="Google Shape;142;p19"/>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43" name="Google Shape;1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4"/>
        <p:cNvGrpSpPr/>
        <p:nvPr/>
      </p:nvGrpSpPr>
      <p:grpSpPr>
        <a:xfrm>
          <a:off x="0" y="0"/>
          <a:ext cx="0" cy="0"/>
          <a:chOff x="0" y="0"/>
          <a:chExt cx="0" cy="0"/>
        </a:xfrm>
      </p:grpSpPr>
      <p:sp>
        <p:nvSpPr>
          <p:cNvPr id="145" name="Google Shape;145;p20"/>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0"/>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47" name="Google Shape;147;p20"/>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148" name="Google Shape;14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51" name="Google Shape;15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pic>
        <p:nvPicPr>
          <p:cNvPr id="16" name="Google Shape;16;p3"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17" name="Google Shape;17;p3"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18" name="Google Shape;18;p3"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9" name="Google Shape;19;p3"/>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3"/>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1" name="Google Shape;21;p3"/>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2"/>
        <p:cNvGrpSpPr/>
        <p:nvPr/>
      </p:nvGrpSpPr>
      <p:grpSpPr>
        <a:xfrm>
          <a:off x="0" y="0"/>
          <a:ext cx="0" cy="0"/>
          <a:chOff x="0" y="0"/>
          <a:chExt cx="0" cy="0"/>
        </a:xfrm>
      </p:grpSpPr>
      <p:sp>
        <p:nvSpPr>
          <p:cNvPr id="153" name="Google Shape;153;p22"/>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2"/>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55" name="Google Shape;155;p22"/>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56" name="Google Shape;156;p22"/>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57" name="Google Shape;15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50" y="831175"/>
            <a:ext cx="5334900" cy="12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endParaRPr/>
          </a:p>
        </p:txBody>
      </p:sp>
      <p:sp>
        <p:nvSpPr>
          <p:cNvPr id="160" name="Google Shape;160;p23"/>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161" name="Google Shape;16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 name="Google Shape;170;p2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1" name="Google Shape;17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2" name="Google Shape;17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7" name="Google Shape;177;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8" name="Google Shape;178;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9" name="Google Shape;17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2" name="Google Shape;182;p2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83" name="Google Shape;183;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4" name="Google Shape;184;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5" name="Google Shape;185;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 name="Google Shape;188;p2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2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 name="Google Shape;190;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1" name="Google Shape;191;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2" name="Google Shape;192;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5" name="Google Shape;195;p2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6" name="Google Shape;196;p2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2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8" name="Google Shape;198;p2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0" name="Google Shape;200;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4" name="Google Shape;204;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5" name="Google Shape;205;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6" name="Google Shape;206;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9" name="Google Shape;209;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0" name="Google Shape;210;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4" name="Google Shape;214;p3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15" name="Google Shape;215;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7" name="Google Shape;217;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pic>
        <p:nvPicPr>
          <p:cNvPr id="23" name="Google Shape;23;p4"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24" name="Google Shape;24;p4"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25" name="Google Shape;25;p4"/>
          <p:cNvSpPr txBox="1">
            <a:spLocks noGrp="1"/>
          </p:cNvSpPr>
          <p:nvPr>
            <p:ph type="title"/>
          </p:nvPr>
        </p:nvSpPr>
        <p:spPr>
          <a:xfrm>
            <a:off x="536860" y="1162452"/>
            <a:ext cx="8337000" cy="597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4"/>
          <p:cNvSpPr txBox="1">
            <a:spLocks noGrp="1"/>
          </p:cNvSpPr>
          <p:nvPr>
            <p:ph type="body" idx="1"/>
          </p:nvPr>
        </p:nvSpPr>
        <p:spPr>
          <a:xfrm>
            <a:off x="536860" y="1811366"/>
            <a:ext cx="8337000" cy="2817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7" name="Google Shape;27;p4"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8" name="Google Shape;28;p4"/>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 name="Google Shape;29;p4"/>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0" name="Google Shape;30;p4"/>
          <p:cNvSpPr txBox="1">
            <a:spLocks noGrp="1"/>
          </p:cNvSpPr>
          <p:nvPr>
            <p:ph type="sldNum" idx="12"/>
          </p:nvPr>
        </p:nvSpPr>
        <p:spPr>
          <a:xfrm>
            <a:off x="8406245" y="4862945"/>
            <a:ext cx="467700" cy="178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0" name="Google Shape;220;p33"/>
          <p:cNvSpPr>
            <a:spLocks noGrp="1"/>
          </p:cNvSpPr>
          <p:nvPr>
            <p:ph type="pic" idx="2"/>
          </p:nvPr>
        </p:nvSpPr>
        <p:spPr>
          <a:xfrm>
            <a:off x="3887391" y="740569"/>
            <a:ext cx="4629150" cy="3655219"/>
          </a:xfrm>
          <a:prstGeom prst="rect">
            <a:avLst/>
          </a:prstGeom>
          <a:noFill/>
          <a:ln>
            <a:noFill/>
          </a:ln>
        </p:spPr>
      </p:sp>
      <p:sp>
        <p:nvSpPr>
          <p:cNvPr id="221" name="Google Shape;221;p3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22" name="Google Shape;222;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3" name="Google Shape;223;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7" name="Google Shape;227;p3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8" name="Google Shape;228;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9" name="Google Shape;229;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0" name="Google Shape;230;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3" name="Google Shape;233;p3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4" name="Google Shape;234;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5" name="Google Shape;235;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6" name="Google Shape;236;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69889" y="2897766"/>
            <a:ext cx="8336975" cy="749444"/>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3764"/>
              </a:buClr>
              <a:buSzPts val="3600"/>
              <a:buFont typeface="Libre Franklin Medium"/>
              <a:buNone/>
              <a:defRPr sz="3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0" name="Google Shape;240;p37"/>
          <p:cNvSpPr txBox="1">
            <a:spLocks noGrp="1"/>
          </p:cNvSpPr>
          <p:nvPr>
            <p:ph type="subTitle" idx="1"/>
          </p:nvPr>
        </p:nvSpPr>
        <p:spPr>
          <a:xfrm>
            <a:off x="370608" y="3732499"/>
            <a:ext cx="8388928" cy="50926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3764"/>
              </a:buClr>
              <a:buSzPts val="2600"/>
              <a:buFont typeface="Arial"/>
              <a:buNone/>
              <a:defRPr sz="2600" b="0" i="0" u="none" strike="noStrike" cap="none">
                <a:solidFill>
                  <a:srgbClr val="003764"/>
                </a:solidFill>
                <a:latin typeface="Libre Franklin Medium"/>
                <a:ea typeface="Libre Franklin Medium"/>
                <a:cs typeface="Libre Franklin Medium"/>
                <a:sym typeface="Libre Franklin Medium"/>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9pPr>
          </a:lstStyle>
          <a:p>
            <a:endParaRPr/>
          </a:p>
        </p:txBody>
      </p:sp>
      <p:sp>
        <p:nvSpPr>
          <p:cNvPr id="241" name="Google Shape;241;p37"/>
          <p:cNvSpPr txBox="1">
            <a:spLocks noGrp="1"/>
          </p:cNvSpPr>
          <p:nvPr>
            <p:ph type="body" idx="2"/>
          </p:nvPr>
        </p:nvSpPr>
        <p:spPr>
          <a:xfrm>
            <a:off x="369888" y="4327054"/>
            <a:ext cx="4614862" cy="569119"/>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3764"/>
              </a:buClr>
              <a:buSzPts val="1500"/>
              <a:buFont typeface="Arial"/>
              <a:buNone/>
              <a:defRPr sz="1500" b="0" i="0" u="none" strike="noStrike" cap="none">
                <a:solidFill>
                  <a:srgbClr val="003764"/>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pic>
        <p:nvPicPr>
          <p:cNvPr id="242" name="Google Shape;242;p37" descr="Cover Triangle Pattern"/>
          <p:cNvPicPr preferRelativeResize="0"/>
          <p:nvPr/>
        </p:nvPicPr>
        <p:blipFill rotWithShape="1">
          <a:blip r:embed="rId2">
            <a:alphaModFix/>
          </a:blip>
          <a:srcRect t="12978"/>
          <a:stretch/>
        </p:blipFill>
        <p:spPr>
          <a:xfrm>
            <a:off x="4021892" y="0"/>
            <a:ext cx="5122108" cy="28124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536861" y="1162452"/>
            <a:ext cx="8336975" cy="59780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5" name="Google Shape;245;p38"/>
          <p:cNvSpPr txBox="1">
            <a:spLocks noGrp="1"/>
          </p:cNvSpPr>
          <p:nvPr>
            <p:ph type="body" idx="1"/>
          </p:nvPr>
        </p:nvSpPr>
        <p:spPr>
          <a:xfrm>
            <a:off x="536861" y="1811366"/>
            <a:ext cx="8336975" cy="281778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46" name="Google Shape;246;p38"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ibre Franklin"/>
              <a:ea typeface="Libre Franklin"/>
              <a:cs typeface="Libre Franklin"/>
              <a:sym typeface="Libre Franklin"/>
            </a:endParaRPr>
          </a:p>
        </p:txBody>
      </p:sp>
      <p:sp>
        <p:nvSpPr>
          <p:cNvPr id="247" name="Google Shape;247;p38"/>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48" name="Google Shape;248;p38"/>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49" name="Google Shape;249;p38"/>
          <p:cNvSpPr txBox="1">
            <a:spLocks noGrp="1"/>
          </p:cNvSpPr>
          <p:nvPr>
            <p:ph type="sldNum" idx="12"/>
          </p:nvPr>
        </p:nvSpPr>
        <p:spPr>
          <a:xfrm>
            <a:off x="8406246" y="4862947"/>
            <a:ext cx="467590" cy="178162"/>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8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8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8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8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8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8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8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8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50" name="Google Shape;250;p38" descr="Header triangles pattern"/>
          <p:cNvPicPr preferRelativeResize="0"/>
          <p:nvPr/>
        </p:nvPicPr>
        <p:blipFill rotWithShape="1">
          <a:blip r:embed="rId2">
            <a:alphaModFix/>
          </a:blip>
          <a:srcRect t="42266"/>
          <a:stretch/>
        </p:blipFill>
        <p:spPr>
          <a:xfrm>
            <a:off x="6093220" y="-10538"/>
            <a:ext cx="3050780" cy="1111343"/>
          </a:xfrm>
          <a:prstGeom prst="rect">
            <a:avLst/>
          </a:prstGeom>
          <a:noFill/>
          <a:ln>
            <a:noFill/>
          </a:ln>
        </p:spPr>
      </p:pic>
      <p:pic>
        <p:nvPicPr>
          <p:cNvPr id="251" name="Google Shape;251;p38"/>
          <p:cNvPicPr preferRelativeResize="0"/>
          <p:nvPr/>
        </p:nvPicPr>
        <p:blipFill rotWithShape="1">
          <a:blip r:embed="rId3">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628650" y="1107719"/>
            <a:ext cx="7886700" cy="458714"/>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54" name="Google Shape;254;p39"/>
          <p:cNvSpPr txBox="1">
            <a:spLocks noGrp="1"/>
          </p:cNvSpPr>
          <p:nvPr>
            <p:ph type="body" idx="1"/>
          </p:nvPr>
        </p:nvSpPr>
        <p:spPr>
          <a:xfrm>
            <a:off x="628650" y="1699025"/>
            <a:ext cx="7886700" cy="2571641"/>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6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4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55" name="Google Shape;255;p39"/>
          <p:cNvSpPr txBox="1"/>
          <p:nvPr/>
        </p:nvSpPr>
        <p:spPr>
          <a:xfrm>
            <a:off x="830867" y="4834126"/>
            <a:ext cx="3784962" cy="15581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600" b="0" i="1" u="sng" strike="noStrike" cap="none">
                <a:solidFill>
                  <a:schemeClr val="dk1"/>
                </a:solidFill>
                <a:latin typeface="Libre Franklin"/>
                <a:ea typeface="Libre Franklin"/>
                <a:cs typeface="Libre Franklin"/>
                <a:sym typeface="Libre Franklin"/>
              </a:rPr>
              <a:t>CC BY 4.0</a:t>
            </a:r>
            <a:r>
              <a:rPr lang="en-US" sz="600" b="0" i="1" u="none" strike="noStrike" cap="none">
                <a:solidFill>
                  <a:srgbClr val="7F7F7F"/>
                </a:solidFill>
                <a:latin typeface="Libre Franklin"/>
                <a:ea typeface="Libre Franklin"/>
                <a:cs typeface="Libre Franklin"/>
                <a:sym typeface="Libre Franklin"/>
              </a:rPr>
              <a:t>, except where otherwise noted.</a:t>
            </a:r>
            <a:endParaRPr sz="600" b="0" i="1">
              <a:solidFill>
                <a:srgbClr val="7F7F7F"/>
              </a:solidFill>
              <a:latin typeface="Libre Franklin"/>
              <a:ea typeface="Libre Franklin"/>
              <a:cs typeface="Libre Franklin"/>
              <a:sym typeface="Libre Franklin"/>
            </a:endParaRPr>
          </a:p>
        </p:txBody>
      </p:sp>
      <p:sp>
        <p:nvSpPr>
          <p:cNvPr id="256" name="Google Shape;256;p39"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pic>
        <p:nvPicPr>
          <p:cNvPr id="257" name="Google Shape;257;p39" descr="Header triangles pattern"/>
          <p:cNvPicPr preferRelativeResize="0"/>
          <p:nvPr/>
        </p:nvPicPr>
        <p:blipFill rotWithShape="1">
          <a:blip r:embed="rId2">
            <a:alphaModFix/>
          </a:blip>
          <a:srcRect t="42266"/>
          <a:stretch/>
        </p:blipFill>
        <p:spPr>
          <a:xfrm>
            <a:off x="6093220" y="-11413"/>
            <a:ext cx="3050780" cy="1111343"/>
          </a:xfrm>
          <a:prstGeom prst="rect">
            <a:avLst/>
          </a:prstGeom>
          <a:noFill/>
          <a:ln>
            <a:noFill/>
          </a:ln>
        </p:spPr>
      </p:pic>
      <p:grpSp>
        <p:nvGrpSpPr>
          <p:cNvPr id="258" name="Google Shape;258;p39"/>
          <p:cNvGrpSpPr/>
          <p:nvPr/>
        </p:nvGrpSpPr>
        <p:grpSpPr>
          <a:xfrm>
            <a:off x="470563" y="4826307"/>
            <a:ext cx="360304" cy="171450"/>
            <a:chOff x="973916" y="6435073"/>
            <a:chExt cx="480406" cy="228600"/>
          </a:xfrm>
        </p:grpSpPr>
        <p:pic>
          <p:nvPicPr>
            <p:cNvPr id="259" name="Google Shape;259;p39"/>
            <p:cNvPicPr preferRelativeResize="0"/>
            <p:nvPr/>
          </p:nvPicPr>
          <p:blipFill rotWithShape="1">
            <a:blip r:embed="rId3">
              <a:alphaModFix/>
            </a:blip>
            <a:srcRect/>
            <a:stretch/>
          </p:blipFill>
          <p:spPr>
            <a:xfrm>
              <a:off x="973916" y="6435073"/>
              <a:ext cx="228600" cy="228600"/>
            </a:xfrm>
            <a:prstGeom prst="rect">
              <a:avLst/>
            </a:prstGeom>
            <a:noFill/>
            <a:ln>
              <a:noFill/>
            </a:ln>
          </p:spPr>
        </p:pic>
        <p:pic>
          <p:nvPicPr>
            <p:cNvPr id="260" name="Google Shape;260;p39"/>
            <p:cNvPicPr preferRelativeResize="0"/>
            <p:nvPr/>
          </p:nvPicPr>
          <p:blipFill rotWithShape="1">
            <a:blip r:embed="rId4">
              <a:alphaModFix/>
            </a:blip>
            <a:srcRect/>
            <a:stretch/>
          </p:blipFill>
          <p:spPr>
            <a:xfrm>
              <a:off x="1225722" y="6435073"/>
              <a:ext cx="228600" cy="228600"/>
            </a:xfrm>
            <a:prstGeom prst="rect">
              <a:avLst/>
            </a:prstGeom>
            <a:noFill/>
            <a:ln>
              <a:noFill/>
            </a:ln>
          </p:spPr>
        </p:pic>
      </p:grpSp>
      <p:pic>
        <p:nvPicPr>
          <p:cNvPr id="261" name="Google Shape;261;p39"/>
          <p:cNvPicPr preferRelativeResize="0"/>
          <p:nvPr/>
        </p:nvPicPr>
        <p:blipFill rotWithShape="1">
          <a:blip r:embed="rId5">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582469" y="1282310"/>
            <a:ext cx="8270588" cy="2139553"/>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rgbClr val="003764"/>
              </a:buClr>
              <a:buSzPts val="3600"/>
              <a:buFont typeface="Libre Franklin Medium"/>
              <a:buNone/>
              <a:defRPr sz="3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64" name="Google Shape;264;p40"/>
          <p:cNvSpPr txBox="1">
            <a:spLocks noGrp="1"/>
          </p:cNvSpPr>
          <p:nvPr>
            <p:ph type="body" idx="1"/>
          </p:nvPr>
        </p:nvSpPr>
        <p:spPr>
          <a:xfrm>
            <a:off x="582469" y="3442104"/>
            <a:ext cx="8270588" cy="112514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400"/>
              </a:spcBef>
              <a:spcAft>
                <a:spcPts val="0"/>
              </a:spcAft>
              <a:buClr>
                <a:srgbClr val="888E9D"/>
              </a:buClr>
              <a:buSzPts val="1500"/>
              <a:buFont typeface="Arial"/>
              <a:buNone/>
              <a:defRPr sz="1500" b="0" i="0" u="none" strike="noStrike" cap="none">
                <a:solidFill>
                  <a:srgbClr val="888E9D"/>
                </a:solidFill>
                <a:latin typeface="Libre Franklin"/>
                <a:ea typeface="Libre Franklin"/>
                <a:cs typeface="Libre Franklin"/>
                <a:sym typeface="Libre Franklin"/>
              </a:defRPr>
            </a:lvl2pPr>
            <a:lvl3pPr marL="1371600" marR="0" lvl="2" indent="-228600" algn="l" rtl="0">
              <a:lnSpc>
                <a:spcPct val="90000"/>
              </a:lnSpc>
              <a:spcBef>
                <a:spcPts val="400"/>
              </a:spcBef>
              <a:spcAft>
                <a:spcPts val="0"/>
              </a:spcAft>
              <a:buClr>
                <a:srgbClr val="888E9D"/>
              </a:buClr>
              <a:buSzPts val="1400"/>
              <a:buFont typeface="Arial"/>
              <a:buNone/>
              <a:defRPr sz="1400" b="0" i="0" u="none" strike="noStrike" cap="none">
                <a:solidFill>
                  <a:srgbClr val="888E9D"/>
                </a:solidFill>
                <a:latin typeface="Libre Franklin"/>
                <a:ea typeface="Libre Franklin"/>
                <a:cs typeface="Libre Franklin"/>
                <a:sym typeface="Libre Franklin"/>
              </a:defRPr>
            </a:lvl3pPr>
            <a:lvl4pPr marL="1828800" marR="0" lvl="3" indent="-228600" algn="l" rtl="0">
              <a:lnSpc>
                <a:spcPct val="90000"/>
              </a:lnSpc>
              <a:spcBef>
                <a:spcPts val="4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4pPr>
            <a:lvl5pPr marL="2286000" marR="0" lvl="4" indent="-228600" algn="l" rtl="0">
              <a:lnSpc>
                <a:spcPct val="90000"/>
              </a:lnSpc>
              <a:spcBef>
                <a:spcPts val="4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5pPr>
            <a:lvl6pPr marL="2743200" marR="0" lvl="5" indent="-228600" algn="l" rtl="0">
              <a:lnSpc>
                <a:spcPct val="90000"/>
              </a:lnSpc>
              <a:spcBef>
                <a:spcPts val="4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6pPr>
            <a:lvl7pPr marL="3200400" marR="0" lvl="6" indent="-228600" algn="l" rtl="0">
              <a:lnSpc>
                <a:spcPct val="90000"/>
              </a:lnSpc>
              <a:spcBef>
                <a:spcPts val="4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7pPr>
            <a:lvl8pPr marL="3657600" marR="0" lvl="7" indent="-228600" algn="l" rtl="0">
              <a:lnSpc>
                <a:spcPct val="90000"/>
              </a:lnSpc>
              <a:spcBef>
                <a:spcPts val="4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8pPr>
            <a:lvl9pPr marL="4114800" marR="0" lvl="8" indent="-228600" algn="l" rtl="0">
              <a:lnSpc>
                <a:spcPct val="90000"/>
              </a:lnSpc>
              <a:spcBef>
                <a:spcPts val="4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9pPr>
          </a:lstStyle>
          <a:p>
            <a:endParaRPr/>
          </a:p>
        </p:txBody>
      </p:sp>
      <p:sp>
        <p:nvSpPr>
          <p:cNvPr id="265" name="Google Shape;265;p40"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266" name="Google Shape;266;p40"/>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67" name="Google Shape;267;p40"/>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68" name="Google Shape;268;p40"/>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69" name="Google Shape;269;p40" descr="Header triangles pattern"/>
          <p:cNvPicPr preferRelativeResize="0"/>
          <p:nvPr/>
        </p:nvPicPr>
        <p:blipFill rotWithShape="1">
          <a:blip r:embed="rId2">
            <a:alphaModFix/>
          </a:blip>
          <a:srcRect t="42266"/>
          <a:stretch/>
        </p:blipFill>
        <p:spPr>
          <a:xfrm>
            <a:off x="6093220" y="-11125"/>
            <a:ext cx="3050780" cy="1111343"/>
          </a:xfrm>
          <a:prstGeom prst="rect">
            <a:avLst/>
          </a:prstGeom>
          <a:noFill/>
          <a:ln>
            <a:noFill/>
          </a:ln>
        </p:spPr>
      </p:pic>
      <p:pic>
        <p:nvPicPr>
          <p:cNvPr id="270" name="Google Shape;270;p40"/>
          <p:cNvPicPr preferRelativeResize="0"/>
          <p:nvPr/>
        </p:nvPicPr>
        <p:blipFill rotWithShape="1">
          <a:blip r:embed="rId3">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422561" y="1096681"/>
            <a:ext cx="8534403" cy="5398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73" name="Google Shape;273;p41"/>
          <p:cNvSpPr txBox="1">
            <a:spLocks noGrp="1"/>
          </p:cNvSpPr>
          <p:nvPr>
            <p:ph type="body" idx="1"/>
          </p:nvPr>
        </p:nvSpPr>
        <p:spPr>
          <a:xfrm>
            <a:off x="422561" y="1800227"/>
            <a:ext cx="4014357" cy="2976995"/>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74" name="Google Shape;274;p41"/>
          <p:cNvSpPr txBox="1">
            <a:spLocks noGrp="1"/>
          </p:cNvSpPr>
          <p:nvPr>
            <p:ph type="body" idx="2"/>
          </p:nvPr>
        </p:nvSpPr>
        <p:spPr>
          <a:xfrm>
            <a:off x="4759271" y="1800230"/>
            <a:ext cx="4197693" cy="297699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75" name="Google Shape;275;p41"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276" name="Google Shape;276;p41"/>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77" name="Google Shape;277;p41"/>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78" name="Google Shape;278;p41"/>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79" name="Google Shape;279;p41" descr="Header triangles pattern"/>
          <p:cNvPicPr preferRelativeResize="0"/>
          <p:nvPr/>
        </p:nvPicPr>
        <p:blipFill rotWithShape="1">
          <a:blip r:embed="rId2">
            <a:alphaModFix/>
          </a:blip>
          <a:srcRect t="42266"/>
          <a:stretch/>
        </p:blipFill>
        <p:spPr>
          <a:xfrm>
            <a:off x="6093220" y="0"/>
            <a:ext cx="3050780" cy="1111343"/>
          </a:xfrm>
          <a:prstGeom prst="rect">
            <a:avLst/>
          </a:prstGeom>
          <a:noFill/>
          <a:ln>
            <a:noFill/>
          </a:ln>
        </p:spPr>
      </p:pic>
      <p:pic>
        <p:nvPicPr>
          <p:cNvPr id="280" name="Google Shape;280;p41"/>
          <p:cNvPicPr preferRelativeResize="0"/>
          <p:nvPr/>
        </p:nvPicPr>
        <p:blipFill rotWithShape="1">
          <a:blip r:embed="rId3">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507277" y="1114391"/>
            <a:ext cx="8335388" cy="55223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3" name="Google Shape;283;p42"/>
          <p:cNvSpPr txBox="1">
            <a:spLocks noGrp="1"/>
          </p:cNvSpPr>
          <p:nvPr>
            <p:ph type="body" idx="1"/>
          </p:nvPr>
        </p:nvSpPr>
        <p:spPr>
          <a:xfrm>
            <a:off x="507278" y="1789078"/>
            <a:ext cx="4002378" cy="39367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003764"/>
              </a:buClr>
              <a:buSzPts val="1800"/>
              <a:buFont typeface="Arial"/>
              <a:buNone/>
              <a:defRPr sz="18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9pPr>
          </a:lstStyle>
          <a:p>
            <a:endParaRPr/>
          </a:p>
        </p:txBody>
      </p:sp>
      <p:sp>
        <p:nvSpPr>
          <p:cNvPr id="284" name="Google Shape;284;p42"/>
          <p:cNvSpPr txBox="1">
            <a:spLocks noGrp="1"/>
          </p:cNvSpPr>
          <p:nvPr>
            <p:ph type="body" idx="2"/>
          </p:nvPr>
        </p:nvSpPr>
        <p:spPr>
          <a:xfrm>
            <a:off x="507278" y="2252882"/>
            <a:ext cx="4002378" cy="2485375"/>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85" name="Google Shape;285;p42"/>
          <p:cNvSpPr txBox="1">
            <a:spLocks noGrp="1"/>
          </p:cNvSpPr>
          <p:nvPr>
            <p:ph type="body" idx="3"/>
          </p:nvPr>
        </p:nvSpPr>
        <p:spPr>
          <a:xfrm>
            <a:off x="4790207" y="1789073"/>
            <a:ext cx="4052457" cy="39367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003764"/>
              </a:buClr>
              <a:buSzPts val="1800"/>
              <a:buFont typeface="Arial"/>
              <a:buNone/>
              <a:defRPr sz="18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Libre Franklin"/>
                <a:ea typeface="Libre Franklin"/>
                <a:cs typeface="Libre Franklin"/>
                <a:sym typeface="Libre Franklin"/>
              </a:defRPr>
            </a:lvl9pPr>
          </a:lstStyle>
          <a:p>
            <a:endParaRPr/>
          </a:p>
        </p:txBody>
      </p:sp>
      <p:sp>
        <p:nvSpPr>
          <p:cNvPr id="286" name="Google Shape;286;p42"/>
          <p:cNvSpPr txBox="1">
            <a:spLocks noGrp="1"/>
          </p:cNvSpPr>
          <p:nvPr>
            <p:ph type="body" idx="4"/>
          </p:nvPr>
        </p:nvSpPr>
        <p:spPr>
          <a:xfrm>
            <a:off x="4790207" y="2252882"/>
            <a:ext cx="4052457" cy="2485375"/>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87" name="Google Shape;287;p42"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288" name="Google Shape;288;p42"/>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89" name="Google Shape;289;p42"/>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90" name="Google Shape;290;p42"/>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91" name="Google Shape;291;p42" descr="Header triangles pattern"/>
          <p:cNvPicPr preferRelativeResize="0"/>
          <p:nvPr/>
        </p:nvPicPr>
        <p:blipFill rotWithShape="1">
          <a:blip r:embed="rId2">
            <a:alphaModFix/>
          </a:blip>
          <a:srcRect t="42266"/>
          <a:stretch/>
        </p:blipFill>
        <p:spPr>
          <a:xfrm>
            <a:off x="6093220" y="0"/>
            <a:ext cx="3050780" cy="1111343"/>
          </a:xfrm>
          <a:prstGeom prst="rect">
            <a:avLst/>
          </a:prstGeom>
          <a:noFill/>
          <a:ln>
            <a:noFill/>
          </a:ln>
        </p:spPr>
      </p:pic>
      <p:pic>
        <p:nvPicPr>
          <p:cNvPr id="292" name="Google Shape;292;p42"/>
          <p:cNvPicPr preferRelativeResize="0"/>
          <p:nvPr/>
        </p:nvPicPr>
        <p:blipFill rotWithShape="1">
          <a:blip r:embed="rId3">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540327" y="1093487"/>
            <a:ext cx="8302337" cy="58984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95" name="Google Shape;295;p43"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296" name="Google Shape;296;p43"/>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97" name="Google Shape;297;p43"/>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98" name="Google Shape;298;p43"/>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99" name="Google Shape;299;p43" descr="Header triangles pattern"/>
          <p:cNvPicPr preferRelativeResize="0"/>
          <p:nvPr/>
        </p:nvPicPr>
        <p:blipFill rotWithShape="1">
          <a:blip r:embed="rId2">
            <a:alphaModFix/>
          </a:blip>
          <a:srcRect t="42266"/>
          <a:stretch/>
        </p:blipFill>
        <p:spPr>
          <a:xfrm>
            <a:off x="6093220" y="0"/>
            <a:ext cx="3050780" cy="1111343"/>
          </a:xfrm>
          <a:prstGeom prst="rect">
            <a:avLst/>
          </a:prstGeom>
          <a:noFill/>
          <a:ln>
            <a:noFill/>
          </a:ln>
        </p:spPr>
      </p:pic>
      <p:pic>
        <p:nvPicPr>
          <p:cNvPr id="300" name="Google Shape;300;p43"/>
          <p:cNvPicPr preferRelativeResize="0"/>
          <p:nvPr/>
        </p:nvPicPr>
        <p:blipFill rotWithShape="1">
          <a:blip r:embed="rId3">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pic>
        <p:nvPicPr>
          <p:cNvPr id="32" name="Google Shape;32;p5"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33" name="Google Shape;33;p5"/>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34" name="Google Shape;34;p5"/>
          <p:cNvSpPr txBox="1">
            <a:spLocks noGrp="1"/>
          </p:cNvSpPr>
          <p:nvPr>
            <p:ph type="title"/>
          </p:nvPr>
        </p:nvSpPr>
        <p:spPr>
          <a:xfrm>
            <a:off x="471488" y="1111343"/>
            <a:ext cx="8220000" cy="366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600"/>
              <a:buFont typeface="Libre Franklin Medium"/>
              <a:buNone/>
              <a:defRPr sz="36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71488" y="1574006"/>
            <a:ext cx="8220000" cy="3444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1pPr>
            <a:lvl2pPr marL="914400" marR="0" lvl="1" indent="-355600" algn="l" rtl="0">
              <a:lnSpc>
                <a:spcPct val="90000"/>
              </a:lnSpc>
              <a:spcBef>
                <a:spcPts val="500"/>
              </a:spcBef>
              <a:spcAft>
                <a:spcPts val="0"/>
              </a:spcAft>
              <a:buClr>
                <a:srgbClr val="3E576B"/>
              </a:buClr>
              <a:buSzPts val="2000"/>
              <a:buFont typeface="Arial"/>
              <a:buChar char="•"/>
              <a:defRPr sz="2000" b="0" i="0" u="none" strike="noStrike" cap="none">
                <a:solidFill>
                  <a:srgbClr val="003764"/>
                </a:solidFill>
                <a:latin typeface="Libre Franklin"/>
                <a:ea typeface="Libre Franklin"/>
                <a:cs typeface="Libre Franklin"/>
                <a:sym typeface="Libre Franklin"/>
              </a:defRPr>
            </a:lvl2pPr>
            <a:lvl3pPr marL="1371600" marR="0" lvl="2" indent="-330200" algn="l" rtl="0">
              <a:lnSpc>
                <a:spcPct val="90000"/>
              </a:lnSpc>
              <a:spcBef>
                <a:spcPts val="500"/>
              </a:spcBef>
              <a:spcAft>
                <a:spcPts val="0"/>
              </a:spcAft>
              <a:buClr>
                <a:srgbClr val="003764"/>
              </a:buClr>
              <a:buSzPts val="1600"/>
              <a:buFont typeface="Arial"/>
              <a:buChar char="•"/>
              <a:defRPr sz="1600" b="0" i="0" u="none" strike="noStrike" cap="none">
                <a:solidFill>
                  <a:srgbClr val="003764"/>
                </a:solidFill>
                <a:latin typeface="Libre Franklin"/>
                <a:ea typeface="Libre Franklin"/>
                <a:cs typeface="Libre Franklin"/>
                <a:sym typeface="Libre Franklin"/>
              </a:defRPr>
            </a:lvl3pPr>
            <a:lvl4pPr marL="1828800" marR="0" lvl="3" indent="-304800" algn="l" rtl="0">
              <a:lnSpc>
                <a:spcPct val="90000"/>
              </a:lnSpc>
              <a:spcBef>
                <a:spcPts val="500"/>
              </a:spcBef>
              <a:spcAft>
                <a:spcPts val="0"/>
              </a:spcAft>
              <a:buClr>
                <a:srgbClr val="003764"/>
              </a:buClr>
              <a:buSzPts val="1200"/>
              <a:buFont typeface="Arial"/>
              <a:buChar char="•"/>
              <a:defRPr sz="1200" b="0" i="0" u="none" strike="noStrike" cap="none">
                <a:solidFill>
                  <a:srgbClr val="003764"/>
                </a:solidFill>
                <a:latin typeface="Libre Franklin"/>
                <a:ea typeface="Libre Franklin"/>
                <a:cs typeface="Libre Franklin"/>
                <a:sym typeface="Libre Franklin"/>
              </a:defRPr>
            </a:lvl4pPr>
            <a:lvl5pPr marL="2286000" marR="0" lvl="4" indent="-304800" algn="l" rtl="0">
              <a:lnSpc>
                <a:spcPct val="90000"/>
              </a:lnSpc>
              <a:spcBef>
                <a:spcPts val="500"/>
              </a:spcBef>
              <a:spcAft>
                <a:spcPts val="0"/>
              </a:spcAft>
              <a:buClr>
                <a:srgbClr val="003764"/>
              </a:buClr>
              <a:buSzPts val="1200"/>
              <a:buFont typeface="Arial"/>
              <a:buChar char="•"/>
              <a:defRPr sz="12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6" name="Google Shape;36;p5"/>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
        <p:cNvGrpSpPr/>
        <p:nvPr/>
      </p:nvGrpSpPr>
      <p:grpSpPr>
        <a:xfrm>
          <a:off x="0" y="0"/>
          <a:ext cx="0" cy="0"/>
          <a:chOff x="0" y="0"/>
          <a:chExt cx="0" cy="0"/>
        </a:xfrm>
      </p:grpSpPr>
      <p:sp>
        <p:nvSpPr>
          <p:cNvPr id="302" name="Google Shape;302;p44"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303" name="Google Shape;303;p44"/>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04" name="Google Shape;304;p44"/>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05" name="Google Shape;305;p44"/>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306" name="Google Shape;306;p44" descr="Header triangles pattern"/>
          <p:cNvPicPr preferRelativeResize="0"/>
          <p:nvPr/>
        </p:nvPicPr>
        <p:blipFill rotWithShape="1">
          <a:blip r:embed="rId2">
            <a:alphaModFix/>
          </a:blip>
          <a:srcRect t="42266"/>
          <a:stretch/>
        </p:blipFill>
        <p:spPr>
          <a:xfrm>
            <a:off x="6093220" y="0"/>
            <a:ext cx="3050780" cy="1111343"/>
          </a:xfrm>
          <a:prstGeom prst="rect">
            <a:avLst/>
          </a:prstGeom>
          <a:noFill/>
          <a:ln>
            <a:noFill/>
          </a:ln>
        </p:spPr>
      </p:pic>
      <p:pic>
        <p:nvPicPr>
          <p:cNvPr id="307" name="Google Shape;307;p44"/>
          <p:cNvPicPr preferRelativeResize="0"/>
          <p:nvPr/>
        </p:nvPicPr>
        <p:blipFill rotWithShape="1">
          <a:blip r:embed="rId3">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486496" y="1039156"/>
            <a:ext cx="3160715" cy="1057211"/>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10" name="Google Shape;310;p45"/>
          <p:cNvSpPr txBox="1">
            <a:spLocks noGrp="1"/>
          </p:cNvSpPr>
          <p:nvPr>
            <p:ph type="body" idx="1"/>
          </p:nvPr>
        </p:nvSpPr>
        <p:spPr>
          <a:xfrm>
            <a:off x="486496" y="2166505"/>
            <a:ext cx="3160715" cy="2619284"/>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3764"/>
              </a:buClr>
              <a:buSzPts val="1200"/>
              <a:buFont typeface="Arial"/>
              <a:buNone/>
              <a:defRPr sz="12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9pPr>
          </a:lstStyle>
          <a:p>
            <a:endParaRPr/>
          </a:p>
        </p:txBody>
      </p:sp>
      <p:sp>
        <p:nvSpPr>
          <p:cNvPr id="311" name="Google Shape;311;p45"/>
          <p:cNvSpPr txBox="1">
            <a:spLocks noGrp="1"/>
          </p:cNvSpPr>
          <p:nvPr>
            <p:ph type="body" idx="2"/>
          </p:nvPr>
        </p:nvSpPr>
        <p:spPr>
          <a:xfrm>
            <a:off x="3863542" y="1176770"/>
            <a:ext cx="5041469" cy="3609018"/>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1pPr>
            <a:lvl2pPr marL="914400" marR="0" lvl="1" indent="-361950" algn="l" rtl="0">
              <a:lnSpc>
                <a:spcPct val="90000"/>
              </a:lnSpc>
              <a:spcBef>
                <a:spcPts val="4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2pPr>
            <a:lvl3pPr marL="1371600" marR="0" lvl="2"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3pPr>
            <a:lvl4pPr marL="1828800" marR="0" lvl="3"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4pPr>
            <a:lvl5pPr marL="2286000" marR="0" lvl="4"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9pPr>
          </a:lstStyle>
          <a:p>
            <a:endParaRPr/>
          </a:p>
        </p:txBody>
      </p:sp>
      <p:sp>
        <p:nvSpPr>
          <p:cNvPr id="312" name="Google Shape;312;p45"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313" name="Google Shape;313;p45"/>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14" name="Google Shape;314;p45"/>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15" name="Google Shape;315;p45"/>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316" name="Google Shape;316;p45" descr="Header triangles pattern"/>
          <p:cNvPicPr preferRelativeResize="0"/>
          <p:nvPr/>
        </p:nvPicPr>
        <p:blipFill rotWithShape="1">
          <a:blip r:embed="rId2">
            <a:alphaModFix/>
          </a:blip>
          <a:srcRect t="42266"/>
          <a:stretch/>
        </p:blipFill>
        <p:spPr>
          <a:xfrm>
            <a:off x="6093220" y="3855"/>
            <a:ext cx="3050780" cy="1111343"/>
          </a:xfrm>
          <a:prstGeom prst="rect">
            <a:avLst/>
          </a:prstGeom>
          <a:noFill/>
          <a:ln>
            <a:noFill/>
          </a:ln>
        </p:spPr>
      </p:pic>
      <p:pic>
        <p:nvPicPr>
          <p:cNvPr id="317" name="Google Shape;317;p45"/>
          <p:cNvPicPr preferRelativeResize="0"/>
          <p:nvPr/>
        </p:nvPicPr>
        <p:blipFill rotWithShape="1">
          <a:blip r:embed="rId3">
            <a:alphaModFix/>
          </a:blip>
          <a:srcRect/>
          <a:stretch/>
        </p:blipFill>
        <p:spPr>
          <a:xfrm>
            <a:off x="292992" y="138952"/>
            <a:ext cx="2310167" cy="82296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403372" y="1039156"/>
            <a:ext cx="3358139" cy="1057211"/>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0" name="Google Shape;320;p46"/>
          <p:cNvSpPr txBox="1">
            <a:spLocks noGrp="1"/>
          </p:cNvSpPr>
          <p:nvPr>
            <p:ph type="body" idx="1"/>
          </p:nvPr>
        </p:nvSpPr>
        <p:spPr>
          <a:xfrm>
            <a:off x="403372" y="2166507"/>
            <a:ext cx="3358139" cy="2657123"/>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3764"/>
              </a:buClr>
              <a:buSzPts val="1200"/>
              <a:buFont typeface="Arial"/>
              <a:buNone/>
              <a:defRPr sz="12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Libre Franklin"/>
                <a:ea typeface="Libre Franklin"/>
                <a:cs typeface="Libre Franklin"/>
                <a:sym typeface="Libre Franklin"/>
              </a:defRPr>
            </a:lvl9pPr>
          </a:lstStyle>
          <a:p>
            <a:endParaRPr/>
          </a:p>
        </p:txBody>
      </p:sp>
      <p:sp>
        <p:nvSpPr>
          <p:cNvPr id="321" name="Google Shape;321;p46"/>
          <p:cNvSpPr txBox="1">
            <a:spLocks noGrp="1"/>
          </p:cNvSpPr>
          <p:nvPr>
            <p:ph type="body" idx="2"/>
          </p:nvPr>
        </p:nvSpPr>
        <p:spPr>
          <a:xfrm>
            <a:off x="4024048" y="1176772"/>
            <a:ext cx="4839398" cy="3646858"/>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1pPr>
            <a:lvl2pPr marL="914400" marR="0" lvl="1" indent="-361950" algn="l" rtl="0">
              <a:lnSpc>
                <a:spcPct val="90000"/>
              </a:lnSpc>
              <a:spcBef>
                <a:spcPts val="4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2pPr>
            <a:lvl3pPr marL="1371600" marR="0" lvl="2"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3pPr>
            <a:lvl4pPr marL="1828800" marR="0" lvl="3"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4pPr>
            <a:lvl5pPr marL="2286000" marR="0" lvl="4"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9pPr>
          </a:lstStyle>
          <a:p>
            <a:endParaRPr/>
          </a:p>
        </p:txBody>
      </p:sp>
      <p:sp>
        <p:nvSpPr>
          <p:cNvPr id="322" name="Google Shape;322;p46"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323" name="Google Shape;323;p46"/>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24" name="Google Shape;324;p46"/>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25" name="Google Shape;325;p46"/>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326" name="Google Shape;326;p46" descr="Header triangles pattern"/>
          <p:cNvPicPr preferRelativeResize="0"/>
          <p:nvPr/>
        </p:nvPicPr>
        <p:blipFill rotWithShape="1">
          <a:blip r:embed="rId2">
            <a:alphaModFix/>
          </a:blip>
          <a:srcRect t="42266"/>
          <a:stretch/>
        </p:blipFill>
        <p:spPr>
          <a:xfrm>
            <a:off x="6093220" y="-8333"/>
            <a:ext cx="3050780" cy="1111343"/>
          </a:xfrm>
          <a:prstGeom prst="rect">
            <a:avLst/>
          </a:prstGeom>
          <a:noFill/>
          <a:ln>
            <a:noFill/>
          </a:ln>
        </p:spPr>
      </p:pic>
      <p:pic>
        <p:nvPicPr>
          <p:cNvPr id="327" name="Google Shape;327;p46"/>
          <p:cNvPicPr preferRelativeResize="0"/>
          <p:nvPr/>
        </p:nvPicPr>
        <p:blipFill rotWithShape="1">
          <a:blip r:embed="rId3">
            <a:alphaModFix/>
          </a:blip>
          <a:srcRect/>
          <a:stretch/>
        </p:blipFill>
        <p:spPr>
          <a:xfrm>
            <a:off x="292992" y="138952"/>
            <a:ext cx="2310167" cy="82296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a:off x="623888" y="1282311"/>
            <a:ext cx="7886700" cy="2139553"/>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30" name="Google Shape;330;p47"/>
          <p:cNvSpPr txBox="1">
            <a:spLocks noGrp="1"/>
          </p:cNvSpPr>
          <p:nvPr>
            <p:ph type="body" idx="1"/>
          </p:nvPr>
        </p:nvSpPr>
        <p:spPr>
          <a:xfrm>
            <a:off x="623888" y="3442105"/>
            <a:ext cx="7886700" cy="112514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3764"/>
              </a:buClr>
              <a:buSzPts val="1400"/>
              <a:buFont typeface="Arial"/>
              <a:buNone/>
              <a:defRPr sz="14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400"/>
              </a:spcBef>
              <a:spcAft>
                <a:spcPts val="0"/>
              </a:spcAft>
              <a:buClr>
                <a:srgbClr val="888E9D"/>
              </a:buClr>
              <a:buSzPts val="1100"/>
              <a:buFont typeface="Arial"/>
              <a:buNone/>
              <a:defRPr sz="1100" b="0" i="0" u="none" strike="noStrike" cap="none">
                <a:solidFill>
                  <a:srgbClr val="888E9D"/>
                </a:solidFill>
                <a:latin typeface="Libre Franklin"/>
                <a:ea typeface="Libre Franklin"/>
                <a:cs typeface="Libre Franklin"/>
                <a:sym typeface="Libre Franklin"/>
              </a:defRPr>
            </a:lvl2pPr>
            <a:lvl3pPr marL="1371600" marR="0" lvl="2" indent="-228600" algn="l" rtl="0">
              <a:lnSpc>
                <a:spcPct val="90000"/>
              </a:lnSpc>
              <a:spcBef>
                <a:spcPts val="400"/>
              </a:spcBef>
              <a:spcAft>
                <a:spcPts val="0"/>
              </a:spcAft>
              <a:buClr>
                <a:srgbClr val="888E9D"/>
              </a:buClr>
              <a:buSzPts val="1000"/>
              <a:buFont typeface="Arial"/>
              <a:buNone/>
              <a:defRPr sz="1000" b="0" i="0" u="none" strike="noStrike" cap="none">
                <a:solidFill>
                  <a:srgbClr val="888E9D"/>
                </a:solidFill>
                <a:latin typeface="Libre Franklin"/>
                <a:ea typeface="Libre Franklin"/>
                <a:cs typeface="Libre Franklin"/>
                <a:sym typeface="Libre Franklin"/>
              </a:defRPr>
            </a:lvl3pPr>
            <a:lvl4pPr marL="1828800" marR="0" lvl="3" indent="-228600" algn="l" rtl="0">
              <a:lnSpc>
                <a:spcPct val="90000"/>
              </a:lnSpc>
              <a:spcBef>
                <a:spcPts val="400"/>
              </a:spcBef>
              <a:spcAft>
                <a:spcPts val="0"/>
              </a:spcAft>
              <a:buClr>
                <a:srgbClr val="888E9D"/>
              </a:buClr>
              <a:buSzPts val="900"/>
              <a:buFont typeface="Arial"/>
              <a:buNone/>
              <a:defRPr sz="900" b="0" i="0" u="none" strike="noStrike" cap="none">
                <a:solidFill>
                  <a:srgbClr val="888E9D"/>
                </a:solidFill>
                <a:latin typeface="Libre Franklin"/>
                <a:ea typeface="Libre Franklin"/>
                <a:cs typeface="Libre Franklin"/>
                <a:sym typeface="Libre Franklin"/>
              </a:defRPr>
            </a:lvl4pPr>
            <a:lvl5pPr marL="2286000" marR="0" lvl="4" indent="-228600" algn="l" rtl="0">
              <a:lnSpc>
                <a:spcPct val="90000"/>
              </a:lnSpc>
              <a:spcBef>
                <a:spcPts val="400"/>
              </a:spcBef>
              <a:spcAft>
                <a:spcPts val="0"/>
              </a:spcAft>
              <a:buClr>
                <a:srgbClr val="888E9D"/>
              </a:buClr>
              <a:buSzPts val="900"/>
              <a:buFont typeface="Arial"/>
              <a:buNone/>
              <a:defRPr sz="900" b="0" i="0" u="none" strike="noStrike" cap="none">
                <a:solidFill>
                  <a:srgbClr val="888E9D"/>
                </a:solidFill>
                <a:latin typeface="Libre Franklin"/>
                <a:ea typeface="Libre Franklin"/>
                <a:cs typeface="Libre Franklin"/>
                <a:sym typeface="Libre Franklin"/>
              </a:defRPr>
            </a:lvl5pPr>
            <a:lvl6pPr marL="2743200" marR="0" lvl="5" indent="-228600" algn="l" rtl="0">
              <a:lnSpc>
                <a:spcPct val="90000"/>
              </a:lnSpc>
              <a:spcBef>
                <a:spcPts val="400"/>
              </a:spcBef>
              <a:spcAft>
                <a:spcPts val="0"/>
              </a:spcAft>
              <a:buClr>
                <a:srgbClr val="888E9D"/>
              </a:buClr>
              <a:buSzPts val="900"/>
              <a:buFont typeface="Arial"/>
              <a:buNone/>
              <a:defRPr sz="900" b="0" i="0" u="none" strike="noStrike" cap="none">
                <a:solidFill>
                  <a:srgbClr val="888E9D"/>
                </a:solidFill>
                <a:latin typeface="Libre Franklin"/>
                <a:ea typeface="Libre Franklin"/>
                <a:cs typeface="Libre Franklin"/>
                <a:sym typeface="Libre Franklin"/>
              </a:defRPr>
            </a:lvl6pPr>
            <a:lvl7pPr marL="3200400" marR="0" lvl="6" indent="-228600" algn="l" rtl="0">
              <a:lnSpc>
                <a:spcPct val="90000"/>
              </a:lnSpc>
              <a:spcBef>
                <a:spcPts val="400"/>
              </a:spcBef>
              <a:spcAft>
                <a:spcPts val="0"/>
              </a:spcAft>
              <a:buClr>
                <a:srgbClr val="888E9D"/>
              </a:buClr>
              <a:buSzPts val="900"/>
              <a:buFont typeface="Arial"/>
              <a:buNone/>
              <a:defRPr sz="900" b="0" i="0" u="none" strike="noStrike" cap="none">
                <a:solidFill>
                  <a:srgbClr val="888E9D"/>
                </a:solidFill>
                <a:latin typeface="Libre Franklin"/>
                <a:ea typeface="Libre Franklin"/>
                <a:cs typeface="Libre Franklin"/>
                <a:sym typeface="Libre Franklin"/>
              </a:defRPr>
            </a:lvl7pPr>
            <a:lvl8pPr marL="3657600" marR="0" lvl="7" indent="-228600" algn="l" rtl="0">
              <a:lnSpc>
                <a:spcPct val="90000"/>
              </a:lnSpc>
              <a:spcBef>
                <a:spcPts val="400"/>
              </a:spcBef>
              <a:spcAft>
                <a:spcPts val="0"/>
              </a:spcAft>
              <a:buClr>
                <a:srgbClr val="888E9D"/>
              </a:buClr>
              <a:buSzPts val="900"/>
              <a:buFont typeface="Arial"/>
              <a:buNone/>
              <a:defRPr sz="900" b="0" i="0" u="none" strike="noStrike" cap="none">
                <a:solidFill>
                  <a:srgbClr val="888E9D"/>
                </a:solidFill>
                <a:latin typeface="Libre Franklin"/>
                <a:ea typeface="Libre Franklin"/>
                <a:cs typeface="Libre Franklin"/>
                <a:sym typeface="Libre Franklin"/>
              </a:defRPr>
            </a:lvl8pPr>
            <a:lvl9pPr marL="4114800" marR="0" lvl="8" indent="-228600" algn="l" rtl="0">
              <a:lnSpc>
                <a:spcPct val="90000"/>
              </a:lnSpc>
              <a:spcBef>
                <a:spcPts val="400"/>
              </a:spcBef>
              <a:spcAft>
                <a:spcPts val="0"/>
              </a:spcAft>
              <a:buClr>
                <a:srgbClr val="888E9D"/>
              </a:buClr>
              <a:buSzPts val="900"/>
              <a:buFont typeface="Arial"/>
              <a:buNone/>
              <a:defRPr sz="900" b="0" i="0" u="none" strike="noStrike" cap="none">
                <a:solidFill>
                  <a:srgbClr val="888E9D"/>
                </a:solidFill>
                <a:latin typeface="Libre Franklin"/>
                <a:ea typeface="Libre Franklin"/>
                <a:cs typeface="Libre Franklin"/>
                <a:sym typeface="Libre Franklin"/>
              </a:defRPr>
            </a:lvl9pPr>
          </a:lstStyle>
          <a:p>
            <a:endParaRPr/>
          </a:p>
        </p:txBody>
      </p:sp>
      <p:sp>
        <p:nvSpPr>
          <p:cNvPr id="331" name="Google Shape;331;p47"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332" name="Google Shape;332;p47"/>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33" name="Google Shape;333;p47"/>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34" name="Google Shape;334;p47"/>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335" name="Google Shape;335;p47" descr="Header triangles pattern"/>
          <p:cNvPicPr preferRelativeResize="0"/>
          <p:nvPr/>
        </p:nvPicPr>
        <p:blipFill rotWithShape="1">
          <a:blip r:embed="rId2">
            <a:alphaModFix/>
          </a:blip>
          <a:srcRect t="42266"/>
          <a:stretch/>
        </p:blipFill>
        <p:spPr>
          <a:xfrm>
            <a:off x="6093220" y="-11124"/>
            <a:ext cx="3050780" cy="1111343"/>
          </a:xfrm>
          <a:prstGeom prst="rect">
            <a:avLst/>
          </a:prstGeom>
          <a:noFill/>
          <a:ln>
            <a:noFill/>
          </a:ln>
        </p:spPr>
      </p:pic>
      <p:pic>
        <p:nvPicPr>
          <p:cNvPr id="336" name="Google Shape;336;p47"/>
          <p:cNvPicPr preferRelativeResize="0"/>
          <p:nvPr/>
        </p:nvPicPr>
        <p:blipFill rotWithShape="1">
          <a:blip r:embed="rId3">
            <a:alphaModFix/>
          </a:blip>
          <a:srcRect/>
          <a:stretch/>
        </p:blipFill>
        <p:spPr>
          <a:xfrm>
            <a:off x="292992" y="154538"/>
            <a:ext cx="2310167" cy="82296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7"/>
        <p:cNvGrpSpPr/>
        <p:nvPr/>
      </p:nvGrpSpPr>
      <p:grpSpPr>
        <a:xfrm>
          <a:off x="0" y="0"/>
          <a:ext cx="0" cy="0"/>
          <a:chOff x="0" y="0"/>
          <a:chExt cx="0" cy="0"/>
        </a:xfrm>
      </p:grpSpPr>
      <p:sp>
        <p:nvSpPr>
          <p:cNvPr id="338" name="Google Shape;338;p48" descr="Yellow sidebar"/>
          <p:cNvSpPr/>
          <p:nvPr/>
        </p:nvSpPr>
        <p:spPr>
          <a:xfrm>
            <a:off x="1" y="0"/>
            <a:ext cx="100208"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339" name="Google Shape;339;p48"/>
          <p:cNvSpPr txBox="1">
            <a:spLocks noGrp="1"/>
          </p:cNvSpPr>
          <p:nvPr>
            <p:ph type="dt" idx="10"/>
          </p:nvPr>
        </p:nvSpPr>
        <p:spPr>
          <a:xfrm>
            <a:off x="628650" y="4862947"/>
            <a:ext cx="20574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40" name="Google Shape;340;p48"/>
          <p:cNvSpPr txBox="1">
            <a:spLocks noGrp="1"/>
          </p:cNvSpPr>
          <p:nvPr>
            <p:ph type="ftr" idx="11"/>
          </p:nvPr>
        </p:nvSpPr>
        <p:spPr>
          <a:xfrm>
            <a:off x="3028950" y="4862947"/>
            <a:ext cx="3086100" cy="178162"/>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dk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41" name="Google Shape;341;p48"/>
          <p:cNvSpPr txBox="1">
            <a:spLocks noGrp="1"/>
          </p:cNvSpPr>
          <p:nvPr>
            <p:ph type="sldNum" idx="12"/>
          </p:nvPr>
        </p:nvSpPr>
        <p:spPr>
          <a:xfrm>
            <a:off x="8416637" y="4897391"/>
            <a:ext cx="457199" cy="1437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a:solidFill>
                  <a:schemeClr val="dk1"/>
                </a:solidFill>
                <a:latin typeface="Libre Franklin"/>
                <a:ea typeface="Libre Franklin"/>
                <a:cs typeface="Libre Franklin"/>
                <a:sym typeface="Libre Franklin"/>
              </a:defRPr>
            </a:lvl1pPr>
            <a:lvl2pPr marL="0" marR="0" lvl="1" indent="0" algn="r" rtl="0">
              <a:spcBef>
                <a:spcPts val="0"/>
              </a:spcBef>
              <a:buNone/>
              <a:defRPr sz="800">
                <a:solidFill>
                  <a:schemeClr val="dk1"/>
                </a:solidFill>
                <a:latin typeface="Libre Franklin"/>
                <a:ea typeface="Libre Franklin"/>
                <a:cs typeface="Libre Franklin"/>
                <a:sym typeface="Libre Franklin"/>
              </a:defRPr>
            </a:lvl2pPr>
            <a:lvl3pPr marL="0" marR="0" lvl="2" indent="0" algn="r" rtl="0">
              <a:spcBef>
                <a:spcPts val="0"/>
              </a:spcBef>
              <a:buNone/>
              <a:defRPr sz="800">
                <a:solidFill>
                  <a:schemeClr val="dk1"/>
                </a:solidFill>
                <a:latin typeface="Libre Franklin"/>
                <a:ea typeface="Libre Franklin"/>
                <a:cs typeface="Libre Franklin"/>
                <a:sym typeface="Libre Franklin"/>
              </a:defRPr>
            </a:lvl3pPr>
            <a:lvl4pPr marL="0" marR="0" lvl="3" indent="0" algn="r" rtl="0">
              <a:spcBef>
                <a:spcPts val="0"/>
              </a:spcBef>
              <a:buNone/>
              <a:defRPr sz="800">
                <a:solidFill>
                  <a:schemeClr val="dk1"/>
                </a:solidFill>
                <a:latin typeface="Libre Franklin"/>
                <a:ea typeface="Libre Franklin"/>
                <a:cs typeface="Libre Franklin"/>
                <a:sym typeface="Libre Franklin"/>
              </a:defRPr>
            </a:lvl4pPr>
            <a:lvl5pPr marL="0" marR="0" lvl="4" indent="0" algn="r" rtl="0">
              <a:spcBef>
                <a:spcPts val="0"/>
              </a:spcBef>
              <a:buNone/>
              <a:defRPr sz="800">
                <a:solidFill>
                  <a:schemeClr val="dk1"/>
                </a:solidFill>
                <a:latin typeface="Libre Franklin"/>
                <a:ea typeface="Libre Franklin"/>
                <a:cs typeface="Libre Franklin"/>
                <a:sym typeface="Libre Franklin"/>
              </a:defRPr>
            </a:lvl5pPr>
            <a:lvl6pPr marL="0" marR="0" lvl="5" indent="0" algn="r" rtl="0">
              <a:spcBef>
                <a:spcPts val="0"/>
              </a:spcBef>
              <a:buNone/>
              <a:defRPr sz="800">
                <a:solidFill>
                  <a:schemeClr val="dk1"/>
                </a:solidFill>
                <a:latin typeface="Libre Franklin"/>
                <a:ea typeface="Libre Franklin"/>
                <a:cs typeface="Libre Franklin"/>
                <a:sym typeface="Libre Franklin"/>
              </a:defRPr>
            </a:lvl6pPr>
            <a:lvl7pPr marL="0" marR="0" lvl="6" indent="0" algn="r" rtl="0">
              <a:spcBef>
                <a:spcPts val="0"/>
              </a:spcBef>
              <a:buNone/>
              <a:defRPr sz="800">
                <a:solidFill>
                  <a:schemeClr val="dk1"/>
                </a:solidFill>
                <a:latin typeface="Libre Franklin"/>
                <a:ea typeface="Libre Franklin"/>
                <a:cs typeface="Libre Franklin"/>
                <a:sym typeface="Libre Franklin"/>
              </a:defRPr>
            </a:lvl7pPr>
            <a:lvl8pPr marL="0" marR="0" lvl="7" indent="0" algn="r" rtl="0">
              <a:spcBef>
                <a:spcPts val="0"/>
              </a:spcBef>
              <a:buNone/>
              <a:defRPr sz="800">
                <a:solidFill>
                  <a:schemeClr val="dk1"/>
                </a:solidFill>
                <a:latin typeface="Libre Franklin"/>
                <a:ea typeface="Libre Franklin"/>
                <a:cs typeface="Libre Franklin"/>
                <a:sym typeface="Libre Franklin"/>
              </a:defRPr>
            </a:lvl8pPr>
            <a:lvl9pPr marL="0" marR="0" lvl="8" indent="0" algn="r" rtl="0">
              <a:spcBef>
                <a:spcPts val="0"/>
              </a:spcBef>
              <a:buNone/>
              <a:defRPr sz="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342" name="Google Shape;342;p48"/>
          <p:cNvSpPr txBox="1">
            <a:spLocks noGrp="1"/>
          </p:cNvSpPr>
          <p:nvPr>
            <p:ph type="title"/>
          </p:nvPr>
        </p:nvSpPr>
        <p:spPr>
          <a:xfrm>
            <a:off x="519540" y="220651"/>
            <a:ext cx="8302337" cy="58984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3764"/>
              </a:buClr>
              <a:buSzPts val="2600"/>
              <a:buFont typeface="Libre Franklin Medium"/>
              <a:buNone/>
              <a:defRPr sz="26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43" name="Google Shape;343;p48"/>
          <p:cNvSpPr txBox="1">
            <a:spLocks noGrp="1"/>
          </p:cNvSpPr>
          <p:nvPr>
            <p:ph type="body" idx="1"/>
          </p:nvPr>
        </p:nvSpPr>
        <p:spPr>
          <a:xfrm>
            <a:off x="519542" y="880629"/>
            <a:ext cx="8336975" cy="372514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3764"/>
              </a:buClr>
              <a:buSzPts val="2100"/>
              <a:buFont typeface="Arial"/>
              <a:buChar char="•"/>
              <a:defRPr sz="2100" b="0" i="0" u="none" strike="noStrike" cap="none">
                <a:solidFill>
                  <a:srgbClr val="003764"/>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003764"/>
              </a:buClr>
              <a:buSzPts val="1500"/>
              <a:buFont typeface="Arial"/>
              <a:buChar char="•"/>
              <a:defRPr sz="1500" b="0" i="0" u="none" strike="noStrike" cap="none">
                <a:solidFill>
                  <a:srgbClr val="003764"/>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003764"/>
              </a:buClr>
              <a:buSzPts val="1400"/>
              <a:buFont typeface="Arial"/>
              <a:buChar char="•"/>
              <a:defRPr sz="1400" b="0" i="0" u="none" strike="noStrike" cap="none">
                <a:solidFill>
                  <a:srgbClr val="003764"/>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0"/>
        <p:cNvGrpSpPr/>
        <p:nvPr/>
      </p:nvGrpSpPr>
      <p:grpSpPr>
        <a:xfrm>
          <a:off x="0" y="0"/>
          <a:ext cx="0" cy="0"/>
          <a:chOff x="0" y="0"/>
          <a:chExt cx="0" cy="0"/>
        </a:xfrm>
      </p:grpSpPr>
      <p:sp>
        <p:nvSpPr>
          <p:cNvPr id="351" name="Google Shape;351;p5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2" name="Google Shape;352;p5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353" name="Google Shape;353;p5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354" name="Google Shape;354;p5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5" name="Google Shape;355;p5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6" name="Google Shape;356;p5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9" name="Google Shape;359;p5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360" name="Google Shape;360;p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1" name="Google Shape;361;p5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2" name="Google Shape;362;p5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9"/>
        <p:cNvGrpSpPr/>
        <p:nvPr/>
      </p:nvGrpSpPr>
      <p:grpSpPr>
        <a:xfrm>
          <a:off x="0" y="0"/>
          <a:ext cx="0" cy="0"/>
          <a:chOff x="0" y="0"/>
          <a:chExt cx="0" cy="0"/>
        </a:xfrm>
      </p:grpSpPr>
      <p:sp>
        <p:nvSpPr>
          <p:cNvPr id="370" name="Google Shape;370;p5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1" name="Google Shape;371;p5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2" name="Google Shape;372;p5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3" name="Google Shape;373;p5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4" name="Google Shape;374;p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5"/>
        <p:cNvGrpSpPr/>
        <p:nvPr/>
      </p:nvGrpSpPr>
      <p:grpSpPr>
        <a:xfrm>
          <a:off x="0" y="0"/>
          <a:ext cx="0" cy="0"/>
          <a:chOff x="0" y="0"/>
          <a:chExt cx="0" cy="0"/>
        </a:xfrm>
      </p:grpSpPr>
      <p:sp>
        <p:nvSpPr>
          <p:cNvPr id="376" name="Google Shape;376;p5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7" name="Google Shape;377;p5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78" name="Google Shape;378;p5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9" name="Google Shape;379;p5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0" name="Google Shape;380;p5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3" name="Google Shape;383;p55"/>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84" name="Google Shape;384;p5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5" name="Google Shape;385;p5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6" name="Google Shape;386;p5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37"/>
        <p:cNvGrpSpPr/>
        <p:nvPr/>
      </p:nvGrpSpPr>
      <p:grpSpPr>
        <a:xfrm>
          <a:off x="0" y="0"/>
          <a:ext cx="0" cy="0"/>
          <a:chOff x="0" y="0"/>
          <a:chExt cx="0" cy="0"/>
        </a:xfrm>
      </p:grpSpPr>
      <p:pic>
        <p:nvPicPr>
          <p:cNvPr id="38" name="Google Shape;38;p6"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39" name="Google Shape;39;p6"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40" name="Google Shape;40;p6"/>
          <p:cNvSpPr txBox="1">
            <a:spLocks noGrp="1"/>
          </p:cNvSpPr>
          <p:nvPr>
            <p:ph type="title"/>
          </p:nvPr>
        </p:nvSpPr>
        <p:spPr>
          <a:xfrm>
            <a:off x="628650" y="1107719"/>
            <a:ext cx="7886700" cy="458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6"/>
          <p:cNvSpPr txBox="1">
            <a:spLocks noGrp="1"/>
          </p:cNvSpPr>
          <p:nvPr>
            <p:ph type="body" idx="1"/>
          </p:nvPr>
        </p:nvSpPr>
        <p:spPr>
          <a:xfrm>
            <a:off x="628650" y="1699025"/>
            <a:ext cx="7886700" cy="2571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42" name="Google Shape;42;p6" descr="CC. Creative Commons license, attribution alone"/>
          <p:cNvPicPr preferRelativeResize="0"/>
          <p:nvPr/>
        </p:nvPicPr>
        <p:blipFill rotWithShape="1">
          <a:blip r:embed="rId4">
            <a:alphaModFix/>
          </a:blip>
          <a:srcRect/>
          <a:stretch/>
        </p:blipFill>
        <p:spPr>
          <a:xfrm>
            <a:off x="628650" y="4799360"/>
            <a:ext cx="626418" cy="224047"/>
          </a:xfrm>
          <a:prstGeom prst="rect">
            <a:avLst/>
          </a:prstGeom>
          <a:noFill/>
          <a:ln>
            <a:noFill/>
          </a:ln>
        </p:spPr>
      </p:pic>
      <p:sp>
        <p:nvSpPr>
          <p:cNvPr id="43" name="Google Shape;43;p6"/>
          <p:cNvSpPr txBox="1"/>
          <p:nvPr/>
        </p:nvSpPr>
        <p:spPr>
          <a:xfrm>
            <a:off x="1454322" y="4834124"/>
            <a:ext cx="37851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50"/>
              <a:buFont typeface="Arial"/>
              <a:buNone/>
            </a:pPr>
            <a:r>
              <a:rPr lang="en-US" sz="750" b="0" i="1" u="none" strike="noStrike" cap="none">
                <a:solidFill>
                  <a:srgbClr val="7F7F7F"/>
                </a:solidFill>
                <a:latin typeface="Libre Franklin"/>
                <a:ea typeface="Libre Franklin"/>
                <a:cs typeface="Libre Franklin"/>
                <a:sym typeface="Libre Franklin"/>
              </a:rPr>
              <a:t>Note: All material licensed under Creative Commons Attribution 4.0 International License.</a:t>
            </a:r>
            <a:endParaRPr sz="1400" b="0" i="0" u="none" strike="noStrike" cap="none">
              <a:solidFill>
                <a:srgbClr val="000000"/>
              </a:solidFill>
              <a:latin typeface="Arial"/>
              <a:ea typeface="Arial"/>
              <a:cs typeface="Arial"/>
              <a:sym typeface="Arial"/>
            </a:endParaRPr>
          </a:p>
        </p:txBody>
      </p:sp>
      <p:sp>
        <p:nvSpPr>
          <p:cNvPr id="44" name="Google Shape;44;p6"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7"/>
        <p:cNvGrpSpPr/>
        <p:nvPr/>
      </p:nvGrpSpPr>
      <p:grpSpPr>
        <a:xfrm>
          <a:off x="0" y="0"/>
          <a:ext cx="0" cy="0"/>
          <a:chOff x="0" y="0"/>
          <a:chExt cx="0" cy="0"/>
        </a:xfrm>
      </p:grpSpPr>
      <p:sp>
        <p:nvSpPr>
          <p:cNvPr id="388" name="Google Shape;388;p5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9" name="Google Shape;389;p56"/>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0" name="Google Shape;390;p56"/>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1" name="Google Shape;391;p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2" name="Google Shape;392;p5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3" name="Google Shape;393;p5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4"/>
        <p:cNvGrpSpPr/>
        <p:nvPr/>
      </p:nvGrpSpPr>
      <p:grpSpPr>
        <a:xfrm>
          <a:off x="0" y="0"/>
          <a:ext cx="0" cy="0"/>
          <a:chOff x="0" y="0"/>
          <a:chExt cx="0" cy="0"/>
        </a:xfrm>
      </p:grpSpPr>
      <p:sp>
        <p:nvSpPr>
          <p:cNvPr id="395" name="Google Shape;395;p57"/>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6" name="Google Shape;396;p57"/>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7" name="Google Shape;397;p5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8" name="Google Shape;398;p57"/>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9" name="Google Shape;399;p57"/>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0" name="Google Shape;400;p5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1" name="Google Shape;401;p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2" name="Google Shape;402;p5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3"/>
        <p:cNvGrpSpPr/>
        <p:nvPr/>
      </p:nvGrpSpPr>
      <p:grpSpPr>
        <a:xfrm>
          <a:off x="0" y="0"/>
          <a:ext cx="0" cy="0"/>
          <a:chOff x="0" y="0"/>
          <a:chExt cx="0" cy="0"/>
        </a:xfrm>
      </p:grpSpPr>
      <p:sp>
        <p:nvSpPr>
          <p:cNvPr id="404" name="Google Shape;404;p5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5" name="Google Shape;405;p5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6" name="Google Shape;406;p5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7" name="Google Shape;407;p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
        <p:nvSpPr>
          <p:cNvPr id="409" name="Google Shape;409;p5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0" name="Google Shape;410;p5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1" name="Google Shape;411;p5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2"/>
        <p:cNvGrpSpPr/>
        <p:nvPr/>
      </p:nvGrpSpPr>
      <p:grpSpPr>
        <a:xfrm>
          <a:off x="0" y="0"/>
          <a:ext cx="0" cy="0"/>
          <a:chOff x="0" y="0"/>
          <a:chExt cx="0" cy="0"/>
        </a:xfrm>
      </p:grpSpPr>
      <p:sp>
        <p:nvSpPr>
          <p:cNvPr id="413" name="Google Shape;413;p60"/>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4" name="Google Shape;414;p60"/>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15" name="Google Shape;415;p60"/>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16" name="Google Shape;416;p6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7" name="Google Shape;417;p6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8" name="Google Shape;418;p6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9"/>
        <p:cNvGrpSpPr/>
        <p:nvPr/>
      </p:nvGrpSpPr>
      <p:grpSpPr>
        <a:xfrm>
          <a:off x="0" y="0"/>
          <a:ext cx="0" cy="0"/>
          <a:chOff x="0" y="0"/>
          <a:chExt cx="0" cy="0"/>
        </a:xfrm>
      </p:grpSpPr>
      <p:sp>
        <p:nvSpPr>
          <p:cNvPr id="420" name="Google Shape;420;p6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1" name="Google Shape;421;p61"/>
          <p:cNvSpPr>
            <a:spLocks noGrp="1"/>
          </p:cNvSpPr>
          <p:nvPr>
            <p:ph type="pic" idx="2"/>
          </p:nvPr>
        </p:nvSpPr>
        <p:spPr>
          <a:xfrm>
            <a:off x="3887391" y="740569"/>
            <a:ext cx="4629150" cy="3655219"/>
          </a:xfrm>
          <a:prstGeom prst="rect">
            <a:avLst/>
          </a:prstGeom>
          <a:noFill/>
          <a:ln>
            <a:noFill/>
          </a:ln>
        </p:spPr>
      </p:sp>
      <p:sp>
        <p:nvSpPr>
          <p:cNvPr id="422" name="Google Shape;422;p61"/>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23" name="Google Shape;423;p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4" name="Google Shape;424;p6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5" name="Google Shape;425;p6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6"/>
        <p:cNvGrpSpPr/>
        <p:nvPr/>
      </p:nvGrpSpPr>
      <p:grpSpPr>
        <a:xfrm>
          <a:off x="0" y="0"/>
          <a:ext cx="0" cy="0"/>
          <a:chOff x="0" y="0"/>
          <a:chExt cx="0" cy="0"/>
        </a:xfrm>
      </p:grpSpPr>
      <p:sp>
        <p:nvSpPr>
          <p:cNvPr id="427" name="Google Shape;427;p6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8" name="Google Shape;428;p62"/>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9" name="Google Shape;429;p6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0" name="Google Shape;430;p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1" name="Google Shape;431;p6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2"/>
        <p:cNvGrpSpPr/>
        <p:nvPr/>
      </p:nvGrpSpPr>
      <p:grpSpPr>
        <a:xfrm>
          <a:off x="0" y="0"/>
          <a:ext cx="0" cy="0"/>
          <a:chOff x="0" y="0"/>
          <a:chExt cx="0" cy="0"/>
        </a:xfrm>
      </p:grpSpPr>
      <p:sp>
        <p:nvSpPr>
          <p:cNvPr id="433" name="Google Shape;433;p63"/>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4" name="Google Shape;434;p63"/>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5" name="Google Shape;435;p6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6" name="Google Shape;436;p6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7" name="Google Shape;437;p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5"/>
        <p:cNvGrpSpPr/>
        <p:nvPr/>
      </p:nvGrpSpPr>
      <p:grpSpPr>
        <a:xfrm>
          <a:off x="0" y="0"/>
          <a:ext cx="0" cy="0"/>
          <a:chOff x="0" y="0"/>
          <a:chExt cx="0" cy="0"/>
        </a:xfrm>
      </p:grpSpPr>
      <p:pic>
        <p:nvPicPr>
          <p:cNvPr id="46" name="Google Shape;46;p7"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47" name="Google Shape;47;p7"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48" name="Google Shape;48;p7"/>
          <p:cNvSpPr txBox="1">
            <a:spLocks noGrp="1"/>
          </p:cNvSpPr>
          <p:nvPr>
            <p:ph type="title"/>
          </p:nvPr>
        </p:nvSpPr>
        <p:spPr>
          <a:xfrm>
            <a:off x="582468" y="1282308"/>
            <a:ext cx="8270700" cy="2139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7"/>
          <p:cNvSpPr txBox="1">
            <a:spLocks noGrp="1"/>
          </p:cNvSpPr>
          <p:nvPr>
            <p:ph type="body" idx="1"/>
          </p:nvPr>
        </p:nvSpPr>
        <p:spPr>
          <a:xfrm>
            <a:off x="582468" y="3442102"/>
            <a:ext cx="8270700" cy="112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9pPr>
          </a:lstStyle>
          <a:p>
            <a:endParaRPr/>
          </a:p>
        </p:txBody>
      </p:sp>
      <p:sp>
        <p:nvSpPr>
          <p:cNvPr id="50" name="Google Shape;50;p7"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51" name="Google Shape;51;p7"/>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2" name="Google Shape;52;p7"/>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3" name="Google Shape;53;p7"/>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pic>
        <p:nvPicPr>
          <p:cNvPr id="55" name="Google Shape;55;p8"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56" name="Google Shape;56;p8"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57" name="Google Shape;57;p8"/>
          <p:cNvSpPr txBox="1">
            <a:spLocks noGrp="1"/>
          </p:cNvSpPr>
          <p:nvPr>
            <p:ph type="title"/>
          </p:nvPr>
        </p:nvSpPr>
        <p:spPr>
          <a:xfrm>
            <a:off x="422561" y="1096681"/>
            <a:ext cx="8534400" cy="54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8"/>
          <p:cNvSpPr txBox="1">
            <a:spLocks noGrp="1"/>
          </p:cNvSpPr>
          <p:nvPr>
            <p:ph type="body" idx="1"/>
          </p:nvPr>
        </p:nvSpPr>
        <p:spPr>
          <a:xfrm>
            <a:off x="422561" y="1800225"/>
            <a:ext cx="4014300" cy="2976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9" name="Google Shape;59;p8"/>
          <p:cNvSpPr txBox="1">
            <a:spLocks noGrp="1"/>
          </p:cNvSpPr>
          <p:nvPr>
            <p:ph type="body" idx="2"/>
          </p:nvPr>
        </p:nvSpPr>
        <p:spPr>
          <a:xfrm>
            <a:off x="4759271" y="1800228"/>
            <a:ext cx="4197600" cy="2976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0" name="Google Shape;60;p8"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61" name="Google Shape;61;p8"/>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2" name="Google Shape;62;p8"/>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3" name="Google Shape;63;p8"/>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4"/>
        <p:cNvGrpSpPr/>
        <p:nvPr/>
      </p:nvGrpSpPr>
      <p:grpSpPr>
        <a:xfrm>
          <a:off x="0" y="0"/>
          <a:ext cx="0" cy="0"/>
          <a:chOff x="0" y="0"/>
          <a:chExt cx="0" cy="0"/>
        </a:xfrm>
      </p:grpSpPr>
      <p:pic>
        <p:nvPicPr>
          <p:cNvPr id="65" name="Google Shape;65;p9"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66" name="Google Shape;66;p9" descr="Header triangles pattern"/>
          <p:cNvPicPr preferRelativeResize="0"/>
          <p:nvPr/>
        </p:nvPicPr>
        <p:blipFill rotWithShape="1">
          <a:blip r:embed="rId3">
            <a:alphaModFix/>
          </a:blip>
          <a:srcRect t="42265"/>
          <a:stretch/>
        </p:blipFill>
        <p:spPr>
          <a:xfrm>
            <a:off x="5076294" y="3047"/>
            <a:ext cx="4067706" cy="1111343"/>
          </a:xfrm>
          <a:prstGeom prst="rect">
            <a:avLst/>
          </a:prstGeom>
          <a:noFill/>
          <a:ln>
            <a:noFill/>
          </a:ln>
        </p:spPr>
      </p:pic>
      <p:sp>
        <p:nvSpPr>
          <p:cNvPr id="67" name="Google Shape;67;p9"/>
          <p:cNvSpPr txBox="1">
            <a:spLocks noGrp="1"/>
          </p:cNvSpPr>
          <p:nvPr>
            <p:ph type="title"/>
          </p:nvPr>
        </p:nvSpPr>
        <p:spPr>
          <a:xfrm>
            <a:off x="507276" y="1114391"/>
            <a:ext cx="8335500" cy="552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9"/>
          <p:cNvSpPr txBox="1">
            <a:spLocks noGrp="1"/>
          </p:cNvSpPr>
          <p:nvPr>
            <p:ph type="body" idx="1"/>
          </p:nvPr>
        </p:nvSpPr>
        <p:spPr>
          <a:xfrm>
            <a:off x="507278" y="1789075"/>
            <a:ext cx="4002300" cy="393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69" name="Google Shape;69;p9"/>
          <p:cNvSpPr txBox="1">
            <a:spLocks noGrp="1"/>
          </p:cNvSpPr>
          <p:nvPr>
            <p:ph type="body" idx="2"/>
          </p:nvPr>
        </p:nvSpPr>
        <p:spPr>
          <a:xfrm>
            <a:off x="507278" y="2252880"/>
            <a:ext cx="4002300" cy="2485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0" name="Google Shape;70;p9"/>
          <p:cNvSpPr txBox="1">
            <a:spLocks noGrp="1"/>
          </p:cNvSpPr>
          <p:nvPr>
            <p:ph type="body" idx="3"/>
          </p:nvPr>
        </p:nvSpPr>
        <p:spPr>
          <a:xfrm>
            <a:off x="4790207" y="1789073"/>
            <a:ext cx="4052400" cy="393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71" name="Google Shape;71;p9"/>
          <p:cNvSpPr txBox="1">
            <a:spLocks noGrp="1"/>
          </p:cNvSpPr>
          <p:nvPr>
            <p:ph type="body" idx="4"/>
          </p:nvPr>
        </p:nvSpPr>
        <p:spPr>
          <a:xfrm>
            <a:off x="4790207" y="2252880"/>
            <a:ext cx="4052400" cy="2485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2" name="Google Shape;72;p9"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3" name="Google Shape;73;p9"/>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4" name="Google Shape;74;p9"/>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5" name="Google Shape;75;p9"/>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6"/>
        <p:cNvGrpSpPr/>
        <p:nvPr/>
      </p:nvGrpSpPr>
      <p:grpSpPr>
        <a:xfrm>
          <a:off x="0" y="0"/>
          <a:ext cx="0" cy="0"/>
          <a:chOff x="0" y="0"/>
          <a:chExt cx="0" cy="0"/>
        </a:xfrm>
      </p:grpSpPr>
      <p:pic>
        <p:nvPicPr>
          <p:cNvPr id="77" name="Google Shape;77;p10" descr="Community and Technical Colleges. Washington State Board."/>
          <p:cNvPicPr preferRelativeResize="0"/>
          <p:nvPr/>
        </p:nvPicPr>
        <p:blipFill rotWithShape="1">
          <a:blip r:embed="rId2">
            <a:alphaModFix/>
          </a:blip>
          <a:srcRect t="12671"/>
          <a:stretch/>
        </p:blipFill>
        <p:spPr>
          <a:xfrm>
            <a:off x="105297" y="115503"/>
            <a:ext cx="3286396" cy="923652"/>
          </a:xfrm>
          <a:prstGeom prst="rect">
            <a:avLst/>
          </a:prstGeom>
          <a:noFill/>
          <a:ln>
            <a:noFill/>
          </a:ln>
        </p:spPr>
      </p:pic>
      <p:pic>
        <p:nvPicPr>
          <p:cNvPr id="78" name="Google Shape;78;p10" descr="Header triangles pattern"/>
          <p:cNvPicPr preferRelativeResize="0"/>
          <p:nvPr/>
        </p:nvPicPr>
        <p:blipFill rotWithShape="1">
          <a:blip r:embed="rId3">
            <a:alphaModFix/>
          </a:blip>
          <a:srcRect t="42265"/>
          <a:stretch/>
        </p:blipFill>
        <p:spPr>
          <a:xfrm>
            <a:off x="5076294" y="0"/>
            <a:ext cx="4067706" cy="1111343"/>
          </a:xfrm>
          <a:prstGeom prst="rect">
            <a:avLst/>
          </a:prstGeom>
          <a:noFill/>
          <a:ln>
            <a:noFill/>
          </a:ln>
        </p:spPr>
      </p:pic>
      <p:sp>
        <p:nvSpPr>
          <p:cNvPr id="79" name="Google Shape;79;p10"/>
          <p:cNvSpPr txBox="1">
            <a:spLocks noGrp="1"/>
          </p:cNvSpPr>
          <p:nvPr>
            <p:ph type="title"/>
          </p:nvPr>
        </p:nvSpPr>
        <p:spPr>
          <a:xfrm>
            <a:off x="540327" y="1093487"/>
            <a:ext cx="8302200" cy="590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0" descr="Yellow sidebar"/>
          <p:cNvSpPr/>
          <p:nvPr/>
        </p:nvSpPr>
        <p:spPr>
          <a:xfrm>
            <a:off x="0" y="0"/>
            <a:ext cx="100200" cy="51435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81" name="Google Shape;81;p10"/>
          <p:cNvSpPr txBox="1">
            <a:spLocks noGrp="1"/>
          </p:cNvSpPr>
          <p:nvPr>
            <p:ph type="dt" idx="10"/>
          </p:nvPr>
        </p:nvSpPr>
        <p:spPr>
          <a:xfrm>
            <a:off x="628650" y="4862945"/>
            <a:ext cx="20574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2" name="Google Shape;82;p10"/>
          <p:cNvSpPr txBox="1">
            <a:spLocks noGrp="1"/>
          </p:cNvSpPr>
          <p:nvPr>
            <p:ph type="ftr" idx="11"/>
          </p:nvPr>
        </p:nvSpPr>
        <p:spPr>
          <a:xfrm>
            <a:off x="3028950" y="4862945"/>
            <a:ext cx="3086100" cy="17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3" name="Google Shape;83;p10"/>
          <p:cNvSpPr txBox="1">
            <a:spLocks noGrp="1"/>
          </p:cNvSpPr>
          <p:nvPr>
            <p:ph type="sldNum" idx="12"/>
          </p:nvPr>
        </p:nvSpPr>
        <p:spPr>
          <a:xfrm>
            <a:off x="8416636" y="4897389"/>
            <a:ext cx="457200" cy="14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115" name="Google Shape;1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116" name="Google Shape;1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4" name="Google Shape;164;p2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 name="Google Shape;165;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6" name="Google Shape;166;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7" name="Google Shape;167;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46" name="Google Shape;346;p4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347" name="Google Shape;347;p4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348" name="Google Shape;348;p4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349" name="Google Shape;349;p4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65" name="Google Shape;365;p5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6" name="Google Shape;366;p5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67" name="Google Shape;367;p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68" name="Google Shape;368;p5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hyperlink" Target="mailto:hnguyen@sbctc.edu"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hyperlink" Target="mailto:skenesson@sbctc.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hyperlink" Target="https://www.hedsconsortium.org/heds-diversity-equity-campus-climate-survey/" TargetMode="External"/><Relationship Id="rId3" Type="http://schemas.openxmlformats.org/officeDocument/2006/relationships/hyperlink" Target="https://www.ccsse.org/" TargetMode="External"/><Relationship Id="rId7" Type="http://schemas.openxmlformats.org/officeDocument/2006/relationships/hyperlink" Target="https://heri.ucla.edu/diverse-learning-environments-survey/" TargetMode="Externa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hyperlink" Target="https://www.ccsse.org/survey/reports/2021/reports.cfm" TargetMode="External"/><Relationship Id="rId11" Type="http://schemas.openxmlformats.org/officeDocument/2006/relationships/hyperlink" Target="https://soundrocket.com/services/what/#higher-education-studies" TargetMode="External"/><Relationship Id="rId5" Type="http://schemas.openxmlformats.org/officeDocument/2006/relationships/hyperlink" Target="https://www.ccsse.org/join/docs/Additional_Items_Catalog.pdf" TargetMode="External"/><Relationship Id="rId10" Type="http://schemas.openxmlformats.org/officeDocument/2006/relationships/hyperlink" Target="https://race.usc.edu/colleges/" TargetMode="External"/><Relationship Id="rId4" Type="http://schemas.openxmlformats.org/officeDocument/2006/relationships/hyperlink" Target="https://www.ccsse.org/aboutsurvey/docs/CCSSE_2017_sample.pdf" TargetMode="External"/><Relationship Id="rId9" Type="http://schemas.openxmlformats.org/officeDocument/2006/relationships/hyperlink" Target="https://f.hubspotusercontent00.net/hubfs/3409306/2020-Higher-Education-Diversity-Equity-and-Inclusion-Student-Survey.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ace.ncsu.edu/pace-climate-survey/" TargetMode="External"/><Relationship Id="rId2" Type="http://schemas.openxmlformats.org/officeDocument/2006/relationships/notesSlide" Target="../notesSlides/notesSlide22.xml"/><Relationship Id="rId1" Type="http://schemas.openxmlformats.org/officeDocument/2006/relationships/slideLayout" Target="../slideLayouts/slideLayout34.xml"/><Relationship Id="rId5" Type="http://schemas.openxmlformats.org/officeDocument/2006/relationships/hyperlink" Target="https://soundrocket.com/services/what/#higher-education-studies" TargetMode="External"/><Relationship Id="rId4" Type="http://schemas.openxmlformats.org/officeDocument/2006/relationships/hyperlink" Target="https://www.hedsconsortium.org/heds-diversity-equity-campus-climate-survey/"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hyperlink" Target="https://www.sbctc.edu/about/ed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docs.google.com/document/d/1iW7y7fyBV16sVKIwtpPIkrEVc37aFoY9dxoGlqQeyNM/edit?usp=shari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3KvzpvpeRK8" TargetMode="External"/><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ala.org/aboutala/indigenous-tribes-seattle-and-washingt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21.jpg"/><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https://www.yvcc.edu/strategic-plan-2021-2025/"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mailto:cdavenport@cascadia.edu" TargetMode="External"/><Relationship Id="rId7" Type="http://schemas.openxmlformats.org/officeDocument/2006/relationships/hyperlink" Target="mailto:jquintero@yvcc.edu"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hyperlink" Target="mailto:rwillard@clark.edu" TargetMode="External"/><Relationship Id="rId5" Type="http://schemas.openxmlformats.org/officeDocument/2006/relationships/hyperlink" Target="mailto:pbassale@spscc.edu" TargetMode="External"/><Relationship Id="rId4" Type="http://schemas.openxmlformats.org/officeDocument/2006/relationships/hyperlink" Target="mailto:sbrown@cascadia.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mailto:hnguyen@sbctc.edu" TargetMode="External"/><Relationship Id="rId7" Type="http://schemas.openxmlformats.org/officeDocument/2006/relationships/hyperlink" Target="mailto:cpleasants@sbctc.edu"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hyperlink" Target="mailto:Skenesson@sbctc.edu" TargetMode="External"/><Relationship Id="rId5" Type="http://schemas.openxmlformats.org/officeDocument/2006/relationships/hyperlink" Target="mailto:jhuss@sbctc.edu" TargetMode="External"/><Relationship Id="rId4" Type="http://schemas.openxmlformats.org/officeDocument/2006/relationships/hyperlink" Target="mailto:mwilliams@sbctc.edu"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docs.google.com/document/u/0/d/1iW7y7fyBV16sVKIwtpPIkrEVc37aFoY9dxoGlqQeyNM/edit"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4"/>
          <p:cNvSpPr txBox="1">
            <a:spLocks noGrp="1"/>
          </p:cNvSpPr>
          <p:nvPr>
            <p:ph type="title"/>
          </p:nvPr>
        </p:nvSpPr>
        <p:spPr>
          <a:xfrm>
            <a:off x="480850" y="2745758"/>
            <a:ext cx="8337000" cy="749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764"/>
              </a:buClr>
              <a:buSzPts val="3600"/>
              <a:buFont typeface="Libre Franklin Medium"/>
              <a:buNone/>
            </a:pPr>
            <a:r>
              <a:rPr lang="en-US" sz="3600"/>
              <a:t>E2SSB 5227 &amp; 5194: </a:t>
            </a:r>
            <a:br>
              <a:rPr lang="en-US" sz="3600"/>
            </a:br>
            <a:r>
              <a:rPr lang="en-US" sz="3600"/>
              <a:t>OVERVIEW + IMPLEMENTATION</a:t>
            </a:r>
            <a:endParaRPr/>
          </a:p>
        </p:txBody>
      </p:sp>
      <p:sp>
        <p:nvSpPr>
          <p:cNvPr id="444" name="Google Shape;444;p64"/>
          <p:cNvSpPr txBox="1">
            <a:spLocks noGrp="1"/>
          </p:cNvSpPr>
          <p:nvPr>
            <p:ph type="body" idx="2"/>
          </p:nvPr>
        </p:nvSpPr>
        <p:spPr>
          <a:xfrm>
            <a:off x="427944" y="4013849"/>
            <a:ext cx="8231314" cy="56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000"/>
              <a:buNone/>
            </a:pPr>
            <a:r>
              <a:rPr lang="en-US" sz="1800" dirty="0"/>
              <a:t>Ha Nguyen, Melissa Williams, &amp; Christina Pleasants</a:t>
            </a:r>
            <a:endParaRPr sz="1800" dirty="0"/>
          </a:p>
          <a:p>
            <a:pPr marL="0" lvl="0" indent="0" algn="l" rtl="0">
              <a:lnSpc>
                <a:spcPct val="90000"/>
              </a:lnSpc>
              <a:spcBef>
                <a:spcPts val="1000"/>
              </a:spcBef>
              <a:spcAft>
                <a:spcPts val="0"/>
              </a:spcAft>
              <a:buClr>
                <a:srgbClr val="003764"/>
              </a:buClr>
              <a:buSzPts val="2000"/>
              <a:buNone/>
            </a:pPr>
            <a:r>
              <a:rPr lang="en-US" sz="1600" dirty="0"/>
              <a:t>Equity, Diversity, &amp; Inclusion Department, SBCTC</a:t>
            </a:r>
            <a:endParaRPr sz="1600" dirty="0"/>
          </a:p>
          <a:p>
            <a:pPr marL="0" lvl="0" indent="0" algn="l" rtl="0">
              <a:lnSpc>
                <a:spcPct val="90000"/>
              </a:lnSpc>
              <a:spcBef>
                <a:spcPts val="1000"/>
              </a:spcBef>
              <a:spcAft>
                <a:spcPts val="0"/>
              </a:spcAft>
              <a:buClr>
                <a:srgbClr val="003764"/>
              </a:buClr>
              <a:buSzPts val="2000"/>
              <a:buNone/>
            </a:pPr>
            <a:r>
              <a:rPr lang="en-US" sz="1600" dirty="0"/>
              <a:t>January 2022</a:t>
            </a:r>
            <a:endParaRPr sz="1600" dirty="0"/>
          </a:p>
          <a:p>
            <a:pPr marL="0" lvl="0" indent="0" algn="l" rtl="0">
              <a:lnSpc>
                <a:spcPct val="90000"/>
              </a:lnSpc>
              <a:spcBef>
                <a:spcPts val="1000"/>
              </a:spcBef>
              <a:spcAft>
                <a:spcPts val="0"/>
              </a:spcAft>
              <a:buClr>
                <a:srgbClr val="003764"/>
              </a:buClr>
              <a:buSzPts val="2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pSp>
        <p:nvGrpSpPr>
          <p:cNvPr id="538" name="Timeline by Annual Year" descr="implementation timeline"/>
          <p:cNvGrpSpPr/>
          <p:nvPr/>
        </p:nvGrpSpPr>
        <p:grpSpPr>
          <a:xfrm>
            <a:off x="339182" y="1320443"/>
            <a:ext cx="8449135" cy="3757574"/>
            <a:chOff x="1047446" y="1215"/>
            <a:chExt cx="8449135" cy="5010098"/>
          </a:xfrm>
        </p:grpSpPr>
        <p:sp>
          <p:nvSpPr>
            <p:cNvPr id="593" name="DEI for NEW degree seeking students box"/>
            <p:cNvSpPr/>
            <p:nvPr/>
          </p:nvSpPr>
          <p:spPr>
            <a:xfrm>
              <a:off x="8235981" y="3267670"/>
              <a:ext cx="1260600" cy="941700"/>
            </a:xfrm>
            <a:prstGeom prst="roundRect">
              <a:avLst>
                <a:gd name="adj" fmla="val 10000"/>
              </a:avLst>
            </a:prstGeom>
            <a:solidFill>
              <a:srgbClr val="D2E2CB">
                <a:alpha val="89411"/>
              </a:srgbClr>
            </a:solidFill>
            <a:ln w="12700" cap="flat" cmpd="sng">
              <a:solidFill>
                <a:srgbClr val="D2E2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94" name="DEI for NEW degree seeking students 26-27"/>
            <p:cNvSpPr txBox="1"/>
            <p:nvPr/>
          </p:nvSpPr>
          <p:spPr>
            <a:xfrm>
              <a:off x="8263565" y="3295254"/>
              <a:ext cx="1205400" cy="886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Provide DEI/anti-racist training for all </a:t>
              </a:r>
              <a:r>
                <a:rPr lang="en-US" sz="900" b="1" i="0" u="none" strike="noStrike" cap="none">
                  <a:solidFill>
                    <a:schemeClr val="dk1"/>
                  </a:solidFill>
                  <a:latin typeface="Libre Franklin"/>
                  <a:ea typeface="Libre Franklin"/>
                  <a:cs typeface="Libre Franklin"/>
                  <a:sym typeface="Libre Franklin"/>
                </a:rPr>
                <a:t>NEW degree-seeking students</a:t>
              </a:r>
              <a:endParaRPr sz="900" b="0" i="0" u="none" strike="noStrike" cap="none">
                <a:solidFill>
                  <a:schemeClr val="dk1"/>
                </a:solidFill>
                <a:latin typeface="Libre Franklin"/>
                <a:ea typeface="Libre Franklin"/>
                <a:cs typeface="Libre Franklin"/>
                <a:sym typeface="Libre Franklin"/>
              </a:endParaRPr>
            </a:p>
          </p:txBody>
        </p:sp>
        <p:sp>
          <p:nvSpPr>
            <p:cNvPr id="591" name="DEI for ALL new faculty/staff box"/>
            <p:cNvSpPr/>
            <p:nvPr/>
          </p:nvSpPr>
          <p:spPr>
            <a:xfrm>
              <a:off x="8235981" y="2024153"/>
              <a:ext cx="1260600" cy="1133100"/>
            </a:xfrm>
            <a:prstGeom prst="roundRect">
              <a:avLst>
                <a:gd name="adj" fmla="val 10000"/>
              </a:avLst>
            </a:prstGeom>
            <a:solidFill>
              <a:srgbClr val="D0E2CC">
                <a:alpha val="89411"/>
              </a:srgbClr>
            </a:solidFill>
            <a:ln w="12700" cap="flat" cmpd="sng">
              <a:solidFill>
                <a:srgbClr val="D0E2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92" name="DEI for ALL new faculty/staff"/>
            <p:cNvSpPr txBox="1"/>
            <p:nvPr/>
          </p:nvSpPr>
          <p:spPr>
            <a:xfrm>
              <a:off x="8269171" y="2057343"/>
              <a:ext cx="1194300" cy="10668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Provide DEI/anti-racist training for </a:t>
              </a:r>
              <a:r>
                <a:rPr lang="en-US" sz="900" b="1" i="0" u="none" strike="noStrike" cap="none">
                  <a:solidFill>
                    <a:schemeClr val="dk1"/>
                  </a:solidFill>
                  <a:latin typeface="Libre Franklin"/>
                  <a:ea typeface="Libre Franklin"/>
                  <a:cs typeface="Libre Franklin"/>
                  <a:sym typeface="Libre Franklin"/>
                </a:rPr>
                <a:t>ALL new faculty and staff</a:t>
              </a:r>
              <a:endParaRPr sz="900" b="0" i="0" u="none" strike="noStrike" cap="none">
                <a:solidFill>
                  <a:schemeClr val="dk1"/>
                </a:solidFill>
                <a:latin typeface="Libre Franklin"/>
                <a:ea typeface="Libre Franklin"/>
                <a:cs typeface="Libre Franklin"/>
                <a:sym typeface="Libre Franklin"/>
              </a:endParaRPr>
            </a:p>
          </p:txBody>
        </p:sp>
        <p:sp>
          <p:nvSpPr>
            <p:cNvPr id="589" name="Campus climate 26-27 box"/>
            <p:cNvSpPr/>
            <p:nvPr/>
          </p:nvSpPr>
          <p:spPr>
            <a:xfrm>
              <a:off x="8235981" y="426700"/>
              <a:ext cx="1260600" cy="1487100"/>
            </a:xfrm>
            <a:prstGeom prst="roundRect">
              <a:avLst>
                <a:gd name="adj" fmla="val 10000"/>
              </a:avLst>
            </a:prstGeom>
            <a:solidFill>
              <a:srgbClr val="CDE2CC">
                <a:alpha val="89411"/>
              </a:srgbClr>
            </a:solidFill>
            <a:ln w="12700" cap="flat" cmpd="sng">
              <a:solidFill>
                <a:srgbClr val="CDE2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90" name="Campus climate 26-27"/>
            <p:cNvSpPr txBox="1"/>
            <p:nvPr/>
          </p:nvSpPr>
          <p:spPr>
            <a:xfrm>
              <a:off x="8272906" y="463625"/>
              <a:ext cx="1186800" cy="14133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Conduct </a:t>
              </a:r>
              <a:br>
                <a:rPr lang="en-US" sz="900" b="0" i="0" u="none" strike="noStrike" cap="none">
                  <a:solidFill>
                    <a:schemeClr val="dk1"/>
                  </a:solidFill>
                  <a:latin typeface="Libre Franklin"/>
                  <a:ea typeface="Libre Franklin"/>
                  <a:cs typeface="Libre Franklin"/>
                  <a:sym typeface="Libre Franklin"/>
                </a:rPr>
              </a:br>
              <a:r>
                <a:rPr lang="en-US" sz="900" b="0" i="0" u="none" strike="noStrike" cap="none">
                  <a:solidFill>
                    <a:schemeClr val="dk1"/>
                  </a:solidFill>
                  <a:latin typeface="Libre Franklin"/>
                  <a:ea typeface="Libre Franklin"/>
                  <a:cs typeface="Libre Franklin"/>
                  <a:sym typeface="Libre Franklin"/>
                </a:rPr>
                <a:t>Campus Climate Assessment</a:t>
              </a:r>
              <a:br>
                <a:rPr lang="en-US" sz="900" b="0" i="0" u="none" strike="noStrike" cap="none">
                  <a:solidFill>
                    <a:schemeClr val="dk1"/>
                  </a:solidFill>
                  <a:latin typeface="Libre Franklin"/>
                  <a:ea typeface="Libre Franklin"/>
                  <a:cs typeface="Libre Franklin"/>
                  <a:sym typeface="Libre Franklin"/>
                </a:rPr>
              </a:br>
              <a:br>
                <a:rPr lang="en-US" sz="900" b="0" i="0" u="none" strike="noStrike" cap="none">
                  <a:solidFill>
                    <a:schemeClr val="dk1"/>
                  </a:solidFill>
                  <a:latin typeface="Libre Franklin"/>
                  <a:ea typeface="Libre Franklin"/>
                  <a:cs typeface="Libre Franklin"/>
                  <a:sym typeface="Libre Franklin"/>
                </a:rPr>
              </a:br>
              <a:r>
                <a:rPr lang="en-US" sz="900" b="0" i="0" u="none" strike="noStrike" cap="none">
                  <a:solidFill>
                    <a:schemeClr val="dk1"/>
                  </a:solidFill>
                  <a:latin typeface="Libre Franklin"/>
                  <a:ea typeface="Libre Franklin"/>
                  <a:cs typeface="Libre Franklin"/>
                  <a:sym typeface="Libre Franklin"/>
                </a:rPr>
                <a:t>*Publish assessment results on college website</a:t>
              </a:r>
              <a:endParaRPr sz="1300" b="0" i="0" u="none" strike="noStrike" cap="none">
                <a:solidFill>
                  <a:srgbClr val="000000"/>
                </a:solidFill>
                <a:latin typeface="Arial"/>
                <a:ea typeface="Arial"/>
                <a:cs typeface="Arial"/>
                <a:sym typeface="Arial"/>
              </a:endParaRPr>
            </a:p>
          </p:txBody>
        </p:sp>
        <p:sp>
          <p:nvSpPr>
            <p:cNvPr id="588" name="down arrow"/>
            <p:cNvSpPr/>
            <p:nvPr/>
          </p:nvSpPr>
          <p:spPr>
            <a:xfrm rot="5400000">
              <a:off x="8838707" y="343967"/>
              <a:ext cx="55200" cy="55200"/>
            </a:xfrm>
            <a:prstGeom prst="rightArrow">
              <a:avLst>
                <a:gd name="adj1" fmla="val 66700"/>
                <a:gd name="adj2" fmla="val 50000"/>
              </a:avLst>
            </a:prstGeom>
            <a:solidFill>
              <a:srgbClr val="58AD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86" name="AY2026-27 box"/>
            <p:cNvSpPr/>
            <p:nvPr/>
          </p:nvSpPr>
          <p:spPr>
            <a:xfrm>
              <a:off x="8235981" y="1215"/>
              <a:ext cx="1260600" cy="315300"/>
            </a:xfrm>
            <a:prstGeom prst="roundRect">
              <a:avLst>
                <a:gd name="adj" fmla="val 10000"/>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87" name="AY2026-27"/>
            <p:cNvSpPr txBox="1"/>
            <p:nvPr/>
          </p:nvSpPr>
          <p:spPr>
            <a:xfrm>
              <a:off x="8245212" y="10446"/>
              <a:ext cx="1242300" cy="29670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050"/>
                <a:buFont typeface="Libre Franklin"/>
                <a:buNone/>
              </a:pPr>
              <a:r>
                <a:rPr lang="en-US" sz="950" b="1" i="0" u="none" strike="noStrike" cap="none">
                  <a:solidFill>
                    <a:schemeClr val="lt1"/>
                  </a:solidFill>
                  <a:latin typeface="Libre Franklin"/>
                  <a:ea typeface="Libre Franklin"/>
                  <a:cs typeface="Libre Franklin"/>
                  <a:sym typeface="Libre Franklin"/>
                </a:rPr>
                <a:t>AY2026-27</a:t>
              </a:r>
              <a:endParaRPr sz="1300" b="0" i="0" u="none" strike="noStrike" cap="none">
                <a:solidFill>
                  <a:srgbClr val="000000"/>
                </a:solidFill>
                <a:latin typeface="Arial"/>
                <a:ea typeface="Arial"/>
                <a:cs typeface="Arial"/>
                <a:sym typeface="Arial"/>
              </a:endParaRPr>
            </a:p>
          </p:txBody>
        </p:sp>
        <p:sp>
          <p:nvSpPr>
            <p:cNvPr id="584" name="DEI plans 25-26 box"/>
            <p:cNvSpPr/>
            <p:nvPr/>
          </p:nvSpPr>
          <p:spPr>
            <a:xfrm>
              <a:off x="6798787" y="4326021"/>
              <a:ext cx="1260600" cy="666900"/>
            </a:xfrm>
            <a:prstGeom prst="roundRect">
              <a:avLst>
                <a:gd name="adj" fmla="val 10000"/>
              </a:avLst>
            </a:prstGeom>
            <a:solidFill>
              <a:srgbClr val="CBE4CD">
                <a:alpha val="89411"/>
              </a:srgbClr>
            </a:solidFill>
            <a:ln w="12700" cap="flat" cmpd="sng">
              <a:solidFill>
                <a:srgbClr val="CBE4C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85" name="DEI plans 25-26"/>
            <p:cNvSpPr txBox="1"/>
            <p:nvPr/>
          </p:nvSpPr>
          <p:spPr>
            <a:xfrm>
              <a:off x="6818316" y="4345550"/>
              <a:ext cx="1221600" cy="6276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Submit DEI Strategic Plans</a:t>
              </a:r>
              <a:endParaRPr sz="1300" b="0" i="0" u="none" strike="noStrike" cap="none">
                <a:solidFill>
                  <a:srgbClr val="000000"/>
                </a:solidFill>
                <a:latin typeface="Arial"/>
                <a:ea typeface="Arial"/>
                <a:cs typeface="Arial"/>
                <a:sym typeface="Arial"/>
              </a:endParaRPr>
            </a:p>
          </p:txBody>
        </p:sp>
        <p:sp>
          <p:nvSpPr>
            <p:cNvPr id="582" name="box"/>
            <p:cNvSpPr/>
            <p:nvPr/>
          </p:nvSpPr>
          <p:spPr>
            <a:xfrm>
              <a:off x="6798787" y="3273932"/>
              <a:ext cx="1260600" cy="941700"/>
            </a:xfrm>
            <a:prstGeom prst="roundRect">
              <a:avLst>
                <a:gd name="adj" fmla="val 10000"/>
              </a:avLst>
            </a:prstGeom>
            <a:solidFill>
              <a:srgbClr val="CBE4CF">
                <a:alpha val="89411"/>
              </a:srgbClr>
            </a:solidFill>
            <a:ln w="12700" cap="flat" cmpd="sng">
              <a:solidFill>
                <a:srgbClr val="CBE4C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83" name="DEI for NEW students 25-26"/>
            <p:cNvSpPr txBox="1"/>
            <p:nvPr/>
          </p:nvSpPr>
          <p:spPr>
            <a:xfrm>
              <a:off x="6826371" y="3324740"/>
              <a:ext cx="1205400" cy="886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dirty="0">
                  <a:solidFill>
                    <a:schemeClr val="dk1"/>
                  </a:solidFill>
                  <a:latin typeface="Libre Franklin"/>
                  <a:ea typeface="Libre Franklin"/>
                  <a:cs typeface="Libre Franklin"/>
                  <a:sym typeface="Libre Franklin"/>
                </a:rPr>
                <a:t>Provide DEI/anti-racist training for all </a:t>
              </a:r>
              <a:r>
                <a:rPr lang="en-US" sz="900" b="1" i="0" u="none" strike="noStrike" cap="none" dirty="0">
                  <a:solidFill>
                    <a:schemeClr val="dk1"/>
                  </a:solidFill>
                  <a:latin typeface="Libre Franklin"/>
                  <a:ea typeface="Libre Franklin"/>
                  <a:cs typeface="Libre Franklin"/>
                  <a:sym typeface="Libre Franklin"/>
                </a:rPr>
                <a:t>NEW degree-seeking students</a:t>
              </a:r>
              <a:endParaRPr sz="900" b="0" i="0" u="none" strike="noStrike" cap="none" dirty="0">
                <a:solidFill>
                  <a:schemeClr val="dk1"/>
                </a:solidFill>
                <a:latin typeface="Libre Franklin"/>
                <a:ea typeface="Libre Franklin"/>
                <a:cs typeface="Libre Franklin"/>
                <a:sym typeface="Libre Franklin"/>
              </a:endParaRPr>
            </a:p>
          </p:txBody>
        </p:sp>
        <p:sp>
          <p:nvSpPr>
            <p:cNvPr id="580" name="box"/>
            <p:cNvSpPr/>
            <p:nvPr/>
          </p:nvSpPr>
          <p:spPr>
            <a:xfrm>
              <a:off x="6798787" y="2042856"/>
              <a:ext cx="1260600" cy="1120800"/>
            </a:xfrm>
            <a:prstGeom prst="roundRect">
              <a:avLst>
                <a:gd name="adj" fmla="val 10000"/>
              </a:avLst>
            </a:prstGeom>
            <a:solidFill>
              <a:srgbClr val="CBE4D2">
                <a:alpha val="89411"/>
              </a:srgbClr>
            </a:solidFill>
            <a:ln w="12700" cap="flat" cmpd="sng">
              <a:solidFill>
                <a:srgbClr val="CBE4D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81" name="DEI faculty and staff"/>
            <p:cNvSpPr txBox="1"/>
            <p:nvPr/>
          </p:nvSpPr>
          <p:spPr>
            <a:xfrm>
              <a:off x="6831613" y="2075682"/>
              <a:ext cx="1194900" cy="1055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Provide DEI/anti-racist training for </a:t>
              </a:r>
              <a:r>
                <a:rPr lang="en-US" sz="900" b="1" i="0" u="none" strike="noStrike" cap="none">
                  <a:solidFill>
                    <a:schemeClr val="dk1"/>
                  </a:solidFill>
                  <a:latin typeface="Libre Franklin"/>
                  <a:ea typeface="Libre Franklin"/>
                  <a:cs typeface="Libre Franklin"/>
                  <a:sym typeface="Libre Franklin"/>
                </a:rPr>
                <a:t>ALL new faculty and staff</a:t>
              </a:r>
              <a:endParaRPr sz="900" b="0" i="0" u="none" strike="noStrike" cap="none">
                <a:solidFill>
                  <a:schemeClr val="dk1"/>
                </a:solidFill>
                <a:latin typeface="Libre Franklin"/>
                <a:ea typeface="Libre Franklin"/>
                <a:cs typeface="Libre Franklin"/>
                <a:sym typeface="Libre Franklin"/>
              </a:endParaRPr>
            </a:p>
          </p:txBody>
        </p:sp>
        <p:sp>
          <p:nvSpPr>
            <p:cNvPr id="578" name="box"/>
            <p:cNvSpPr/>
            <p:nvPr/>
          </p:nvSpPr>
          <p:spPr>
            <a:xfrm>
              <a:off x="6798787" y="426700"/>
              <a:ext cx="1260600" cy="1505700"/>
            </a:xfrm>
            <a:prstGeom prst="roundRect">
              <a:avLst>
                <a:gd name="adj" fmla="val 10000"/>
              </a:avLst>
            </a:prstGeom>
            <a:solidFill>
              <a:srgbClr val="CCE4D5">
                <a:alpha val="89411"/>
              </a:srgbClr>
            </a:solidFill>
            <a:ln w="12700" cap="flat" cmpd="sng">
              <a:solidFill>
                <a:srgbClr val="CCE4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79" name="listening/feedback 25-26"/>
            <p:cNvSpPr txBox="1"/>
            <p:nvPr/>
          </p:nvSpPr>
          <p:spPr>
            <a:xfrm>
              <a:off x="6835712" y="463625"/>
              <a:ext cx="1186800" cy="14319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Conduct Listening and Feedback Sessions</a:t>
              </a:r>
              <a:br>
                <a:rPr lang="en-US" sz="900" b="0" i="0" u="none" strike="noStrike" cap="none">
                  <a:solidFill>
                    <a:schemeClr val="dk1"/>
                  </a:solidFill>
                  <a:latin typeface="Libre Franklin"/>
                  <a:ea typeface="Libre Franklin"/>
                  <a:cs typeface="Libre Franklin"/>
                  <a:sym typeface="Libre Franklin"/>
                </a:rPr>
              </a:br>
              <a:br>
                <a:rPr lang="en-US" sz="900" b="0" i="0" u="none" strike="noStrike" cap="none">
                  <a:solidFill>
                    <a:schemeClr val="dk1"/>
                  </a:solidFill>
                  <a:latin typeface="Libre Franklin"/>
                  <a:ea typeface="Libre Franklin"/>
                  <a:cs typeface="Libre Franklin"/>
                  <a:sym typeface="Libre Franklin"/>
                </a:rPr>
              </a:br>
              <a:r>
                <a:rPr lang="en-US" sz="900" b="0" i="0" u="none" strike="noStrike" cap="none">
                  <a:solidFill>
                    <a:schemeClr val="dk1"/>
                  </a:solidFill>
                  <a:latin typeface="Libre Franklin"/>
                  <a:ea typeface="Libre Franklin"/>
                  <a:cs typeface="Libre Franklin"/>
                  <a:sym typeface="Libre Franklin"/>
                </a:rPr>
                <a:t>*Publish listening and feedback session results on college website</a:t>
              </a:r>
              <a:endParaRPr sz="900" b="0" i="0" u="none" strike="noStrike" cap="none">
                <a:solidFill>
                  <a:schemeClr val="dk1"/>
                </a:solidFill>
                <a:latin typeface="Libre Franklin"/>
                <a:ea typeface="Libre Franklin"/>
                <a:cs typeface="Libre Franklin"/>
                <a:sym typeface="Libre Franklin"/>
              </a:endParaRPr>
            </a:p>
          </p:txBody>
        </p:sp>
        <p:sp>
          <p:nvSpPr>
            <p:cNvPr id="577" name="down arrow"/>
            <p:cNvSpPr/>
            <p:nvPr/>
          </p:nvSpPr>
          <p:spPr>
            <a:xfrm rot="5400000">
              <a:off x="7401513" y="343967"/>
              <a:ext cx="55200" cy="55200"/>
            </a:xfrm>
            <a:prstGeom prst="rightArrow">
              <a:avLst>
                <a:gd name="adj1" fmla="val 66700"/>
                <a:gd name="adj2" fmla="val 50000"/>
              </a:avLst>
            </a:prstGeom>
            <a:solidFill>
              <a:srgbClr val="45B3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75" name="Box"/>
            <p:cNvSpPr/>
            <p:nvPr/>
          </p:nvSpPr>
          <p:spPr>
            <a:xfrm>
              <a:off x="6798787" y="1215"/>
              <a:ext cx="1260600" cy="315300"/>
            </a:xfrm>
            <a:prstGeom prst="roundRect">
              <a:avLst>
                <a:gd name="adj" fmla="val 10000"/>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76" name="AY2025-26"/>
            <p:cNvSpPr txBox="1"/>
            <p:nvPr/>
          </p:nvSpPr>
          <p:spPr>
            <a:xfrm>
              <a:off x="6808018" y="10446"/>
              <a:ext cx="1242300" cy="29670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050"/>
                <a:buFont typeface="Libre Franklin"/>
                <a:buNone/>
              </a:pPr>
              <a:r>
                <a:rPr lang="en-US" sz="950" b="1" i="0" u="none" strike="noStrike" cap="none">
                  <a:solidFill>
                    <a:schemeClr val="lt1"/>
                  </a:solidFill>
                  <a:latin typeface="Libre Franklin"/>
                  <a:ea typeface="Libre Franklin"/>
                  <a:cs typeface="Libre Franklin"/>
                  <a:sym typeface="Libre Franklin"/>
                </a:rPr>
                <a:t>AY2025-26</a:t>
              </a:r>
              <a:endParaRPr sz="1300" b="0" i="0" u="none" strike="noStrike" cap="none">
                <a:solidFill>
                  <a:srgbClr val="000000"/>
                </a:solidFill>
                <a:latin typeface="Arial"/>
                <a:ea typeface="Arial"/>
                <a:cs typeface="Arial"/>
                <a:sym typeface="Arial"/>
              </a:endParaRPr>
            </a:p>
          </p:txBody>
        </p:sp>
        <p:sp>
          <p:nvSpPr>
            <p:cNvPr id="573" name="box"/>
            <p:cNvSpPr/>
            <p:nvPr/>
          </p:nvSpPr>
          <p:spPr>
            <a:xfrm>
              <a:off x="5361643" y="3955759"/>
              <a:ext cx="1260600" cy="941700"/>
            </a:xfrm>
            <a:prstGeom prst="roundRect">
              <a:avLst>
                <a:gd name="adj" fmla="val 10000"/>
              </a:avLst>
            </a:prstGeom>
            <a:solidFill>
              <a:srgbClr val="CBE5D9">
                <a:alpha val="89411"/>
              </a:srgbClr>
            </a:solidFill>
            <a:ln w="12700" cap="flat" cmpd="sng">
              <a:solidFill>
                <a:srgbClr val="CBE5D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74" name="DEI ALL students 24-25"/>
            <p:cNvSpPr txBox="1"/>
            <p:nvPr/>
          </p:nvSpPr>
          <p:spPr>
            <a:xfrm>
              <a:off x="5389227" y="3983343"/>
              <a:ext cx="1205400" cy="886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Provide DEI/anti-racist training for </a:t>
              </a:r>
              <a:r>
                <a:rPr lang="en-US" sz="900" b="1" i="0" u="none" strike="noStrike" cap="none">
                  <a:solidFill>
                    <a:schemeClr val="dk1"/>
                  </a:solidFill>
                  <a:latin typeface="Libre Franklin"/>
                  <a:ea typeface="Libre Franklin"/>
                  <a:cs typeface="Libre Franklin"/>
                  <a:sym typeface="Libre Franklin"/>
                </a:rPr>
                <a:t>ALL degree-seeking students</a:t>
              </a:r>
              <a:endParaRPr sz="1300" b="0" i="0" u="none" strike="noStrike" cap="none">
                <a:solidFill>
                  <a:srgbClr val="000000"/>
                </a:solidFill>
                <a:latin typeface="Arial"/>
                <a:ea typeface="Arial"/>
                <a:cs typeface="Arial"/>
                <a:sym typeface="Arial"/>
              </a:endParaRPr>
            </a:p>
          </p:txBody>
        </p:sp>
        <p:sp>
          <p:nvSpPr>
            <p:cNvPr id="571" name="box"/>
            <p:cNvSpPr/>
            <p:nvPr/>
          </p:nvSpPr>
          <p:spPr>
            <a:xfrm>
              <a:off x="5378055" y="2054296"/>
              <a:ext cx="1260600" cy="1819800"/>
            </a:xfrm>
            <a:prstGeom prst="roundRect">
              <a:avLst>
                <a:gd name="adj" fmla="val 10000"/>
              </a:avLst>
            </a:prstGeom>
            <a:solidFill>
              <a:srgbClr val="CBE5DB">
                <a:alpha val="89411"/>
              </a:srgbClr>
            </a:solidFill>
            <a:ln w="12700" cap="flat" cmpd="sng">
              <a:solidFill>
                <a:srgbClr val="CBE5D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72" name="35% faculty every 2 years"/>
            <p:cNvSpPr txBox="1"/>
            <p:nvPr/>
          </p:nvSpPr>
          <p:spPr>
            <a:xfrm>
              <a:off x="5397639" y="2106650"/>
              <a:ext cx="1188600" cy="16824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Provide DEI/anti-racist training for </a:t>
              </a:r>
              <a:r>
                <a:rPr lang="en-US" sz="900" b="1" i="0" u="none" strike="noStrike" cap="none">
                  <a:solidFill>
                    <a:schemeClr val="dk1"/>
                  </a:solidFill>
                  <a:latin typeface="Libre Franklin"/>
                  <a:ea typeface="Libre Franklin"/>
                  <a:cs typeface="Libre Franklin"/>
                  <a:sym typeface="Libre Franklin"/>
                </a:rPr>
                <a:t>ALL new faculty and staff</a:t>
              </a:r>
              <a:br>
                <a:rPr lang="en-US" sz="900" b="1" i="0" u="none" strike="noStrike" cap="none">
                  <a:solidFill>
                    <a:schemeClr val="dk1"/>
                  </a:solidFill>
                  <a:latin typeface="Libre Franklin"/>
                  <a:ea typeface="Libre Franklin"/>
                  <a:cs typeface="Libre Franklin"/>
                  <a:sym typeface="Libre Franklin"/>
                </a:rPr>
              </a:br>
              <a:r>
                <a:rPr lang="en-US" sz="900" b="1" i="0" u="none" strike="noStrike" cap="none">
                  <a:solidFill>
                    <a:schemeClr val="dk1"/>
                  </a:solidFill>
                  <a:latin typeface="Libre Franklin"/>
                  <a:ea typeface="Libre Franklin"/>
                  <a:cs typeface="Libre Franklin"/>
                  <a:sym typeface="Libre Franklin"/>
                </a:rPr>
                <a:t>* </a:t>
              </a:r>
              <a:r>
                <a:rPr lang="en-US" sz="900" b="0" i="0" u="none" strike="noStrike" cap="none">
                  <a:solidFill>
                    <a:schemeClr val="dk1"/>
                  </a:solidFill>
                  <a:latin typeface="Libre Franklin"/>
                  <a:ea typeface="Libre Franklin"/>
                  <a:cs typeface="Libre Franklin"/>
                  <a:sym typeface="Libre Franklin"/>
                </a:rPr>
                <a:t>35% of tenured faculty and administrators must complete training every 2 years</a:t>
              </a:r>
              <a:endParaRPr sz="1300" b="0" i="0" u="none" strike="noStrike" cap="none">
                <a:solidFill>
                  <a:srgbClr val="000000"/>
                </a:solidFill>
                <a:latin typeface="Arial"/>
                <a:ea typeface="Arial"/>
                <a:cs typeface="Arial"/>
                <a:sym typeface="Arial"/>
              </a:endParaRPr>
            </a:p>
          </p:txBody>
        </p:sp>
        <p:sp>
          <p:nvSpPr>
            <p:cNvPr id="569" name="box"/>
            <p:cNvSpPr/>
            <p:nvPr/>
          </p:nvSpPr>
          <p:spPr>
            <a:xfrm>
              <a:off x="5361593" y="426700"/>
              <a:ext cx="1260600" cy="1545900"/>
            </a:xfrm>
            <a:prstGeom prst="roundRect">
              <a:avLst>
                <a:gd name="adj" fmla="val 10000"/>
              </a:avLst>
            </a:prstGeom>
            <a:solidFill>
              <a:srgbClr val="CBE5DE">
                <a:alpha val="89411"/>
              </a:srgbClr>
            </a:solidFill>
            <a:ln w="12700" cap="flat" cmpd="sng">
              <a:solidFill>
                <a:srgbClr val="CBE5DE">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70" name="listening/feedback 24-25"/>
            <p:cNvSpPr txBox="1"/>
            <p:nvPr/>
          </p:nvSpPr>
          <p:spPr>
            <a:xfrm>
              <a:off x="5398518" y="463625"/>
              <a:ext cx="1186800" cy="1472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dirty="0">
                  <a:solidFill>
                    <a:schemeClr val="dk1"/>
                  </a:solidFill>
                  <a:latin typeface="Libre Franklin"/>
                  <a:ea typeface="Libre Franklin"/>
                  <a:cs typeface="Libre Franklin"/>
                  <a:sym typeface="Libre Franklin"/>
                </a:rPr>
                <a:t>Conduct Listening and Feedback Sessions</a:t>
              </a:r>
              <a:br>
                <a:rPr lang="en-US" sz="900" b="0" i="0" u="none" strike="noStrike" cap="none" dirty="0">
                  <a:solidFill>
                    <a:schemeClr val="dk1"/>
                  </a:solidFill>
                  <a:latin typeface="Libre Franklin"/>
                  <a:ea typeface="Libre Franklin"/>
                  <a:cs typeface="Libre Franklin"/>
                  <a:sym typeface="Libre Franklin"/>
                </a:rPr>
              </a:br>
              <a:br>
                <a:rPr lang="en-US" sz="900" b="0" i="0" u="none" strike="noStrike" cap="none" dirty="0">
                  <a:solidFill>
                    <a:schemeClr val="dk1"/>
                  </a:solidFill>
                  <a:latin typeface="Libre Franklin"/>
                  <a:ea typeface="Libre Franklin"/>
                  <a:cs typeface="Libre Franklin"/>
                  <a:sym typeface="Libre Franklin"/>
                </a:rPr>
              </a:br>
              <a:r>
                <a:rPr lang="en-US" sz="900" b="0" i="0" u="none" strike="noStrike" cap="none" dirty="0">
                  <a:solidFill>
                    <a:schemeClr val="dk1"/>
                  </a:solidFill>
                  <a:latin typeface="Libre Franklin"/>
                  <a:ea typeface="Libre Franklin"/>
                  <a:cs typeface="Libre Franklin"/>
                  <a:sym typeface="Libre Franklin"/>
                </a:rPr>
                <a:t>*Publish listening and feedback session results on college website</a:t>
              </a:r>
              <a:endParaRPr sz="900" b="0" i="0" u="none" strike="noStrike" cap="none" dirty="0">
                <a:solidFill>
                  <a:schemeClr val="dk1"/>
                </a:solidFill>
                <a:latin typeface="Libre Franklin"/>
                <a:ea typeface="Libre Franklin"/>
                <a:cs typeface="Libre Franklin"/>
                <a:sym typeface="Libre Franklin"/>
              </a:endParaRPr>
            </a:p>
          </p:txBody>
        </p:sp>
        <p:sp>
          <p:nvSpPr>
            <p:cNvPr id="568" name="down arrow"/>
            <p:cNvSpPr/>
            <p:nvPr/>
          </p:nvSpPr>
          <p:spPr>
            <a:xfrm rot="5400000">
              <a:off x="5964319" y="343967"/>
              <a:ext cx="55200" cy="55200"/>
            </a:xfrm>
            <a:prstGeom prst="rightArrow">
              <a:avLst>
                <a:gd name="adj1" fmla="val 66700"/>
                <a:gd name="adj2" fmla="val 50000"/>
              </a:avLst>
            </a:prstGeom>
            <a:solidFill>
              <a:srgbClr val="44B7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66" name="box"/>
            <p:cNvSpPr/>
            <p:nvPr/>
          </p:nvSpPr>
          <p:spPr>
            <a:xfrm>
              <a:off x="5361593" y="1215"/>
              <a:ext cx="1260600" cy="315300"/>
            </a:xfrm>
            <a:prstGeom prst="roundRect">
              <a:avLst>
                <a:gd name="adj" fmla="val 10000"/>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67" name="AY2024-25"/>
            <p:cNvSpPr txBox="1"/>
            <p:nvPr/>
          </p:nvSpPr>
          <p:spPr>
            <a:xfrm>
              <a:off x="5370824" y="10446"/>
              <a:ext cx="1242300" cy="29670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050"/>
                <a:buFont typeface="Libre Franklin"/>
                <a:buNone/>
              </a:pPr>
              <a:r>
                <a:rPr lang="en-US" sz="950" b="1" i="0" u="none" strike="noStrike" cap="none">
                  <a:solidFill>
                    <a:schemeClr val="lt1"/>
                  </a:solidFill>
                  <a:latin typeface="Libre Franklin"/>
                  <a:ea typeface="Libre Franklin"/>
                  <a:cs typeface="Libre Franklin"/>
                  <a:sym typeface="Libre Franklin"/>
                </a:rPr>
                <a:t>AY2024-25</a:t>
              </a:r>
              <a:endParaRPr sz="1300" b="0" i="0" u="none" strike="noStrike" cap="none">
                <a:solidFill>
                  <a:srgbClr val="000000"/>
                </a:solidFill>
                <a:latin typeface="Arial"/>
                <a:ea typeface="Arial"/>
                <a:cs typeface="Arial"/>
                <a:sym typeface="Arial"/>
              </a:endParaRPr>
            </a:p>
          </p:txBody>
        </p:sp>
        <p:sp>
          <p:nvSpPr>
            <p:cNvPr id="564" name="box"/>
            <p:cNvSpPr/>
            <p:nvPr/>
          </p:nvSpPr>
          <p:spPr>
            <a:xfrm>
              <a:off x="3924399" y="3314889"/>
              <a:ext cx="1260600" cy="773400"/>
            </a:xfrm>
            <a:prstGeom prst="roundRect">
              <a:avLst>
                <a:gd name="adj" fmla="val 10000"/>
              </a:avLst>
            </a:prstGeom>
            <a:solidFill>
              <a:srgbClr val="CCE6E1">
                <a:alpha val="89411"/>
              </a:srgbClr>
            </a:solidFill>
            <a:ln w="12700" cap="flat" cmpd="sng">
              <a:solidFill>
                <a:srgbClr val="CCE6E1">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65" name="DEI strategic plans 23-24"/>
            <p:cNvSpPr txBox="1"/>
            <p:nvPr/>
          </p:nvSpPr>
          <p:spPr>
            <a:xfrm>
              <a:off x="3947048" y="3337538"/>
              <a:ext cx="1215300" cy="728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Submit DEI Strategic Plans</a:t>
              </a:r>
              <a:endParaRPr sz="1300" b="0" i="0" u="none" strike="noStrike" cap="none">
                <a:solidFill>
                  <a:srgbClr val="000000"/>
                </a:solidFill>
                <a:latin typeface="Arial"/>
                <a:ea typeface="Arial"/>
                <a:cs typeface="Arial"/>
                <a:sym typeface="Arial"/>
              </a:endParaRPr>
            </a:p>
          </p:txBody>
        </p:sp>
        <p:sp>
          <p:nvSpPr>
            <p:cNvPr id="562" name="box"/>
            <p:cNvSpPr/>
            <p:nvPr/>
          </p:nvSpPr>
          <p:spPr>
            <a:xfrm>
              <a:off x="3924399" y="2083085"/>
              <a:ext cx="1260600" cy="1121400"/>
            </a:xfrm>
            <a:prstGeom prst="roundRect">
              <a:avLst>
                <a:gd name="adj" fmla="val 10000"/>
              </a:avLst>
            </a:prstGeom>
            <a:solidFill>
              <a:srgbClr val="CBE7E5">
                <a:alpha val="89411"/>
              </a:srgbClr>
            </a:solidFill>
            <a:ln w="12700" cap="flat" cmpd="sng">
              <a:solidFill>
                <a:srgbClr val="CBE7E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63" name="DEI ALL faculty"/>
            <p:cNvSpPr txBox="1"/>
            <p:nvPr/>
          </p:nvSpPr>
          <p:spPr>
            <a:xfrm>
              <a:off x="3957246" y="2115932"/>
              <a:ext cx="1194900" cy="1055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Provide DEI/anti-racist training for </a:t>
              </a:r>
              <a:r>
                <a:rPr lang="en-US" sz="900" b="1" i="0" u="none" strike="noStrike" cap="none">
                  <a:solidFill>
                    <a:schemeClr val="dk1"/>
                  </a:solidFill>
                  <a:latin typeface="Libre Franklin"/>
                  <a:ea typeface="Libre Franklin"/>
                  <a:cs typeface="Libre Franklin"/>
                  <a:sym typeface="Libre Franklin"/>
                </a:rPr>
                <a:t>ALL new faculty and staff</a:t>
              </a:r>
              <a:endParaRPr sz="900" b="0" i="0" u="none" strike="noStrike" cap="none">
                <a:solidFill>
                  <a:schemeClr val="dk1"/>
                </a:solidFill>
                <a:latin typeface="Libre Franklin"/>
                <a:ea typeface="Libre Franklin"/>
                <a:cs typeface="Libre Franklin"/>
                <a:sym typeface="Libre Franklin"/>
              </a:endParaRPr>
            </a:p>
          </p:txBody>
        </p:sp>
        <p:sp>
          <p:nvSpPr>
            <p:cNvPr id="560" name="Box"/>
            <p:cNvSpPr/>
            <p:nvPr/>
          </p:nvSpPr>
          <p:spPr>
            <a:xfrm>
              <a:off x="3924399" y="426700"/>
              <a:ext cx="1260600" cy="1546200"/>
            </a:xfrm>
            <a:prstGeom prst="roundRect">
              <a:avLst>
                <a:gd name="adj" fmla="val 10000"/>
              </a:avLst>
            </a:prstGeom>
            <a:solidFill>
              <a:srgbClr val="CBE4E7">
                <a:alpha val="89411"/>
              </a:srgbClr>
            </a:solidFill>
            <a:ln w="12700" cap="flat" cmpd="sng">
              <a:solidFill>
                <a:srgbClr val="CBE4E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61" name="listening/feeedback 23-24"/>
            <p:cNvSpPr txBox="1"/>
            <p:nvPr/>
          </p:nvSpPr>
          <p:spPr>
            <a:xfrm>
              <a:off x="3961324" y="463625"/>
              <a:ext cx="1186800" cy="1472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Conduct Listening and Feedback Sessions</a:t>
              </a:r>
              <a:br>
                <a:rPr lang="en-US" sz="900" b="0" i="0" u="none" strike="noStrike" cap="none">
                  <a:solidFill>
                    <a:schemeClr val="dk1"/>
                  </a:solidFill>
                  <a:latin typeface="Libre Franklin"/>
                  <a:ea typeface="Libre Franklin"/>
                  <a:cs typeface="Libre Franklin"/>
                  <a:sym typeface="Libre Franklin"/>
                </a:rPr>
              </a:br>
              <a:br>
                <a:rPr lang="en-US" sz="900" b="0" i="0" u="none" strike="noStrike" cap="none">
                  <a:solidFill>
                    <a:schemeClr val="dk1"/>
                  </a:solidFill>
                  <a:latin typeface="Libre Franklin"/>
                  <a:ea typeface="Libre Franklin"/>
                  <a:cs typeface="Libre Franklin"/>
                  <a:sym typeface="Libre Franklin"/>
                </a:rPr>
              </a:br>
              <a:r>
                <a:rPr lang="en-US" sz="900" b="0" i="0" u="none" strike="noStrike" cap="none">
                  <a:solidFill>
                    <a:schemeClr val="dk1"/>
                  </a:solidFill>
                  <a:latin typeface="Libre Franklin"/>
                  <a:ea typeface="Libre Franklin"/>
                  <a:cs typeface="Libre Franklin"/>
                  <a:sym typeface="Libre Franklin"/>
                </a:rPr>
                <a:t>*Publish listening and feedback session results on college website</a:t>
              </a:r>
              <a:endParaRPr sz="1300" b="0" i="0" u="none" strike="noStrike" cap="none">
                <a:solidFill>
                  <a:srgbClr val="000000"/>
                </a:solidFill>
                <a:latin typeface="Arial"/>
                <a:ea typeface="Arial"/>
                <a:cs typeface="Arial"/>
                <a:sym typeface="Arial"/>
              </a:endParaRPr>
            </a:p>
          </p:txBody>
        </p:sp>
        <p:sp>
          <p:nvSpPr>
            <p:cNvPr id="559" name="down arrow"/>
            <p:cNvSpPr/>
            <p:nvPr/>
          </p:nvSpPr>
          <p:spPr>
            <a:xfrm rot="5400000">
              <a:off x="4527125" y="343967"/>
              <a:ext cx="55200" cy="55200"/>
            </a:xfrm>
            <a:prstGeom prst="rightArrow">
              <a:avLst>
                <a:gd name="adj1" fmla="val 66700"/>
                <a:gd name="adj2" fmla="val 50000"/>
              </a:avLst>
            </a:prstGeom>
            <a:solidFill>
              <a:srgbClr val="43BC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57" name="Box"/>
            <p:cNvSpPr/>
            <p:nvPr/>
          </p:nvSpPr>
          <p:spPr>
            <a:xfrm>
              <a:off x="3924399" y="1215"/>
              <a:ext cx="1260600" cy="315300"/>
            </a:xfrm>
            <a:prstGeom prst="roundRect">
              <a:avLst>
                <a:gd name="adj" fmla="val 10000"/>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58" name="AY23-24"/>
            <p:cNvSpPr txBox="1"/>
            <p:nvPr/>
          </p:nvSpPr>
          <p:spPr>
            <a:xfrm>
              <a:off x="3933630" y="10446"/>
              <a:ext cx="1242300" cy="29670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050"/>
                <a:buFont typeface="Libre Franklin"/>
                <a:buNone/>
              </a:pPr>
              <a:r>
                <a:rPr lang="en-US" sz="950" b="1" i="0" u="none" strike="noStrike" cap="none">
                  <a:solidFill>
                    <a:schemeClr val="lt1"/>
                  </a:solidFill>
                  <a:latin typeface="Libre Franklin"/>
                  <a:ea typeface="Libre Franklin"/>
                  <a:cs typeface="Libre Franklin"/>
                  <a:sym typeface="Libre Franklin"/>
                </a:rPr>
                <a:t>AY2023-24</a:t>
              </a:r>
              <a:endParaRPr sz="1300" b="0" i="0" u="none" strike="noStrike" cap="none">
                <a:solidFill>
                  <a:srgbClr val="000000"/>
                </a:solidFill>
                <a:latin typeface="Arial"/>
                <a:ea typeface="Arial"/>
                <a:cs typeface="Arial"/>
                <a:sym typeface="Arial"/>
              </a:endParaRPr>
            </a:p>
          </p:txBody>
        </p:sp>
        <p:sp>
          <p:nvSpPr>
            <p:cNvPr id="555" name="Box"/>
            <p:cNvSpPr/>
            <p:nvPr/>
          </p:nvSpPr>
          <p:spPr>
            <a:xfrm>
              <a:off x="2486411" y="4202513"/>
              <a:ext cx="1260600" cy="808800"/>
            </a:xfrm>
            <a:prstGeom prst="roundRect">
              <a:avLst>
                <a:gd name="adj" fmla="val 10000"/>
              </a:avLst>
            </a:prstGeom>
            <a:solidFill>
              <a:srgbClr val="CBE2E7">
                <a:alpha val="89411"/>
              </a:srgbClr>
            </a:solidFill>
            <a:ln w="12700" cap="flat" cmpd="sng">
              <a:solidFill>
                <a:srgbClr val="CBE2E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56" name="program evaluations"/>
            <p:cNvSpPr txBox="1"/>
            <p:nvPr/>
          </p:nvSpPr>
          <p:spPr>
            <a:xfrm>
              <a:off x="2509632" y="4229945"/>
              <a:ext cx="1213200" cy="761400"/>
            </a:xfrm>
            <a:prstGeom prst="rect">
              <a:avLst/>
            </a:prstGeom>
            <a:noFill/>
            <a:ln>
              <a:noFill/>
            </a:ln>
          </p:spPr>
          <p:txBody>
            <a:bodyPr spcFirstLastPara="1" wrap="square" lIns="12700" tIns="12700" rIns="12700" bIns="12700" anchor="ctr" anchorCtr="0">
              <a:noAutofit/>
            </a:bodyPr>
            <a:lstStyle/>
            <a:p>
              <a:pPr marL="0" marR="0" lvl="0" indent="0" algn="ctr" rtl="0">
                <a:lnSpc>
                  <a:spcPct val="10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Create and collect program evaluations from training participants</a:t>
              </a:r>
              <a:endParaRPr sz="1300" b="0" i="0" u="none" strike="noStrike" cap="none">
                <a:solidFill>
                  <a:srgbClr val="000000"/>
                </a:solidFill>
                <a:latin typeface="Arial"/>
                <a:ea typeface="Arial"/>
                <a:cs typeface="Arial"/>
                <a:sym typeface="Arial"/>
              </a:endParaRPr>
            </a:p>
          </p:txBody>
        </p:sp>
        <p:sp>
          <p:nvSpPr>
            <p:cNvPr id="553" name="Box"/>
            <p:cNvSpPr/>
            <p:nvPr/>
          </p:nvSpPr>
          <p:spPr>
            <a:xfrm>
              <a:off x="2487205" y="2071961"/>
              <a:ext cx="1260600" cy="2048400"/>
            </a:xfrm>
            <a:prstGeom prst="roundRect">
              <a:avLst>
                <a:gd name="adj" fmla="val 10000"/>
              </a:avLst>
            </a:prstGeom>
            <a:solidFill>
              <a:srgbClr val="CCDFE7">
                <a:alpha val="89411"/>
              </a:srgbClr>
            </a:solidFill>
            <a:ln w="12700" cap="flat" cmpd="sng">
              <a:solidFill>
                <a:srgbClr val="CCDFE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54" name="80% total faculty"/>
            <p:cNvSpPr txBox="1"/>
            <p:nvPr/>
          </p:nvSpPr>
          <p:spPr>
            <a:xfrm>
              <a:off x="2524130" y="2291417"/>
              <a:ext cx="1188600" cy="1700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Provide DEI/anti-racist training for </a:t>
              </a:r>
              <a:r>
                <a:rPr lang="en-US" sz="900" b="1" i="0" u="none" strike="noStrike" cap="none">
                  <a:solidFill>
                    <a:schemeClr val="dk1"/>
                  </a:solidFill>
                  <a:latin typeface="Libre Franklin"/>
                  <a:ea typeface="Libre Franklin"/>
                  <a:cs typeface="Libre Franklin"/>
                  <a:sym typeface="Libre Franklin"/>
                </a:rPr>
                <a:t>ALL new faculty and staff</a:t>
              </a:r>
              <a:br>
                <a:rPr lang="en-US" sz="900" b="1" i="0" u="none" strike="noStrike" cap="none">
                  <a:solidFill>
                    <a:schemeClr val="dk1"/>
                  </a:solidFill>
                  <a:latin typeface="Libre Franklin"/>
                  <a:ea typeface="Libre Franklin"/>
                  <a:cs typeface="Libre Franklin"/>
                  <a:sym typeface="Libre Franklin"/>
                </a:rPr>
              </a:br>
              <a:r>
                <a:rPr lang="en-US" sz="900" b="1" i="0" u="none" strike="noStrike" cap="none">
                  <a:solidFill>
                    <a:schemeClr val="dk1"/>
                  </a:solidFill>
                  <a:latin typeface="Libre Franklin"/>
                  <a:ea typeface="Libre Franklin"/>
                  <a:cs typeface="Libre Franklin"/>
                  <a:sym typeface="Libre Franklin"/>
                </a:rPr>
                <a:t>*</a:t>
              </a:r>
              <a:r>
                <a:rPr lang="en-US" sz="900" b="0" i="0" u="none" strike="noStrike" cap="none">
                  <a:solidFill>
                    <a:schemeClr val="dk1"/>
                  </a:solidFill>
                  <a:latin typeface="Libre Franklin"/>
                  <a:ea typeface="Libre Franklin"/>
                  <a:cs typeface="Libre Franklin"/>
                  <a:sym typeface="Libre Franklin"/>
                </a:rPr>
                <a:t>80% of total faculty and staff must complete training every 2 years</a:t>
              </a:r>
              <a:br>
                <a:rPr lang="en-US" sz="900" b="1" i="0" u="none" strike="noStrike" cap="none">
                  <a:solidFill>
                    <a:schemeClr val="dk1"/>
                  </a:solidFill>
                  <a:latin typeface="Libre Franklin"/>
                  <a:ea typeface="Libre Franklin"/>
                  <a:cs typeface="Libre Franklin"/>
                  <a:sym typeface="Libre Franklin"/>
                </a:rPr>
              </a:br>
              <a:r>
                <a:rPr lang="en-US" sz="900" b="1" i="0" u="none" strike="noStrike" cap="none">
                  <a:solidFill>
                    <a:schemeClr val="dk1"/>
                  </a:solidFill>
                  <a:latin typeface="Libre Franklin"/>
                  <a:ea typeface="Libre Franklin"/>
                  <a:cs typeface="Libre Franklin"/>
                  <a:sym typeface="Libre Franklin"/>
                </a:rPr>
                <a:t>*</a:t>
              </a:r>
              <a:r>
                <a:rPr lang="en-US" sz="900" b="0" i="0" u="none" strike="noStrike" cap="none">
                  <a:solidFill>
                    <a:schemeClr val="dk1"/>
                  </a:solidFill>
                  <a:latin typeface="Libre Franklin"/>
                  <a:ea typeface="Libre Franklin"/>
                  <a:cs typeface="Libre Franklin"/>
                  <a:sym typeface="Libre Franklin"/>
                </a:rPr>
                <a:t>Post DEI terms and training framework on college website</a:t>
              </a:r>
              <a:br>
                <a:rPr lang="en-US" sz="900" b="1" i="0" u="none" strike="noStrike" cap="none">
                  <a:solidFill>
                    <a:schemeClr val="dk1"/>
                  </a:solidFill>
                  <a:latin typeface="Libre Franklin"/>
                  <a:ea typeface="Libre Franklin"/>
                  <a:cs typeface="Libre Franklin"/>
                  <a:sym typeface="Libre Franklin"/>
                </a:rPr>
              </a:br>
              <a:endParaRPr sz="800" b="0" i="0" u="none" strike="noStrike" cap="none">
                <a:solidFill>
                  <a:schemeClr val="dk1"/>
                </a:solidFill>
                <a:latin typeface="Libre Franklin"/>
                <a:ea typeface="Libre Franklin"/>
                <a:cs typeface="Libre Franklin"/>
                <a:sym typeface="Libre Franklin"/>
              </a:endParaRPr>
            </a:p>
          </p:txBody>
        </p:sp>
        <p:sp>
          <p:nvSpPr>
            <p:cNvPr id="551" name="Box"/>
            <p:cNvSpPr/>
            <p:nvPr/>
          </p:nvSpPr>
          <p:spPr>
            <a:xfrm>
              <a:off x="2446157" y="426700"/>
              <a:ext cx="1260600" cy="1534800"/>
            </a:xfrm>
            <a:prstGeom prst="roundRect">
              <a:avLst>
                <a:gd name="adj" fmla="val 10000"/>
              </a:avLst>
            </a:prstGeom>
            <a:solidFill>
              <a:srgbClr val="CBDBE8">
                <a:alpha val="89411"/>
              </a:srgbClr>
            </a:solidFill>
            <a:ln w="12700" cap="flat" cmpd="sng">
              <a:solidFill>
                <a:srgbClr val="CBDBE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52" name="listening/feedback 22-23"/>
            <p:cNvSpPr txBox="1"/>
            <p:nvPr/>
          </p:nvSpPr>
          <p:spPr>
            <a:xfrm>
              <a:off x="2483082" y="463625"/>
              <a:ext cx="1186800" cy="1461000"/>
            </a:xfrm>
            <a:prstGeom prst="rect">
              <a:avLst/>
            </a:prstGeom>
            <a:noFill/>
            <a:ln>
              <a:noFill/>
            </a:ln>
          </p:spPr>
          <p:txBody>
            <a:bodyPr spcFirstLastPara="1" wrap="square" lIns="12700" tIns="12700" rIns="12700" bIns="12700" anchor="ctr" anchorCtr="0">
              <a:noAutofit/>
            </a:bodyPr>
            <a:lstStyle/>
            <a:p>
              <a:pPr marL="0" marR="0" lvl="0" indent="0" algn="ctr" rtl="0">
                <a:lnSpc>
                  <a:spcPct val="10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Conduct Listening and Feedback Sessions</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Libre Franklin"/>
                <a:buNone/>
              </a:pPr>
              <a:br>
                <a:rPr lang="en-US" sz="900" b="0" i="0" u="none" strike="noStrike" cap="none">
                  <a:solidFill>
                    <a:schemeClr val="dk1"/>
                  </a:solidFill>
                  <a:latin typeface="Libre Franklin"/>
                  <a:ea typeface="Libre Franklin"/>
                  <a:cs typeface="Libre Franklin"/>
                  <a:sym typeface="Libre Franklin"/>
                </a:rPr>
              </a:br>
              <a:r>
                <a:rPr lang="en-US" sz="900" b="0" i="0" u="none" strike="noStrike" cap="none">
                  <a:solidFill>
                    <a:schemeClr val="dk1"/>
                  </a:solidFill>
                  <a:latin typeface="Libre Franklin"/>
                  <a:ea typeface="Libre Franklin"/>
                  <a:cs typeface="Libre Franklin"/>
                  <a:sym typeface="Libre Franklin"/>
                </a:rPr>
                <a:t>*Publish listening and feedback session results on college website</a:t>
              </a:r>
              <a:endParaRPr sz="1300" b="0" i="0" u="none" strike="noStrike" cap="none">
                <a:solidFill>
                  <a:srgbClr val="000000"/>
                </a:solidFill>
                <a:latin typeface="Arial"/>
                <a:ea typeface="Arial"/>
                <a:cs typeface="Arial"/>
                <a:sym typeface="Arial"/>
              </a:endParaRPr>
            </a:p>
          </p:txBody>
        </p:sp>
        <p:sp>
          <p:nvSpPr>
            <p:cNvPr id="550" name="down arrow"/>
            <p:cNvSpPr/>
            <p:nvPr/>
          </p:nvSpPr>
          <p:spPr>
            <a:xfrm rot="5530721">
              <a:off x="3081497" y="343990"/>
              <a:ext cx="55240" cy="55240"/>
            </a:xfrm>
            <a:prstGeom prst="rightArrow">
              <a:avLst>
                <a:gd name="adj1" fmla="val 66700"/>
                <a:gd name="adj2" fmla="val 50000"/>
              </a:avLst>
            </a:prstGeom>
            <a:solidFill>
              <a:srgbClr val="439A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48" name="Box"/>
            <p:cNvSpPr/>
            <p:nvPr/>
          </p:nvSpPr>
          <p:spPr>
            <a:xfrm>
              <a:off x="2487205" y="1215"/>
              <a:ext cx="1260600" cy="315300"/>
            </a:xfrm>
            <a:prstGeom prst="roundRect">
              <a:avLst>
                <a:gd name="adj" fmla="val 10000"/>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49" name="AY2022-23"/>
            <p:cNvSpPr txBox="1"/>
            <p:nvPr/>
          </p:nvSpPr>
          <p:spPr>
            <a:xfrm>
              <a:off x="2496436" y="10446"/>
              <a:ext cx="1242300" cy="29670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050"/>
                <a:buFont typeface="Libre Franklin"/>
                <a:buNone/>
              </a:pPr>
              <a:r>
                <a:rPr lang="en-US" sz="950" b="1" i="0" u="none" strike="noStrike" cap="none">
                  <a:solidFill>
                    <a:schemeClr val="lt1"/>
                  </a:solidFill>
                  <a:latin typeface="Libre Franklin"/>
                  <a:ea typeface="Libre Franklin"/>
                  <a:cs typeface="Libre Franklin"/>
                  <a:sym typeface="Libre Franklin"/>
                </a:rPr>
                <a:t>AY2022-23</a:t>
              </a:r>
              <a:endParaRPr sz="1300" b="0" i="0" u="none" strike="noStrike" cap="none">
                <a:solidFill>
                  <a:srgbClr val="000000"/>
                </a:solidFill>
                <a:latin typeface="Arial"/>
                <a:ea typeface="Arial"/>
                <a:cs typeface="Arial"/>
                <a:sym typeface="Arial"/>
              </a:endParaRPr>
            </a:p>
          </p:txBody>
        </p:sp>
        <p:sp>
          <p:nvSpPr>
            <p:cNvPr id="546" name="Box"/>
            <p:cNvSpPr/>
            <p:nvPr/>
          </p:nvSpPr>
          <p:spPr>
            <a:xfrm>
              <a:off x="1047446" y="2961961"/>
              <a:ext cx="1241700" cy="956700"/>
            </a:xfrm>
            <a:prstGeom prst="roundRect">
              <a:avLst>
                <a:gd name="adj" fmla="val 10000"/>
              </a:avLst>
            </a:prstGeom>
            <a:solidFill>
              <a:srgbClr val="CBD9E8">
                <a:alpha val="89411"/>
              </a:srgbClr>
            </a:solidFill>
            <a:ln w="12700" cap="flat" cmpd="sng">
              <a:solidFill>
                <a:srgbClr val="CBD9E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47" name="200 new positions"/>
            <p:cNvSpPr txBox="1"/>
            <p:nvPr/>
          </p:nvSpPr>
          <p:spPr>
            <a:xfrm>
              <a:off x="1075465" y="2989980"/>
              <a:ext cx="1185900" cy="9006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Prepare to add 200 new full-time tenure-track positions</a:t>
              </a:r>
              <a:endParaRPr sz="900" b="0" i="0" u="none" strike="noStrike" cap="none">
                <a:solidFill>
                  <a:schemeClr val="dk1"/>
                </a:solidFill>
                <a:latin typeface="Libre Franklin"/>
                <a:ea typeface="Libre Franklin"/>
                <a:cs typeface="Libre Franklin"/>
                <a:sym typeface="Libre Franklin"/>
              </a:endParaRPr>
            </a:p>
          </p:txBody>
        </p:sp>
        <p:sp>
          <p:nvSpPr>
            <p:cNvPr id="544" name="Box"/>
            <p:cNvSpPr/>
            <p:nvPr/>
          </p:nvSpPr>
          <p:spPr>
            <a:xfrm>
              <a:off x="1056063" y="2108242"/>
              <a:ext cx="1260600" cy="693300"/>
            </a:xfrm>
            <a:prstGeom prst="roundRect">
              <a:avLst>
                <a:gd name="adj" fmla="val 10000"/>
              </a:avLst>
            </a:prstGeom>
            <a:solidFill>
              <a:srgbClr val="CBD6E8">
                <a:alpha val="89411"/>
              </a:srgbClr>
            </a:solidFill>
            <a:ln w="12700" cap="flat" cmpd="sng">
              <a:solidFill>
                <a:srgbClr val="CBD6E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45" name="DEI strategic plans"/>
            <p:cNvSpPr txBox="1"/>
            <p:nvPr/>
          </p:nvSpPr>
          <p:spPr>
            <a:xfrm>
              <a:off x="1076365" y="2128544"/>
              <a:ext cx="1220100" cy="652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Submit DEI Strategic Plans</a:t>
              </a:r>
              <a:endParaRPr sz="1300" b="0" i="0" u="none" strike="noStrike" cap="none">
                <a:solidFill>
                  <a:srgbClr val="000000"/>
                </a:solidFill>
                <a:latin typeface="Arial"/>
                <a:ea typeface="Arial"/>
                <a:cs typeface="Arial"/>
                <a:sym typeface="Arial"/>
              </a:endParaRPr>
            </a:p>
          </p:txBody>
        </p:sp>
        <p:sp>
          <p:nvSpPr>
            <p:cNvPr id="542" name="Box"/>
            <p:cNvSpPr/>
            <p:nvPr/>
          </p:nvSpPr>
          <p:spPr>
            <a:xfrm>
              <a:off x="1050011" y="426700"/>
              <a:ext cx="1260600" cy="1542300"/>
            </a:xfrm>
            <a:prstGeom prst="roundRect">
              <a:avLst>
                <a:gd name="adj" fmla="val 10000"/>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43" name="Conduct CCA"/>
            <p:cNvSpPr txBox="1"/>
            <p:nvPr/>
          </p:nvSpPr>
          <p:spPr>
            <a:xfrm>
              <a:off x="1086936" y="463625"/>
              <a:ext cx="1186800" cy="14682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Libre Franklin"/>
                <a:buNone/>
              </a:pPr>
              <a:r>
                <a:rPr lang="en-US" sz="900" b="0" i="0" u="none" strike="noStrike" cap="none">
                  <a:solidFill>
                    <a:schemeClr val="dk1"/>
                  </a:solidFill>
                  <a:latin typeface="Libre Franklin"/>
                  <a:ea typeface="Libre Franklin"/>
                  <a:cs typeface="Libre Franklin"/>
                  <a:sym typeface="Libre Franklin"/>
                </a:rPr>
                <a:t>Conduct </a:t>
              </a:r>
              <a:br>
                <a:rPr lang="en-US" sz="900" b="0" i="0" u="none" strike="noStrike" cap="none">
                  <a:solidFill>
                    <a:schemeClr val="dk1"/>
                  </a:solidFill>
                  <a:latin typeface="Libre Franklin"/>
                  <a:ea typeface="Libre Franklin"/>
                  <a:cs typeface="Libre Franklin"/>
                  <a:sym typeface="Libre Franklin"/>
                </a:rPr>
              </a:br>
              <a:r>
                <a:rPr lang="en-US" sz="900" b="0" i="0" u="none" strike="noStrike" cap="none">
                  <a:solidFill>
                    <a:schemeClr val="dk1"/>
                  </a:solidFill>
                  <a:latin typeface="Libre Franklin"/>
                  <a:ea typeface="Libre Franklin"/>
                  <a:cs typeface="Libre Franklin"/>
                  <a:sym typeface="Libre Franklin"/>
                </a:rPr>
                <a:t>Campus Climate Assessment </a:t>
              </a:r>
              <a:endParaRPr sz="13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chemeClr val="dk1"/>
                </a:buClr>
                <a:buSzPts val="1000"/>
                <a:buFont typeface="Libre Franklin"/>
                <a:buNone/>
              </a:pPr>
              <a:br>
                <a:rPr lang="en-US" sz="900" b="0" i="0" u="none" strike="noStrike" cap="none">
                  <a:solidFill>
                    <a:schemeClr val="dk1"/>
                  </a:solidFill>
                  <a:latin typeface="Libre Franklin"/>
                  <a:ea typeface="Libre Franklin"/>
                  <a:cs typeface="Libre Franklin"/>
                  <a:sym typeface="Libre Franklin"/>
                </a:rPr>
              </a:br>
              <a:r>
                <a:rPr lang="en-US" sz="900" b="0" i="0" u="none" strike="noStrike" cap="none">
                  <a:solidFill>
                    <a:schemeClr val="dk1"/>
                  </a:solidFill>
                  <a:latin typeface="Libre Franklin"/>
                  <a:ea typeface="Libre Franklin"/>
                  <a:cs typeface="Libre Franklin"/>
                  <a:sym typeface="Libre Franklin"/>
                </a:rPr>
                <a:t>*Publish assessment results on college website</a:t>
              </a:r>
              <a:endParaRPr sz="1300" b="0" i="0" u="none" strike="noStrike" cap="none">
                <a:solidFill>
                  <a:srgbClr val="000000"/>
                </a:solidFill>
                <a:latin typeface="Arial"/>
                <a:ea typeface="Arial"/>
                <a:cs typeface="Arial"/>
                <a:sym typeface="Arial"/>
              </a:endParaRPr>
            </a:p>
          </p:txBody>
        </p:sp>
        <p:sp>
          <p:nvSpPr>
            <p:cNvPr id="541" name="down arrow"/>
            <p:cNvSpPr/>
            <p:nvPr/>
          </p:nvSpPr>
          <p:spPr>
            <a:xfrm rot="5400000">
              <a:off x="1652737" y="343967"/>
              <a:ext cx="55200" cy="55200"/>
            </a:xfrm>
            <a:prstGeom prst="rightArrow">
              <a:avLst>
                <a:gd name="adj1" fmla="val 66700"/>
                <a:gd name="adj2" fmla="val 50000"/>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39" name="Box"/>
            <p:cNvSpPr/>
            <p:nvPr/>
          </p:nvSpPr>
          <p:spPr>
            <a:xfrm>
              <a:off x="1050011" y="1215"/>
              <a:ext cx="1260600" cy="3153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540" name="AY2021-22"/>
            <p:cNvSpPr txBox="1"/>
            <p:nvPr/>
          </p:nvSpPr>
          <p:spPr>
            <a:xfrm>
              <a:off x="1059242" y="10446"/>
              <a:ext cx="1242300" cy="29670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050"/>
                <a:buFont typeface="Libre Franklin"/>
                <a:buNone/>
              </a:pPr>
              <a:r>
                <a:rPr lang="en-US" sz="950" b="1" i="0" u="none" strike="noStrike" cap="none">
                  <a:solidFill>
                    <a:schemeClr val="lt1"/>
                  </a:solidFill>
                  <a:latin typeface="Libre Franklin"/>
                  <a:ea typeface="Libre Franklin"/>
                  <a:cs typeface="Libre Franklin"/>
                  <a:sym typeface="Libre Franklin"/>
                </a:rPr>
                <a:t>AY2021-22</a:t>
              </a:r>
              <a:endParaRPr sz="1300" b="0" i="0" u="none" strike="noStrike" cap="none">
                <a:solidFill>
                  <a:srgbClr val="000000"/>
                </a:solidFill>
                <a:latin typeface="Arial"/>
                <a:ea typeface="Arial"/>
                <a:cs typeface="Arial"/>
                <a:sym typeface="Arial"/>
              </a:endParaRPr>
            </a:p>
          </p:txBody>
        </p:sp>
      </p:grpSp>
      <p:sp>
        <p:nvSpPr>
          <p:cNvPr id="537" name="Implementation Timeline"/>
          <p:cNvSpPr txBox="1">
            <a:spLocks noGrp="1"/>
          </p:cNvSpPr>
          <p:nvPr>
            <p:ph type="title"/>
          </p:nvPr>
        </p:nvSpPr>
        <p:spPr>
          <a:xfrm>
            <a:off x="461962" y="808609"/>
            <a:ext cx="8220000" cy="36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764"/>
              </a:buClr>
              <a:buSzPts val="3600"/>
              <a:buFont typeface="Libre Franklin Medium"/>
              <a:buNone/>
            </a:pPr>
            <a:r>
              <a:rPr lang="en-US">
                <a:latin typeface="Libre Franklin Medium"/>
                <a:ea typeface="Libre Franklin Medium"/>
                <a:cs typeface="Libre Franklin Medium"/>
                <a:sym typeface="Libre Franklin Medium"/>
              </a:rPr>
              <a:t>Implementation Timeline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1" name="?" descr="Icon&#10;&#10;Description automatically generated"/>
          <p:cNvPicPr preferRelativeResize="0"/>
          <p:nvPr/>
        </p:nvPicPr>
        <p:blipFill rotWithShape="1">
          <a:blip r:embed="rId3">
            <a:alphaModFix/>
          </a:blip>
          <a:srcRect/>
          <a:stretch/>
        </p:blipFill>
        <p:spPr>
          <a:xfrm>
            <a:off x="3042250" y="1726361"/>
            <a:ext cx="2294625" cy="2294625"/>
          </a:xfrm>
          <a:prstGeom prst="rect">
            <a:avLst/>
          </a:prstGeom>
          <a:noFill/>
          <a:ln>
            <a:noFill/>
          </a:ln>
        </p:spPr>
      </p:pic>
      <p:sp>
        <p:nvSpPr>
          <p:cNvPr id="600" name="Questions?"/>
          <p:cNvSpPr txBox="1">
            <a:spLocks noGrp="1"/>
          </p:cNvSpPr>
          <p:nvPr>
            <p:ph type="title"/>
          </p:nvPr>
        </p:nvSpPr>
        <p:spPr>
          <a:xfrm>
            <a:off x="471488" y="1111343"/>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600"/>
              <a:buFont typeface="Libre Franklin Medium"/>
              <a:buNone/>
            </a:pPr>
            <a:r>
              <a:rPr lang="en-US">
                <a:latin typeface="Libre Franklin Medium"/>
                <a:ea typeface="Libre Franklin Medium"/>
                <a:cs typeface="Libre Franklin Medium"/>
                <a:sym typeface="Libre Franklin Medium"/>
              </a:rPr>
              <a:t>QUESTIONS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5"/>
          <p:cNvSpPr txBox="1">
            <a:spLocks noGrp="1"/>
          </p:cNvSpPr>
          <p:nvPr>
            <p:ph type="title"/>
          </p:nvPr>
        </p:nvSpPr>
        <p:spPr>
          <a:xfrm>
            <a:off x="461988" y="1168504"/>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400"/>
              <a:buFont typeface="Libre Franklin Medium"/>
              <a:buNone/>
            </a:pPr>
            <a:r>
              <a:rPr lang="en-US" sz="2800" dirty="0">
                <a:latin typeface="Libre Franklin Medium"/>
                <a:ea typeface="Libre Franklin Medium"/>
                <a:cs typeface="Libre Franklin Medium"/>
                <a:sym typeface="Libre Franklin Medium"/>
              </a:rPr>
              <a:t>SBCTC GUIDANCE + COLLEGE HIGHLIGHTS </a:t>
            </a:r>
            <a:endParaRPr sz="2800" dirty="0"/>
          </a:p>
        </p:txBody>
      </p:sp>
      <p:sp>
        <p:nvSpPr>
          <p:cNvPr id="608" name="Google Shape;608;p75"/>
          <p:cNvSpPr txBox="1">
            <a:spLocks noGrp="1"/>
          </p:cNvSpPr>
          <p:nvPr>
            <p:ph type="body" idx="1"/>
          </p:nvPr>
        </p:nvSpPr>
        <p:spPr>
          <a:xfrm>
            <a:off x="461988" y="1644115"/>
            <a:ext cx="8308200" cy="3302458"/>
          </a:xfrm>
          <a:prstGeom prst="rect">
            <a:avLst/>
          </a:prstGeom>
          <a:noFill/>
          <a:ln>
            <a:noFill/>
          </a:ln>
        </p:spPr>
        <p:txBody>
          <a:bodyPr spcFirstLastPara="1" wrap="square" lIns="91425" tIns="45700" rIns="91425" bIns="45700" anchor="t" anchorCtr="0">
            <a:noAutofit/>
          </a:bodyPr>
          <a:lstStyle/>
          <a:p>
            <a:pPr marL="342900" lvl="0" indent="-330200" algn="l" rtl="0">
              <a:lnSpc>
                <a:spcPct val="90000"/>
              </a:lnSpc>
              <a:spcBef>
                <a:spcPts val="500"/>
              </a:spcBef>
              <a:spcAft>
                <a:spcPts val="0"/>
              </a:spcAft>
              <a:buSzPts val="2200"/>
              <a:buChar char="•"/>
            </a:pPr>
            <a:r>
              <a:rPr lang="en-US" sz="1800" dirty="0"/>
              <a:t>Campus Climate Assessments</a:t>
            </a:r>
            <a:endParaRPr sz="1800" dirty="0"/>
          </a:p>
          <a:p>
            <a:pPr marL="742950" lvl="1" indent="-273050" algn="l" rtl="0">
              <a:lnSpc>
                <a:spcPct val="90000"/>
              </a:lnSpc>
              <a:spcBef>
                <a:spcPts val="500"/>
              </a:spcBef>
              <a:spcAft>
                <a:spcPts val="0"/>
              </a:spcAft>
              <a:buSzPts val="1800"/>
              <a:buChar char="•"/>
            </a:pPr>
            <a:r>
              <a:rPr lang="en-US" sz="1400" dirty="0"/>
              <a:t>SBCTC: Summer Kenesson</a:t>
            </a:r>
            <a:endParaRPr sz="1400" dirty="0"/>
          </a:p>
          <a:p>
            <a:pPr marL="342900" lvl="0" indent="-330200" algn="l" rtl="0">
              <a:lnSpc>
                <a:spcPct val="90000"/>
              </a:lnSpc>
              <a:spcBef>
                <a:spcPts val="500"/>
              </a:spcBef>
              <a:spcAft>
                <a:spcPts val="0"/>
              </a:spcAft>
              <a:buClr>
                <a:srgbClr val="003764"/>
              </a:buClr>
              <a:buSzPts val="2200"/>
              <a:buFont typeface="Arial"/>
              <a:buChar char="•"/>
            </a:pPr>
            <a:r>
              <a:rPr lang="en-US" sz="1800" dirty="0">
                <a:latin typeface="Libre Franklin"/>
                <a:ea typeface="Libre Franklin"/>
                <a:cs typeface="Libre Franklin"/>
                <a:sym typeface="Libre Franklin"/>
              </a:rPr>
              <a:t>Faculty Diversity Model template</a:t>
            </a:r>
            <a:endParaRPr sz="1800" dirty="0"/>
          </a:p>
          <a:p>
            <a:pPr marL="742950" lvl="1" indent="-273050" algn="l" rtl="0">
              <a:lnSpc>
                <a:spcPct val="90000"/>
              </a:lnSpc>
              <a:spcBef>
                <a:spcPts val="500"/>
              </a:spcBef>
              <a:spcAft>
                <a:spcPts val="0"/>
              </a:spcAft>
              <a:buSzPts val="1800"/>
              <a:buChar char="•"/>
            </a:pPr>
            <a:r>
              <a:rPr lang="en-US" sz="1400" dirty="0">
                <a:latin typeface="Libre Franklin"/>
                <a:ea typeface="Libre Franklin"/>
                <a:cs typeface="Libre Franklin"/>
                <a:sym typeface="Libre Franklin"/>
              </a:rPr>
              <a:t>SBCTC: Ha Nguyen/Julie Huss</a:t>
            </a:r>
            <a:endParaRPr sz="1400" dirty="0"/>
          </a:p>
          <a:p>
            <a:pPr marL="374650" indent="-285750">
              <a:spcBef>
                <a:spcPts val="500"/>
              </a:spcBef>
              <a:buSzPts val="2200"/>
            </a:pPr>
            <a:r>
              <a:rPr lang="en-US" sz="1800" dirty="0"/>
              <a:t>DEI Strategic Plans</a:t>
            </a:r>
            <a:endParaRPr sz="1800" dirty="0"/>
          </a:p>
          <a:p>
            <a:pPr marL="914400" lvl="1" indent="-342900" algn="l" rtl="0">
              <a:spcBef>
                <a:spcPts val="500"/>
              </a:spcBef>
              <a:spcAft>
                <a:spcPts val="0"/>
              </a:spcAft>
              <a:buSzPts val="1800"/>
              <a:buChar char="•"/>
            </a:pPr>
            <a:r>
              <a:rPr lang="en-US" sz="1400" dirty="0"/>
              <a:t>Yakima Valley College:  Jeannette Quintero</a:t>
            </a:r>
            <a:endParaRPr sz="1800" dirty="0"/>
          </a:p>
          <a:p>
            <a:pPr marL="342900" lvl="0" indent="-330200" algn="l" rtl="0">
              <a:lnSpc>
                <a:spcPct val="90000"/>
              </a:lnSpc>
              <a:spcBef>
                <a:spcPts val="500"/>
              </a:spcBef>
              <a:spcAft>
                <a:spcPts val="0"/>
              </a:spcAft>
              <a:buClr>
                <a:srgbClr val="003764"/>
              </a:buClr>
              <a:buSzPts val="2200"/>
              <a:buFont typeface="Arial"/>
              <a:buChar char="•"/>
            </a:pPr>
            <a:r>
              <a:rPr lang="en-US" sz="1800" dirty="0">
                <a:latin typeface="Libre Franklin"/>
                <a:ea typeface="Libre Franklin"/>
                <a:cs typeface="Libre Franklin"/>
                <a:sym typeface="Libre Franklin"/>
              </a:rPr>
              <a:t>DEI/Anti-racism Professional Development</a:t>
            </a:r>
            <a:endParaRPr sz="1800" dirty="0"/>
          </a:p>
          <a:p>
            <a:pPr marL="742950" lvl="1" indent="-273050" algn="l" rtl="0">
              <a:lnSpc>
                <a:spcPct val="90000"/>
              </a:lnSpc>
              <a:spcBef>
                <a:spcPts val="500"/>
              </a:spcBef>
              <a:spcAft>
                <a:spcPts val="0"/>
              </a:spcAft>
              <a:buSzPts val="1800"/>
              <a:buChar char="•"/>
            </a:pPr>
            <a:r>
              <a:rPr lang="en-US" sz="1400" dirty="0">
                <a:latin typeface="Libre Franklin"/>
                <a:ea typeface="Libre Franklin"/>
                <a:cs typeface="Libre Franklin"/>
                <a:sym typeface="Libre Franklin"/>
              </a:rPr>
              <a:t>Cascadia College: Chari Davenport and Samantha Brown</a:t>
            </a:r>
            <a:endParaRPr sz="1400" dirty="0"/>
          </a:p>
          <a:p>
            <a:pPr marL="742950" lvl="1" indent="-273050" algn="l" rtl="0">
              <a:lnSpc>
                <a:spcPct val="90000"/>
              </a:lnSpc>
              <a:spcBef>
                <a:spcPts val="500"/>
              </a:spcBef>
              <a:spcAft>
                <a:spcPts val="0"/>
              </a:spcAft>
              <a:buSzPts val="1800"/>
              <a:buChar char="•"/>
            </a:pPr>
            <a:r>
              <a:rPr lang="en-US" sz="1400" dirty="0">
                <a:latin typeface="Libre Franklin"/>
                <a:ea typeface="Libre Franklin"/>
                <a:cs typeface="Libre Franklin"/>
                <a:sym typeface="Libre Franklin"/>
              </a:rPr>
              <a:t>Clark College: Dr. Rashida Willard</a:t>
            </a:r>
            <a:endParaRPr sz="1400" dirty="0"/>
          </a:p>
          <a:p>
            <a:pPr marL="342900" lvl="0" indent="-330200" algn="l" rtl="0">
              <a:lnSpc>
                <a:spcPct val="90000"/>
              </a:lnSpc>
              <a:spcBef>
                <a:spcPts val="500"/>
              </a:spcBef>
              <a:spcAft>
                <a:spcPts val="0"/>
              </a:spcAft>
              <a:buClr>
                <a:srgbClr val="003764"/>
              </a:buClr>
              <a:buSzPts val="2200"/>
              <a:buFont typeface="Arial"/>
              <a:buChar char="•"/>
            </a:pPr>
            <a:r>
              <a:rPr lang="en-US" sz="1800" dirty="0">
                <a:latin typeface="Libre Franklin"/>
                <a:ea typeface="Libre Franklin"/>
                <a:cs typeface="Libre Franklin"/>
                <a:sym typeface="Libre Franklin"/>
              </a:rPr>
              <a:t>Outreach/Peer Mentoring</a:t>
            </a:r>
            <a:endParaRPr sz="1800" dirty="0">
              <a:latin typeface="Libre Franklin"/>
              <a:ea typeface="Libre Franklin"/>
              <a:cs typeface="Libre Franklin"/>
              <a:sym typeface="Libre Franklin"/>
            </a:endParaRPr>
          </a:p>
          <a:p>
            <a:pPr marL="914400" lvl="1" indent="-368300" algn="l" rtl="0">
              <a:lnSpc>
                <a:spcPct val="90000"/>
              </a:lnSpc>
              <a:spcBef>
                <a:spcPts val="500"/>
              </a:spcBef>
              <a:spcAft>
                <a:spcPts val="0"/>
              </a:spcAft>
              <a:buClr>
                <a:srgbClr val="003764"/>
              </a:buClr>
              <a:buSzPts val="2200"/>
              <a:buFont typeface="Arial"/>
              <a:buChar char="•"/>
            </a:pPr>
            <a:r>
              <a:rPr lang="en-US" sz="1400" dirty="0"/>
              <a:t>South Puget Sound Community College: Parfait Bassalé</a:t>
            </a:r>
            <a:endParaRPr sz="1800" dirty="0">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6"/>
          <p:cNvSpPr txBox="1">
            <a:spLocks noGrp="1"/>
          </p:cNvSpPr>
          <p:nvPr>
            <p:ph type="title"/>
          </p:nvPr>
        </p:nvSpPr>
        <p:spPr>
          <a:xfrm>
            <a:off x="536861" y="1162452"/>
            <a:ext cx="8336975" cy="59780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CAMPUS CLIMATE ASSESSMENTS</a:t>
            </a:r>
            <a:endParaRPr/>
          </a:p>
        </p:txBody>
      </p:sp>
      <p:sp>
        <p:nvSpPr>
          <p:cNvPr id="615" name="Google Shape;615;p76"/>
          <p:cNvSpPr txBox="1">
            <a:spLocks noGrp="1"/>
          </p:cNvSpPr>
          <p:nvPr>
            <p:ph type="body" idx="1"/>
          </p:nvPr>
        </p:nvSpPr>
        <p:spPr>
          <a:xfrm>
            <a:off x="499861" y="1652036"/>
            <a:ext cx="8337000" cy="3300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1500"/>
              <a:buNone/>
            </a:pPr>
            <a:r>
              <a:rPr lang="en-US" sz="1800"/>
              <a:t>Senate Bill 5227 requires all colleges to conduct campus climate assessments (CCAs) and campus listening and feedback sessions.</a:t>
            </a:r>
            <a:endParaRPr sz="2400"/>
          </a:p>
          <a:p>
            <a:pPr marL="177800" lvl="0" indent="-190500" algn="l" rtl="0">
              <a:lnSpc>
                <a:spcPct val="90000"/>
              </a:lnSpc>
              <a:spcBef>
                <a:spcPts val="800"/>
              </a:spcBef>
              <a:spcAft>
                <a:spcPts val="0"/>
              </a:spcAft>
              <a:buClr>
                <a:srgbClr val="003764"/>
              </a:buClr>
              <a:buSzPts val="1800"/>
              <a:buChar char="•"/>
            </a:pPr>
            <a:r>
              <a:rPr lang="en-US" sz="1800"/>
              <a:t>Findings must </a:t>
            </a:r>
            <a:r>
              <a:rPr lang="en-US" sz="1800" i="1"/>
              <a:t>clarify the current state of DEI in classrooms, common areas, offices and meetings, libraries and support services, and – if offered at the college – residential accommodation.</a:t>
            </a:r>
            <a:endParaRPr sz="2400"/>
          </a:p>
          <a:p>
            <a:pPr marL="520700" lvl="1" indent="-196850" algn="l" rtl="0">
              <a:lnSpc>
                <a:spcPct val="90000"/>
              </a:lnSpc>
              <a:spcBef>
                <a:spcPts val="400"/>
              </a:spcBef>
              <a:spcAft>
                <a:spcPts val="0"/>
              </a:spcAft>
              <a:buClr>
                <a:srgbClr val="003764"/>
              </a:buClr>
              <a:buSzPts val="1500"/>
              <a:buChar char="•"/>
            </a:pPr>
            <a:r>
              <a:rPr lang="en-US" sz="1500"/>
              <a:t>May also evaluate “prevalence of discrimination, sexual assault, harassment, and retaliation on and off campus” in addition to “student, faculty, and staff knowledge of campus policies and procedures addressing discrimination, sexual assault, harassment, and retaliation”.</a:t>
            </a:r>
            <a:endParaRPr sz="2100"/>
          </a:p>
          <a:p>
            <a:pPr marL="177800" lvl="0" indent="-190500" algn="l" rtl="0">
              <a:lnSpc>
                <a:spcPct val="90000"/>
              </a:lnSpc>
              <a:spcBef>
                <a:spcPts val="800"/>
              </a:spcBef>
              <a:spcAft>
                <a:spcPts val="0"/>
              </a:spcAft>
              <a:buClr>
                <a:srgbClr val="003764"/>
              </a:buClr>
              <a:buSzPts val="1800"/>
              <a:buChar char="•"/>
            </a:pPr>
            <a:r>
              <a:rPr lang="en-US" sz="1800"/>
              <a:t>Colleges should note the requirement to consult with faculty, students, DEI officers, and staff in the development or selection of an instrument</a:t>
            </a:r>
            <a:endParaRPr sz="2400"/>
          </a:p>
          <a:p>
            <a:pPr marL="177800" lvl="0" indent="-190500" algn="l" rtl="0">
              <a:lnSpc>
                <a:spcPct val="90000"/>
              </a:lnSpc>
              <a:spcBef>
                <a:spcPts val="800"/>
              </a:spcBef>
              <a:spcAft>
                <a:spcPts val="0"/>
              </a:spcAft>
              <a:buClr>
                <a:srgbClr val="003764"/>
              </a:buClr>
              <a:buSzPts val="1800"/>
              <a:buChar char="•"/>
            </a:pPr>
            <a:r>
              <a:rPr lang="en-US" sz="1800"/>
              <a:t>Submit findings from CCAs to the SBCTC and publish on college websites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7"/>
          <p:cNvSpPr txBox="1">
            <a:spLocks noGrp="1"/>
          </p:cNvSpPr>
          <p:nvPr>
            <p:ph type="title"/>
          </p:nvPr>
        </p:nvSpPr>
        <p:spPr>
          <a:xfrm>
            <a:off x="536861" y="1162452"/>
            <a:ext cx="8336975" cy="59780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SBCTC GUIDANCE</a:t>
            </a:r>
            <a:endParaRPr/>
          </a:p>
        </p:txBody>
      </p:sp>
      <p:sp>
        <p:nvSpPr>
          <p:cNvPr id="621" name="Google Shape;621;p77"/>
          <p:cNvSpPr txBox="1">
            <a:spLocks noGrp="1"/>
          </p:cNvSpPr>
          <p:nvPr>
            <p:ph type="body" idx="1"/>
          </p:nvPr>
        </p:nvSpPr>
        <p:spPr>
          <a:xfrm>
            <a:off x="536861" y="1811366"/>
            <a:ext cx="8336975" cy="2817784"/>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rgbClr val="003764"/>
              </a:buClr>
              <a:buSzPts val="1800"/>
              <a:buChar char="•"/>
            </a:pPr>
            <a:r>
              <a:rPr lang="en-US" sz="1800"/>
              <a:t>The SBCTC has conducted several consultation sessions to inform the development of a Guidance Document for the CCAs</a:t>
            </a:r>
            <a:endParaRPr sz="2400"/>
          </a:p>
          <a:p>
            <a:pPr marL="177800" lvl="0" indent="-190500" algn="l" rtl="0">
              <a:lnSpc>
                <a:spcPct val="90000"/>
              </a:lnSpc>
              <a:spcBef>
                <a:spcPts val="800"/>
              </a:spcBef>
              <a:spcAft>
                <a:spcPts val="0"/>
              </a:spcAft>
              <a:buClr>
                <a:srgbClr val="003764"/>
              </a:buClr>
              <a:buSzPts val="1800"/>
              <a:buChar char="•"/>
            </a:pPr>
            <a:r>
              <a:rPr lang="en-US" sz="1800"/>
              <a:t>Students and faculty of color were invited to discuss and inform the SBCTC on priorities, concerns, and expectations of the CCAs and college listening (or </a:t>
            </a:r>
            <a:r>
              <a:rPr lang="en-US" sz="1800" i="1"/>
              <a:t>engagement</a:t>
            </a:r>
            <a:r>
              <a:rPr lang="en-US" sz="1800"/>
              <a:t>) sessions</a:t>
            </a:r>
            <a:endParaRPr sz="2400"/>
          </a:p>
          <a:p>
            <a:pPr marL="177800" lvl="0" indent="-190500" algn="l" rtl="0">
              <a:lnSpc>
                <a:spcPct val="90000"/>
              </a:lnSpc>
              <a:spcBef>
                <a:spcPts val="800"/>
              </a:spcBef>
              <a:spcAft>
                <a:spcPts val="0"/>
              </a:spcAft>
              <a:buClr>
                <a:srgbClr val="003764"/>
              </a:buClr>
              <a:buSzPts val="1800"/>
              <a:buChar char="•"/>
            </a:pPr>
            <a:r>
              <a:rPr lang="en-US" sz="1800"/>
              <a:t>The Diversity and Equity Officers Commission and the Research and Planning Commission are working together through SBCTC leads</a:t>
            </a:r>
            <a:endParaRPr sz="2400"/>
          </a:p>
          <a:p>
            <a:pPr marL="177800" lvl="0" indent="-190500" algn="l" rtl="0">
              <a:lnSpc>
                <a:spcPct val="90000"/>
              </a:lnSpc>
              <a:spcBef>
                <a:spcPts val="800"/>
              </a:spcBef>
              <a:spcAft>
                <a:spcPts val="0"/>
              </a:spcAft>
              <a:buClr>
                <a:srgbClr val="003764"/>
              </a:buClr>
              <a:buSzPts val="1800"/>
              <a:buChar char="•"/>
            </a:pPr>
            <a:r>
              <a:rPr lang="en-US" sz="1800"/>
              <a:t>Resources for reference and updates to the Guidance document will be ongoing</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8"/>
          <p:cNvSpPr txBox="1">
            <a:spLocks noGrp="1"/>
          </p:cNvSpPr>
          <p:nvPr>
            <p:ph type="title"/>
          </p:nvPr>
        </p:nvSpPr>
        <p:spPr>
          <a:xfrm>
            <a:off x="536861" y="1140252"/>
            <a:ext cx="8337000" cy="597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OVERARCHING PRINCIPLES</a:t>
            </a:r>
            <a:endParaRPr/>
          </a:p>
        </p:txBody>
      </p:sp>
      <p:sp>
        <p:nvSpPr>
          <p:cNvPr id="627" name="Google Shape;627;p78"/>
          <p:cNvSpPr txBox="1">
            <a:spLocks noGrp="1"/>
          </p:cNvSpPr>
          <p:nvPr>
            <p:ph type="body" idx="1"/>
          </p:nvPr>
        </p:nvSpPr>
        <p:spPr>
          <a:xfrm>
            <a:off x="536850" y="1559751"/>
            <a:ext cx="8337000" cy="3191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1500"/>
              <a:buNone/>
            </a:pPr>
            <a:r>
              <a:rPr lang="en-US" sz="1600" b="1"/>
              <a:t>Campus Climate Assessments should be:</a:t>
            </a:r>
            <a:endParaRPr sz="1600" b="1"/>
          </a:p>
          <a:p>
            <a:pPr marL="177800" lvl="0" indent="-171450" algn="l" rtl="0">
              <a:lnSpc>
                <a:spcPct val="90000"/>
              </a:lnSpc>
              <a:spcBef>
                <a:spcPts val="800"/>
              </a:spcBef>
              <a:spcAft>
                <a:spcPts val="0"/>
              </a:spcAft>
              <a:buClr>
                <a:srgbClr val="003764"/>
              </a:buClr>
              <a:buSzPts val="1500"/>
              <a:buChar char="•"/>
            </a:pPr>
            <a:r>
              <a:rPr lang="en-US" sz="1500"/>
              <a:t>Inclusive </a:t>
            </a:r>
            <a:endParaRPr sz="1500"/>
          </a:p>
          <a:p>
            <a:pPr marL="520700" lvl="1" indent="-171450" algn="l" rtl="0">
              <a:lnSpc>
                <a:spcPct val="90000"/>
              </a:lnSpc>
              <a:spcBef>
                <a:spcPts val="400"/>
              </a:spcBef>
              <a:spcAft>
                <a:spcPts val="0"/>
              </a:spcAft>
              <a:buClr>
                <a:srgbClr val="003764"/>
              </a:buClr>
              <a:buSzPts val="1500"/>
              <a:buChar char="•"/>
            </a:pPr>
            <a:r>
              <a:rPr lang="en-US" sz="1500"/>
              <a:t>CCAs should be selected and administered through broad college consultation, and</a:t>
            </a:r>
            <a:endParaRPr sz="1500"/>
          </a:p>
          <a:p>
            <a:pPr marL="520700" lvl="1" indent="-171450" algn="l" rtl="0">
              <a:lnSpc>
                <a:spcPct val="90000"/>
              </a:lnSpc>
              <a:spcBef>
                <a:spcPts val="400"/>
              </a:spcBef>
              <a:spcAft>
                <a:spcPts val="0"/>
              </a:spcAft>
              <a:buClr>
                <a:srgbClr val="003764"/>
              </a:buClr>
              <a:buSzPts val="1500"/>
              <a:buChar char="•"/>
            </a:pPr>
            <a:r>
              <a:rPr lang="en-US" sz="1500"/>
              <a:t>Administered to meet the needs of all students, faculty and staff as far as possible</a:t>
            </a:r>
            <a:endParaRPr sz="1500"/>
          </a:p>
          <a:p>
            <a:pPr marL="177800" lvl="0" indent="-171450" algn="l" rtl="0">
              <a:lnSpc>
                <a:spcPct val="90000"/>
              </a:lnSpc>
              <a:spcBef>
                <a:spcPts val="800"/>
              </a:spcBef>
              <a:spcAft>
                <a:spcPts val="0"/>
              </a:spcAft>
              <a:buClr>
                <a:srgbClr val="003764"/>
              </a:buClr>
              <a:buSzPts val="1500"/>
              <a:buChar char="•"/>
            </a:pPr>
            <a:r>
              <a:rPr lang="en-US" sz="1500"/>
              <a:t>Transparent</a:t>
            </a:r>
            <a:endParaRPr sz="1500"/>
          </a:p>
          <a:p>
            <a:pPr marL="520700" lvl="1" indent="-171450" algn="l" rtl="0">
              <a:lnSpc>
                <a:spcPct val="90000"/>
              </a:lnSpc>
              <a:spcBef>
                <a:spcPts val="400"/>
              </a:spcBef>
              <a:spcAft>
                <a:spcPts val="0"/>
              </a:spcAft>
              <a:buClr>
                <a:srgbClr val="003764"/>
              </a:buClr>
              <a:buSzPts val="1500"/>
              <a:buChar char="•"/>
            </a:pPr>
            <a:r>
              <a:rPr lang="en-US" sz="1500"/>
              <a:t>CCAs should be administered and results analyzed and published with integrity and openness</a:t>
            </a:r>
            <a:endParaRPr sz="1500"/>
          </a:p>
          <a:p>
            <a:pPr marL="177800" lvl="0" indent="-171450" algn="l" rtl="0">
              <a:lnSpc>
                <a:spcPct val="90000"/>
              </a:lnSpc>
              <a:spcBef>
                <a:spcPts val="800"/>
              </a:spcBef>
              <a:spcAft>
                <a:spcPts val="0"/>
              </a:spcAft>
              <a:buClr>
                <a:srgbClr val="003764"/>
              </a:buClr>
              <a:buSzPts val="1500"/>
              <a:buChar char="•"/>
            </a:pPr>
            <a:r>
              <a:rPr lang="en-US" sz="1500"/>
              <a:t>Impactful</a:t>
            </a:r>
            <a:endParaRPr sz="1500"/>
          </a:p>
          <a:p>
            <a:pPr marL="520700" lvl="1" indent="-171450" algn="l" rtl="0">
              <a:lnSpc>
                <a:spcPct val="90000"/>
              </a:lnSpc>
              <a:spcBef>
                <a:spcPts val="400"/>
              </a:spcBef>
              <a:spcAft>
                <a:spcPts val="0"/>
              </a:spcAft>
              <a:buClr>
                <a:srgbClr val="003764"/>
              </a:buClr>
              <a:buSzPts val="1500"/>
              <a:buChar char="•"/>
            </a:pPr>
            <a:r>
              <a:rPr lang="en-US" sz="1500"/>
              <a:t>The findings from CCA should be used to inform DEI strategic plans and professional development programs</a:t>
            </a:r>
            <a:endParaRPr sz="1500"/>
          </a:p>
          <a:p>
            <a:pPr marL="520700" lvl="1" indent="-171450" algn="l" rtl="0">
              <a:lnSpc>
                <a:spcPct val="90000"/>
              </a:lnSpc>
              <a:spcBef>
                <a:spcPts val="400"/>
              </a:spcBef>
              <a:spcAft>
                <a:spcPts val="0"/>
              </a:spcAft>
              <a:buClr>
                <a:srgbClr val="003764"/>
              </a:buClr>
              <a:buSzPts val="1500"/>
              <a:buChar char="•"/>
            </a:pPr>
            <a:r>
              <a:rPr lang="en-US" sz="1500"/>
              <a:t>Findings from CCAs should be a meaningful part of college improvement plans</a:t>
            </a:r>
            <a:endParaRPr sz="1500"/>
          </a:p>
          <a:p>
            <a:pPr marL="0" lvl="0" indent="0" algn="l" rtl="0">
              <a:lnSpc>
                <a:spcPct val="90000"/>
              </a:lnSpc>
              <a:spcBef>
                <a:spcPts val="800"/>
              </a:spcBef>
              <a:spcAft>
                <a:spcPts val="0"/>
              </a:spcAft>
              <a:buClr>
                <a:srgbClr val="003764"/>
              </a:buClr>
              <a:buSzPts val="2100"/>
              <a:buNone/>
            </a:pP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9"/>
          <p:cNvSpPr txBox="1">
            <a:spLocks noGrp="1"/>
          </p:cNvSpPr>
          <p:nvPr>
            <p:ph type="title"/>
          </p:nvPr>
        </p:nvSpPr>
        <p:spPr>
          <a:xfrm>
            <a:off x="499874" y="925077"/>
            <a:ext cx="8337000" cy="597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OUTCOMES</a:t>
            </a:r>
            <a:endParaRPr/>
          </a:p>
        </p:txBody>
      </p:sp>
      <p:sp>
        <p:nvSpPr>
          <p:cNvPr id="634" name="Google Shape;634;p79"/>
          <p:cNvSpPr txBox="1">
            <a:spLocks noGrp="1"/>
          </p:cNvSpPr>
          <p:nvPr>
            <p:ph type="body" idx="1"/>
          </p:nvPr>
        </p:nvSpPr>
        <p:spPr>
          <a:xfrm>
            <a:off x="499874" y="1337658"/>
            <a:ext cx="8337000" cy="3228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1500"/>
              <a:buNone/>
            </a:pPr>
            <a:r>
              <a:rPr lang="en-US" sz="1700" dirty="0"/>
              <a:t>Beginning July 1, 2022, colleges must submit reports of findings and/or progress on CCAs and listening sessions to the SBCTC.</a:t>
            </a:r>
            <a:endParaRPr sz="2300" dirty="0"/>
          </a:p>
          <a:p>
            <a:pPr marL="635000" lvl="0" indent="-190500" algn="l" rtl="0">
              <a:lnSpc>
                <a:spcPct val="90000"/>
              </a:lnSpc>
              <a:spcBef>
                <a:spcPts val="800"/>
              </a:spcBef>
              <a:spcAft>
                <a:spcPts val="0"/>
              </a:spcAft>
              <a:buClr>
                <a:srgbClr val="003764"/>
              </a:buClr>
              <a:buSzPts val="1400"/>
              <a:buChar char="•"/>
            </a:pPr>
            <a:r>
              <a:rPr lang="en-US" sz="1400" dirty="0"/>
              <a:t>Colleges must also publish annually on the college’s public website the results of either the CCA or the listening sessions, or both.</a:t>
            </a:r>
            <a:endParaRPr sz="1400" dirty="0">
              <a:highlight>
                <a:srgbClr val="FFFF00"/>
              </a:highlight>
            </a:endParaRPr>
          </a:p>
          <a:p>
            <a:pPr marL="635000" lvl="0" indent="-190500" algn="l" rtl="0">
              <a:lnSpc>
                <a:spcPct val="90000"/>
              </a:lnSpc>
              <a:spcBef>
                <a:spcPts val="800"/>
              </a:spcBef>
              <a:spcAft>
                <a:spcPts val="0"/>
              </a:spcAft>
              <a:buClr>
                <a:srgbClr val="003764"/>
              </a:buClr>
              <a:buSzPts val="1400"/>
              <a:buChar char="•"/>
            </a:pPr>
            <a:r>
              <a:rPr lang="en-US" sz="1400" dirty="0"/>
              <a:t>Colleges are encouraged to use their CCA findings to inform the development of their DEI strategic plans and professional development trainings.</a:t>
            </a:r>
            <a:endParaRPr sz="2300" dirty="0"/>
          </a:p>
          <a:p>
            <a:pPr marL="635000" lvl="0" indent="-190500" algn="l" rtl="0">
              <a:lnSpc>
                <a:spcPct val="90000"/>
              </a:lnSpc>
              <a:spcBef>
                <a:spcPts val="800"/>
              </a:spcBef>
              <a:spcAft>
                <a:spcPts val="0"/>
              </a:spcAft>
              <a:buClr>
                <a:srgbClr val="003764"/>
              </a:buClr>
              <a:buSzPts val="1400"/>
              <a:buChar char="•"/>
            </a:pPr>
            <a:r>
              <a:rPr lang="en-US" sz="1400" dirty="0"/>
              <a:t>College are encouraged to maximize transparency through open communication with their students, faculty and staff on CCA selection or design, implementation, analysis, and findings.</a:t>
            </a:r>
            <a:endParaRPr sz="2300" dirty="0"/>
          </a:p>
          <a:p>
            <a:pPr marL="0" lvl="0" indent="0" algn="l" rtl="0">
              <a:lnSpc>
                <a:spcPct val="90000"/>
              </a:lnSpc>
              <a:spcBef>
                <a:spcPts val="800"/>
              </a:spcBef>
              <a:spcAft>
                <a:spcPts val="0"/>
              </a:spcAft>
              <a:buClr>
                <a:srgbClr val="003764"/>
              </a:buClr>
              <a:buSzPts val="1500"/>
              <a:buNone/>
            </a:pPr>
            <a:r>
              <a:rPr lang="en-US" sz="1700" dirty="0"/>
              <a:t>By the end 2024, the SBCTC will prepare a report for the legislature that includes at a minimum a summary of results of the completed CCAs. </a:t>
            </a:r>
            <a:endParaRPr sz="2300" dirty="0"/>
          </a:p>
          <a:p>
            <a:pPr marL="0" lvl="0" indent="0" algn="ctr" rtl="0">
              <a:lnSpc>
                <a:spcPct val="90000"/>
              </a:lnSpc>
              <a:spcBef>
                <a:spcPts val="800"/>
              </a:spcBef>
              <a:spcAft>
                <a:spcPts val="0"/>
              </a:spcAft>
              <a:buClr>
                <a:srgbClr val="003764"/>
              </a:buClr>
              <a:buSzPts val="1400"/>
              <a:buNone/>
            </a:pPr>
            <a:r>
              <a:rPr lang="en-US" sz="1600" b="1" i="1" dirty="0"/>
              <a:t>To maximize the contribution of CCAs to DEI strategic plans, and professional development and other programs, colleges are strongly encouraged to complete an initial CCA before July 1, 2022 wherever possible.</a:t>
            </a:r>
            <a:endParaRPr sz="23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0"/>
          <p:cNvSpPr txBox="1">
            <a:spLocks noGrp="1"/>
          </p:cNvSpPr>
          <p:nvPr>
            <p:ph type="title"/>
          </p:nvPr>
        </p:nvSpPr>
        <p:spPr>
          <a:xfrm>
            <a:off x="536874" y="1020602"/>
            <a:ext cx="8337000" cy="597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INSTRUMENTS</a:t>
            </a:r>
            <a:endParaRPr/>
          </a:p>
        </p:txBody>
      </p:sp>
      <p:sp>
        <p:nvSpPr>
          <p:cNvPr id="640" name="Google Shape;640;p80"/>
          <p:cNvSpPr txBox="1">
            <a:spLocks noGrp="1"/>
          </p:cNvSpPr>
          <p:nvPr>
            <p:ph type="body" idx="1"/>
          </p:nvPr>
        </p:nvSpPr>
        <p:spPr>
          <a:xfrm>
            <a:off x="536875" y="1480025"/>
            <a:ext cx="8337000" cy="3544800"/>
          </a:xfrm>
          <a:prstGeom prst="rect">
            <a:avLst/>
          </a:prstGeom>
          <a:noFill/>
          <a:ln>
            <a:noFill/>
          </a:ln>
        </p:spPr>
        <p:txBody>
          <a:bodyPr spcFirstLastPara="1" wrap="square" lIns="68575" tIns="34275" rIns="68575" bIns="34275" anchor="t" anchorCtr="0">
            <a:noAutofit/>
          </a:bodyPr>
          <a:lstStyle/>
          <a:p>
            <a:pPr marL="177800" lvl="0" indent="-184150" algn="l" rtl="0">
              <a:lnSpc>
                <a:spcPct val="90000"/>
              </a:lnSpc>
              <a:spcBef>
                <a:spcPts val="0"/>
              </a:spcBef>
              <a:spcAft>
                <a:spcPts val="0"/>
              </a:spcAft>
              <a:buClr>
                <a:srgbClr val="003764"/>
              </a:buClr>
              <a:buSzPts val="1700"/>
              <a:buChar char="•"/>
            </a:pPr>
            <a:r>
              <a:rPr lang="en-US" sz="1700" dirty="0"/>
              <a:t>The SBCTC will not prepare or mandate any specific CCA instrument, but does provide a list of suggested existing CCAs for students, staff, and faculty that the SBCTC feels meet the requirements and expectations of the Bill (Appendix to the guidance document). </a:t>
            </a:r>
            <a:endParaRPr sz="2300" dirty="0"/>
          </a:p>
          <a:p>
            <a:pPr marL="177800" lvl="0" indent="-184150" algn="l" rtl="0">
              <a:lnSpc>
                <a:spcPct val="90000"/>
              </a:lnSpc>
              <a:spcBef>
                <a:spcPts val="800"/>
              </a:spcBef>
              <a:spcAft>
                <a:spcPts val="0"/>
              </a:spcAft>
              <a:buClr>
                <a:srgbClr val="003764"/>
              </a:buClr>
              <a:buSzPts val="1700"/>
              <a:buChar char="•"/>
            </a:pPr>
            <a:r>
              <a:rPr lang="en-US" sz="1700" dirty="0"/>
              <a:t>Note the requirement to consult with faculty, students, DEI officers, and staff in the selection or development of an instrument. </a:t>
            </a:r>
            <a:endParaRPr sz="2300" dirty="0"/>
          </a:p>
          <a:p>
            <a:pPr marL="520700" lvl="1" indent="-190500" algn="l" rtl="0">
              <a:lnSpc>
                <a:spcPct val="90000"/>
              </a:lnSpc>
              <a:spcBef>
                <a:spcPts val="400"/>
              </a:spcBef>
              <a:spcAft>
                <a:spcPts val="0"/>
              </a:spcAft>
              <a:buClr>
                <a:srgbClr val="003764"/>
              </a:buClr>
              <a:buSzPts val="1400"/>
              <a:buChar char="•"/>
            </a:pPr>
            <a:r>
              <a:rPr lang="en-US" sz="1400" dirty="0"/>
              <a:t>If a college intends to use an existing instrument or select a commercially available instrument, this process must still take place. </a:t>
            </a:r>
            <a:endParaRPr sz="2000" dirty="0"/>
          </a:p>
          <a:p>
            <a:pPr marL="520700" lvl="1" indent="-190500" algn="l" rtl="0">
              <a:lnSpc>
                <a:spcPct val="90000"/>
              </a:lnSpc>
              <a:spcBef>
                <a:spcPts val="400"/>
              </a:spcBef>
              <a:spcAft>
                <a:spcPts val="0"/>
              </a:spcAft>
              <a:buClr>
                <a:srgbClr val="003764"/>
              </a:buClr>
              <a:buSzPts val="1400"/>
              <a:buChar char="•"/>
            </a:pPr>
            <a:r>
              <a:rPr lang="en-US" sz="1400" dirty="0"/>
              <a:t>Colleges are encouraged to document the consultation process, its findings, and outcomes.</a:t>
            </a:r>
            <a:endParaRPr sz="2000" dirty="0"/>
          </a:p>
          <a:p>
            <a:pPr marL="177800" lvl="0" indent="-190500" algn="l" rtl="0">
              <a:lnSpc>
                <a:spcPct val="90000"/>
              </a:lnSpc>
              <a:spcBef>
                <a:spcPts val="800"/>
              </a:spcBef>
              <a:spcAft>
                <a:spcPts val="0"/>
              </a:spcAft>
              <a:buClr>
                <a:srgbClr val="003764"/>
              </a:buClr>
              <a:buSzPts val="1600"/>
              <a:buChar char="•"/>
            </a:pPr>
            <a:r>
              <a:rPr lang="en-US" sz="1600" dirty="0"/>
              <a:t>The SBCTC may require colleges to repeat their CCA. If you have any concerns about the design or implementation of your CCA, please reach out to the SBCTC Director of Equity, Diversity, and Inclusion (Ha Nguyen, </a:t>
            </a:r>
            <a:r>
              <a:rPr lang="en-US" sz="1600" u="sng" dirty="0">
                <a:solidFill>
                  <a:schemeClr val="hlink"/>
                </a:solidFill>
                <a:hlinkClick r:id="rId3"/>
              </a:rPr>
              <a:t>hnguyen@sbctc.edu</a:t>
            </a:r>
            <a:r>
              <a:rPr lang="en-US" sz="1600" dirty="0"/>
              <a:t>) and/or Interim Director of Policy Research (Summer Kenesson, </a:t>
            </a:r>
            <a:r>
              <a:rPr lang="en-US" sz="1600" u="sng" dirty="0">
                <a:solidFill>
                  <a:schemeClr val="hlink"/>
                </a:solidFill>
                <a:hlinkClick r:id="rId4"/>
              </a:rPr>
              <a:t>skenesson@sbctc.edu</a:t>
            </a:r>
            <a:r>
              <a:rPr lang="en-US" sz="1600" dirty="0"/>
              <a:t> for assistance.</a:t>
            </a:r>
            <a:endParaRPr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81"/>
          <p:cNvSpPr txBox="1">
            <a:spLocks noGrp="1"/>
          </p:cNvSpPr>
          <p:nvPr>
            <p:ph type="title"/>
          </p:nvPr>
        </p:nvSpPr>
        <p:spPr>
          <a:xfrm>
            <a:off x="536849" y="1056302"/>
            <a:ext cx="8337000" cy="597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300"/>
              <a:buFont typeface="Libre Franklin Medium"/>
              <a:buNone/>
            </a:pPr>
            <a:r>
              <a:rPr lang="en-US" sz="2300"/>
              <a:t>SELECTING INSTRUMENTS</a:t>
            </a:r>
            <a:endParaRPr/>
          </a:p>
        </p:txBody>
      </p:sp>
      <p:sp>
        <p:nvSpPr>
          <p:cNvPr id="646" name="Google Shape;646;p81"/>
          <p:cNvSpPr txBox="1">
            <a:spLocks noGrp="1"/>
          </p:cNvSpPr>
          <p:nvPr>
            <p:ph type="body" idx="1"/>
          </p:nvPr>
        </p:nvSpPr>
        <p:spPr>
          <a:xfrm>
            <a:off x="536850" y="1535527"/>
            <a:ext cx="8337000" cy="3222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1500"/>
              <a:buNone/>
            </a:pPr>
            <a:r>
              <a:rPr lang="en-US" sz="1700" b="1"/>
              <a:t>Commercial instruments</a:t>
            </a:r>
            <a:endParaRPr sz="2300" b="1"/>
          </a:p>
          <a:p>
            <a:pPr marL="177800" lvl="0" indent="-190500" algn="l" rtl="0">
              <a:lnSpc>
                <a:spcPct val="90000"/>
              </a:lnSpc>
              <a:spcBef>
                <a:spcPts val="800"/>
              </a:spcBef>
              <a:spcAft>
                <a:spcPts val="0"/>
              </a:spcAft>
              <a:buClr>
                <a:srgbClr val="003764"/>
              </a:buClr>
              <a:buSzPts val="1400"/>
              <a:buChar char="•"/>
            </a:pPr>
            <a:r>
              <a:rPr lang="en-US" sz="1400"/>
              <a:t>Benefits include impartiality, confidence from participants in confidentiality, efficient administration, resourced analysis, professionally developed questions, and in many cases centralized Institutional Review Board (IRB) evaluation and national benchmarking/comparisons.</a:t>
            </a:r>
            <a:endParaRPr sz="2300"/>
          </a:p>
          <a:p>
            <a:pPr marL="177800" lvl="0" indent="-190500" algn="l" rtl="0">
              <a:lnSpc>
                <a:spcPct val="90000"/>
              </a:lnSpc>
              <a:spcBef>
                <a:spcPts val="800"/>
              </a:spcBef>
              <a:spcAft>
                <a:spcPts val="0"/>
              </a:spcAft>
              <a:buClr>
                <a:srgbClr val="003764"/>
              </a:buClr>
              <a:buSzPts val="1400"/>
              <a:buChar char="•"/>
            </a:pPr>
            <a:r>
              <a:rPr lang="en-US" sz="1400"/>
              <a:t>Disadvantages include cost, less control over questions and timing, limited detail and breakdowns in analysis</a:t>
            </a:r>
            <a:endParaRPr sz="2300"/>
          </a:p>
          <a:p>
            <a:pPr marL="0" lvl="0" indent="0" algn="l" rtl="0">
              <a:lnSpc>
                <a:spcPct val="90000"/>
              </a:lnSpc>
              <a:spcBef>
                <a:spcPts val="800"/>
              </a:spcBef>
              <a:spcAft>
                <a:spcPts val="0"/>
              </a:spcAft>
              <a:buClr>
                <a:srgbClr val="003764"/>
              </a:buClr>
              <a:buSzPts val="1500"/>
              <a:buNone/>
            </a:pPr>
            <a:r>
              <a:rPr lang="en-US" sz="1700" b="1"/>
              <a:t>In-house instruments</a:t>
            </a:r>
            <a:endParaRPr sz="2300" b="1"/>
          </a:p>
          <a:p>
            <a:pPr marL="177800" lvl="0" indent="-190500" algn="l" rtl="0">
              <a:lnSpc>
                <a:spcPct val="90000"/>
              </a:lnSpc>
              <a:spcBef>
                <a:spcPts val="800"/>
              </a:spcBef>
              <a:spcAft>
                <a:spcPts val="0"/>
              </a:spcAft>
              <a:buClr>
                <a:srgbClr val="003764"/>
              </a:buClr>
              <a:buSzPts val="1400"/>
              <a:buChar char="•"/>
            </a:pPr>
            <a:r>
              <a:rPr lang="en-US" sz="1400"/>
              <a:t>Benefits include ability to design college-specific questions and content, control over administration timeline, ability to adapt CCAs to meet specific student needs (e.g. translation of CCAs into other languages)</a:t>
            </a:r>
            <a:endParaRPr sz="2300"/>
          </a:p>
          <a:p>
            <a:pPr marL="177800" lvl="0" indent="-190500" algn="l" rtl="0">
              <a:lnSpc>
                <a:spcPct val="90000"/>
              </a:lnSpc>
              <a:spcBef>
                <a:spcPts val="800"/>
              </a:spcBef>
              <a:spcAft>
                <a:spcPts val="0"/>
              </a:spcAft>
              <a:buClr>
                <a:srgbClr val="003764"/>
              </a:buClr>
              <a:buSzPts val="1400"/>
              <a:buChar char="•"/>
            </a:pPr>
            <a:r>
              <a:rPr lang="en-US" sz="1400"/>
              <a:t>Disadvantages include challenges to ensuring transparency and impartiality, potential need for in-house IRB process, cost of resources to design, administer, and analyze results, ensuring security and confidentiality or responses, dependency upon available design and analysis skills, limited options for peer comparisons or benchmarking</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2"/>
          <p:cNvSpPr txBox="1">
            <a:spLocks noGrp="1"/>
          </p:cNvSpPr>
          <p:nvPr>
            <p:ph type="title"/>
          </p:nvPr>
        </p:nvSpPr>
        <p:spPr>
          <a:xfrm>
            <a:off x="536861" y="1162452"/>
            <a:ext cx="8336975" cy="59780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300"/>
              <a:buFont typeface="Libre Franklin Medium"/>
              <a:buNone/>
            </a:pPr>
            <a:r>
              <a:rPr lang="en-US" sz="2300"/>
              <a:t>CONSORTIA</a:t>
            </a:r>
            <a:endParaRPr/>
          </a:p>
        </p:txBody>
      </p:sp>
      <p:sp>
        <p:nvSpPr>
          <p:cNvPr id="652" name="Google Shape;652;p82"/>
          <p:cNvSpPr txBox="1">
            <a:spLocks noGrp="1"/>
          </p:cNvSpPr>
          <p:nvPr>
            <p:ph type="body" idx="1"/>
          </p:nvPr>
        </p:nvSpPr>
        <p:spPr>
          <a:xfrm>
            <a:off x="536861" y="1708496"/>
            <a:ext cx="8336975" cy="281778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1500"/>
              <a:buNone/>
            </a:pPr>
            <a:r>
              <a:rPr lang="en-US" sz="1800" dirty="0"/>
              <a:t>Colleges may opt to form consortia to design or purchase and implement a single instrument, whether commercially prepared or developed by one or more of the consortia colleges. </a:t>
            </a:r>
            <a:endParaRPr sz="1800" dirty="0"/>
          </a:p>
          <a:p>
            <a:pPr marL="177800" lvl="0" indent="-171450" algn="l" rtl="0">
              <a:lnSpc>
                <a:spcPct val="90000"/>
              </a:lnSpc>
              <a:spcBef>
                <a:spcPts val="800"/>
              </a:spcBef>
              <a:spcAft>
                <a:spcPts val="0"/>
              </a:spcAft>
              <a:buClr>
                <a:srgbClr val="003764"/>
              </a:buClr>
              <a:buSzPts val="1500"/>
              <a:buChar char="•"/>
            </a:pPr>
            <a:r>
              <a:rPr lang="en-US" sz="1800" dirty="0"/>
              <a:t>Each college in a consortium must still meet the requirements of section 3(2) to consult with their own faculty, students, DEI officers, and staff.</a:t>
            </a:r>
            <a:endParaRPr sz="1800" dirty="0"/>
          </a:p>
          <a:p>
            <a:pPr marL="177800" lvl="0" indent="-171450" algn="l" rtl="0">
              <a:lnSpc>
                <a:spcPct val="90000"/>
              </a:lnSpc>
              <a:spcBef>
                <a:spcPts val="800"/>
              </a:spcBef>
              <a:spcAft>
                <a:spcPts val="0"/>
              </a:spcAft>
              <a:buClr>
                <a:srgbClr val="003764"/>
              </a:buClr>
              <a:buSzPts val="1500"/>
              <a:buChar char="•"/>
            </a:pPr>
            <a:r>
              <a:rPr lang="en-US" sz="1800" dirty="0"/>
              <a:t>Colleges opting for a consortium model must publish and submit findings that reflect the outcomes from their own college. </a:t>
            </a:r>
            <a:endParaRPr sz="1800" dirty="0"/>
          </a:p>
          <a:p>
            <a:pPr marL="177800" lvl="0" indent="-171450" algn="l" rtl="0">
              <a:lnSpc>
                <a:spcPct val="90000"/>
              </a:lnSpc>
              <a:spcBef>
                <a:spcPts val="800"/>
              </a:spcBef>
              <a:spcAft>
                <a:spcPts val="0"/>
              </a:spcAft>
              <a:buClr>
                <a:srgbClr val="003764"/>
              </a:buClr>
              <a:buSzPts val="1500"/>
              <a:buChar char="•"/>
            </a:pPr>
            <a:r>
              <a:rPr lang="en-US" sz="1800" dirty="0"/>
              <a:t>Benefits of consortia include the potential to reduce administration costs, and peer comparisons and benchmarking </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Ha, Melissa, and Christina" descr="Ha Nguyen smiling in gray sweater with maroon background. Melissa Williams smiling in blue sweater with gray background. Christina Pleasants smiling in red shirt with Tacoma landscape background." title="Meet our Team"/>
          <p:cNvPicPr preferRelativeResize="0"/>
          <p:nvPr/>
        </p:nvPicPr>
        <p:blipFill rotWithShape="1">
          <a:blip r:embed="rId3">
            <a:alphaModFix/>
          </a:blip>
          <a:srcRect/>
          <a:stretch/>
        </p:blipFill>
        <p:spPr>
          <a:xfrm>
            <a:off x="2050250" y="1031531"/>
            <a:ext cx="5043488" cy="3571875"/>
          </a:xfrm>
          <a:prstGeom prst="rect">
            <a:avLst/>
          </a:prstGeom>
          <a:noFill/>
          <a:ln>
            <a:noFill/>
          </a:ln>
        </p:spPr>
      </p:pic>
      <p:sp>
        <p:nvSpPr>
          <p:cNvPr id="451" name="EDI Team"/>
          <p:cNvSpPr txBox="1">
            <a:spLocks noGrp="1"/>
          </p:cNvSpPr>
          <p:nvPr>
            <p:ph type="title"/>
          </p:nvPr>
        </p:nvSpPr>
        <p:spPr>
          <a:xfrm>
            <a:off x="471502" y="1111349"/>
            <a:ext cx="2632200" cy="678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EDI Team</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3"/>
          <p:cNvSpPr txBox="1">
            <a:spLocks noGrp="1"/>
          </p:cNvSpPr>
          <p:nvPr>
            <p:ph type="title"/>
          </p:nvPr>
        </p:nvSpPr>
        <p:spPr>
          <a:xfrm>
            <a:off x="536861" y="1162452"/>
            <a:ext cx="8336975" cy="59780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INCLUSION, ACCESSIBILITY, AND SUPPORT</a:t>
            </a:r>
            <a:endParaRPr/>
          </a:p>
        </p:txBody>
      </p:sp>
      <p:sp>
        <p:nvSpPr>
          <p:cNvPr id="658" name="Google Shape;658;p83"/>
          <p:cNvSpPr txBox="1">
            <a:spLocks noGrp="1"/>
          </p:cNvSpPr>
          <p:nvPr>
            <p:ph type="body" idx="1"/>
          </p:nvPr>
        </p:nvSpPr>
        <p:spPr>
          <a:xfrm>
            <a:off x="536861" y="1760254"/>
            <a:ext cx="8336975" cy="281778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1500"/>
              <a:buNone/>
            </a:pPr>
            <a:r>
              <a:rPr lang="en-US" sz="1800" b="1" dirty="0"/>
              <a:t>Colleges are encouraged to consider strategies that:</a:t>
            </a:r>
            <a:endParaRPr sz="1800" dirty="0"/>
          </a:p>
          <a:p>
            <a:pPr marL="177800" lvl="0" indent="-171450" algn="l" rtl="0">
              <a:lnSpc>
                <a:spcPct val="90000"/>
              </a:lnSpc>
              <a:spcBef>
                <a:spcPts val="800"/>
              </a:spcBef>
              <a:spcAft>
                <a:spcPts val="0"/>
              </a:spcAft>
              <a:buClr>
                <a:srgbClr val="003764"/>
              </a:buClr>
              <a:buSzPts val="1500"/>
              <a:buChar char="•"/>
            </a:pPr>
            <a:r>
              <a:rPr lang="en-US" sz="1600" dirty="0"/>
              <a:t>Ensure all students and employees are appropriately informed in a timely manner of the administration of the CCA and how to participate. </a:t>
            </a:r>
            <a:endParaRPr sz="1600" dirty="0"/>
          </a:p>
          <a:p>
            <a:pPr marL="177800" lvl="0" indent="-171450" algn="l" rtl="0">
              <a:lnSpc>
                <a:spcPct val="90000"/>
              </a:lnSpc>
              <a:spcBef>
                <a:spcPts val="800"/>
              </a:spcBef>
              <a:spcAft>
                <a:spcPts val="0"/>
              </a:spcAft>
              <a:buClr>
                <a:srgbClr val="003764"/>
              </a:buClr>
              <a:buSzPts val="1500"/>
              <a:buChar char="•"/>
            </a:pPr>
            <a:r>
              <a:rPr lang="en-US" sz="1600" dirty="0"/>
              <a:t>Ensure the notification and administration of the CCA does not exclude any participant because of accessibility, technology, or other support issues. </a:t>
            </a:r>
            <a:endParaRPr sz="1600" dirty="0"/>
          </a:p>
          <a:p>
            <a:pPr marL="177800" lvl="0" indent="-171450" algn="l" rtl="0">
              <a:lnSpc>
                <a:spcPct val="90000"/>
              </a:lnSpc>
              <a:spcBef>
                <a:spcPts val="800"/>
              </a:spcBef>
              <a:spcAft>
                <a:spcPts val="0"/>
              </a:spcAft>
              <a:buClr>
                <a:srgbClr val="003764"/>
              </a:buClr>
              <a:buSzPts val="1500"/>
              <a:buChar char="•"/>
            </a:pPr>
            <a:r>
              <a:rPr lang="en-US" sz="1600" dirty="0"/>
              <a:t>Ensure that participation of students under age 18 (excluding emancipated minors) includes appropriate parental consent.</a:t>
            </a:r>
            <a:endParaRPr sz="1600" dirty="0"/>
          </a:p>
          <a:p>
            <a:pPr marL="177800" lvl="0" indent="-171450" algn="l" rtl="0">
              <a:lnSpc>
                <a:spcPct val="90000"/>
              </a:lnSpc>
              <a:spcBef>
                <a:spcPts val="800"/>
              </a:spcBef>
              <a:spcAft>
                <a:spcPts val="0"/>
              </a:spcAft>
              <a:buClr>
                <a:srgbClr val="003764"/>
              </a:buClr>
              <a:buSzPts val="1500"/>
              <a:buChar char="•"/>
            </a:pPr>
            <a:r>
              <a:rPr lang="en-US" sz="1600" dirty="0"/>
              <a:t>Ensure that adequate services are available for participants that experience trauma or distress from participating in the CCA.</a:t>
            </a:r>
            <a:endParaRPr sz="1600" dirty="0"/>
          </a:p>
          <a:p>
            <a:pPr marL="177800" lvl="0" indent="-171450" algn="l" rtl="0">
              <a:lnSpc>
                <a:spcPct val="90000"/>
              </a:lnSpc>
              <a:spcBef>
                <a:spcPts val="800"/>
              </a:spcBef>
              <a:spcAft>
                <a:spcPts val="0"/>
              </a:spcAft>
              <a:buClr>
                <a:srgbClr val="003764"/>
              </a:buClr>
              <a:buSzPts val="1500"/>
              <a:buChar char="•"/>
            </a:pPr>
            <a:r>
              <a:rPr lang="en-US" sz="1600" dirty="0"/>
              <a:t>Colleges should communicate and administer the CCA in multiple languages if appropriate for their students, staff, and faculty</a:t>
            </a:r>
            <a:r>
              <a:rPr lang="en-US" sz="1600" b="1" dirty="0"/>
              <a:t>. </a:t>
            </a:r>
            <a:endParaRPr sz="1600" dirty="0"/>
          </a:p>
          <a:p>
            <a:pPr marL="0" lvl="0" indent="0" algn="l" rtl="0">
              <a:lnSpc>
                <a:spcPct val="90000"/>
              </a:lnSpc>
              <a:spcBef>
                <a:spcPts val="800"/>
              </a:spcBef>
              <a:spcAft>
                <a:spcPts val="0"/>
              </a:spcAft>
              <a:buClr>
                <a:srgbClr val="003764"/>
              </a:buClr>
              <a:buSzPts val="2100"/>
              <a:buNone/>
            </a:pP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84"/>
          <p:cNvSpPr txBox="1">
            <a:spLocks noGrp="1"/>
          </p:cNvSpPr>
          <p:nvPr>
            <p:ph type="title"/>
          </p:nvPr>
        </p:nvSpPr>
        <p:spPr>
          <a:xfrm>
            <a:off x="536861" y="1162452"/>
            <a:ext cx="8336975" cy="59780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SURVEY TOOLS (STUDENTS)</a:t>
            </a:r>
            <a:endParaRPr/>
          </a:p>
        </p:txBody>
      </p:sp>
      <p:sp>
        <p:nvSpPr>
          <p:cNvPr id="664" name="Google Shape;664;p84"/>
          <p:cNvSpPr txBox="1">
            <a:spLocks noGrp="1"/>
          </p:cNvSpPr>
          <p:nvPr>
            <p:ph type="body" idx="1"/>
          </p:nvPr>
        </p:nvSpPr>
        <p:spPr>
          <a:xfrm>
            <a:off x="536848" y="1549774"/>
            <a:ext cx="8337000" cy="3195000"/>
          </a:xfrm>
          <a:prstGeom prst="rect">
            <a:avLst/>
          </a:prstGeom>
          <a:noFill/>
          <a:ln>
            <a:noFill/>
          </a:ln>
        </p:spPr>
        <p:txBody>
          <a:bodyPr spcFirstLastPara="1" wrap="square" lIns="68575" tIns="34275" rIns="68575" bIns="34275" anchor="t" anchorCtr="0">
            <a:noAutofit/>
          </a:bodyPr>
          <a:lstStyle/>
          <a:p>
            <a:pPr marL="177800" lvl="0" indent="-120650" algn="l" rtl="0">
              <a:lnSpc>
                <a:spcPct val="115000"/>
              </a:lnSpc>
              <a:spcBef>
                <a:spcPts val="600"/>
              </a:spcBef>
              <a:spcAft>
                <a:spcPts val="0"/>
              </a:spcAft>
              <a:buSzPts val="1300"/>
              <a:buChar char="•"/>
            </a:pPr>
            <a:r>
              <a:rPr lang="en-US" sz="1300" b="1"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CCSSE (Community College Survey of Student Engagement)</a:t>
            </a:r>
            <a:endParaRPr sz="1300" b="1" u="sng">
              <a:solidFill>
                <a:srgbClr val="0070C0"/>
              </a:solidFill>
              <a:latin typeface="Arial"/>
              <a:ea typeface="Arial"/>
              <a:cs typeface="Arial"/>
              <a:sym typeface="Arial"/>
            </a:endParaRPr>
          </a:p>
          <a:p>
            <a:pPr marL="520700" lvl="1" indent="-146050" algn="l" rtl="0">
              <a:lnSpc>
                <a:spcPct val="115000"/>
              </a:lnSpc>
              <a:spcBef>
                <a:spcPts val="0"/>
              </a:spcBef>
              <a:spcAft>
                <a:spcPts val="0"/>
              </a:spcAft>
              <a:buSzPts val="1300"/>
              <a:buChar char="•"/>
            </a:pPr>
            <a:r>
              <a:rPr lang="en-US" sz="1300">
                <a:solidFill>
                  <a:srgbClr val="000000"/>
                </a:solidFill>
                <a:latin typeface="Arial"/>
                <a:ea typeface="Arial"/>
                <a:cs typeface="Arial"/>
                <a:sym typeface="Arial"/>
              </a:rPr>
              <a:t>Note that, to meet the expectations of the bill, the CCSSE must include the race and ethnicity pilot survey.</a:t>
            </a:r>
            <a:endParaRPr sz="1300">
              <a:solidFill>
                <a:srgbClr val="000000"/>
              </a:solidFill>
              <a:latin typeface="Arial"/>
              <a:ea typeface="Arial"/>
              <a:cs typeface="Arial"/>
              <a:sym typeface="Arial"/>
            </a:endParaRPr>
          </a:p>
          <a:p>
            <a:pPr marL="863600" lvl="2" indent="-158750" algn="l" rtl="0">
              <a:lnSpc>
                <a:spcPct val="115000"/>
              </a:lnSpc>
              <a:spcBef>
                <a:spcPts val="0"/>
              </a:spcBef>
              <a:spcAft>
                <a:spcPts val="0"/>
              </a:spcAft>
              <a:buSzPts val="1300"/>
              <a:buChar char="•"/>
            </a:pPr>
            <a:r>
              <a:rPr lang="en-US" sz="1300">
                <a:solidFill>
                  <a:srgbClr val="000000"/>
                </a:solidFill>
                <a:latin typeface="Arial"/>
                <a:ea typeface="Arial"/>
                <a:cs typeface="Arial"/>
                <a:sym typeface="Arial"/>
              </a:rPr>
              <a:t>CCSSE base survey - </a:t>
            </a:r>
            <a:r>
              <a:rPr lang="en-US" sz="1300" u="sng">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CCSSE 2017 Sample [PDF]</a:t>
            </a:r>
            <a:r>
              <a:rPr lang="en-US"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marL="863600" lvl="2" indent="-158750" algn="l" rtl="0">
              <a:lnSpc>
                <a:spcPct val="115000"/>
              </a:lnSpc>
              <a:spcBef>
                <a:spcPts val="0"/>
              </a:spcBef>
              <a:spcAft>
                <a:spcPts val="0"/>
              </a:spcAft>
              <a:buSzPts val="1300"/>
              <a:buChar char="•"/>
            </a:pPr>
            <a:r>
              <a:rPr lang="en-US" sz="1300">
                <a:solidFill>
                  <a:srgbClr val="000000"/>
                </a:solidFill>
                <a:latin typeface="Arial"/>
                <a:ea typeface="Arial"/>
                <a:cs typeface="Arial"/>
                <a:sym typeface="Arial"/>
              </a:rPr>
              <a:t>CCSSE R&amp;E questions -</a:t>
            </a:r>
            <a:r>
              <a:rPr lang="en-US" sz="1300">
                <a:solidFill>
                  <a:srgbClr val="000000"/>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300" u="sng">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Additional Items Catalog [PDF]</a:t>
            </a:r>
            <a:r>
              <a:rPr lang="en-US"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marL="863600" lvl="2" indent="-152400" algn="l" rtl="0">
              <a:lnSpc>
                <a:spcPct val="115000"/>
              </a:lnSpc>
              <a:spcBef>
                <a:spcPts val="0"/>
              </a:spcBef>
              <a:spcAft>
                <a:spcPts val="0"/>
              </a:spcAft>
              <a:buSzPts val="1200"/>
              <a:buChar char="•"/>
            </a:pPr>
            <a:r>
              <a:rPr lang="en-US" sz="1300">
                <a:solidFill>
                  <a:srgbClr val="000000"/>
                </a:solidFill>
                <a:latin typeface="Arial"/>
                <a:ea typeface="Arial"/>
                <a:cs typeface="Arial"/>
                <a:sym typeface="Arial"/>
              </a:rPr>
              <a:t>CCSSE provides breakout reports by race and other demographics - </a:t>
            </a:r>
            <a:r>
              <a:rPr lang="en-US" sz="1200">
                <a:solidFill>
                  <a:srgbClr val="000000"/>
                </a:solidFill>
                <a:latin typeface="Arial"/>
                <a:ea typeface="Arial"/>
                <a:cs typeface="Arial"/>
                <a:sym typeface="Arial"/>
              </a:rPr>
              <a:t> </a:t>
            </a:r>
            <a:r>
              <a:rPr lang="en-US" sz="1300" u="sng">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CCSSE - Cohort Data</a:t>
            </a:r>
            <a:r>
              <a:rPr lang="en-US"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marL="177800" lvl="0" indent="-120650" algn="l" rtl="0">
              <a:lnSpc>
                <a:spcPct val="115000"/>
              </a:lnSpc>
              <a:spcBef>
                <a:spcPts val="0"/>
              </a:spcBef>
              <a:spcAft>
                <a:spcPts val="0"/>
              </a:spcAft>
              <a:buSzPts val="1300"/>
              <a:buChar char="•"/>
            </a:pPr>
            <a:r>
              <a:rPr lang="en-US" sz="1300" b="1" u="sng">
                <a:solidFill>
                  <a:srgbClr val="0070C0"/>
                </a:solidFill>
                <a:latin typeface="Arial"/>
                <a:ea typeface="Arial"/>
                <a:cs typeface="Arial"/>
                <a:sym typeface="Arial"/>
                <a:hlinkClick r:id="rId7">
                  <a:extLst>
                    <a:ext uri="{A12FA001-AC4F-418D-AE19-62706E023703}">
                      <ahyp:hlinkClr xmlns:ahyp="http://schemas.microsoft.com/office/drawing/2018/hyperlinkcolor" val="tx"/>
                    </a:ext>
                  </a:extLst>
                </a:hlinkClick>
              </a:rPr>
              <a:t>Diverse Learning Environments Survey</a:t>
            </a:r>
            <a:r>
              <a:rPr lang="en-US" sz="1300">
                <a:solidFill>
                  <a:srgbClr val="0070C0"/>
                </a:solidFill>
                <a:latin typeface="Arial"/>
                <a:ea typeface="Arial"/>
                <a:cs typeface="Arial"/>
                <a:sym typeface="Arial"/>
              </a:rPr>
              <a:t> </a:t>
            </a:r>
            <a:endParaRPr sz="1300">
              <a:solidFill>
                <a:srgbClr val="0070C0"/>
              </a:solidFill>
              <a:latin typeface="Arial"/>
              <a:ea typeface="Arial"/>
              <a:cs typeface="Arial"/>
              <a:sym typeface="Arial"/>
            </a:endParaRPr>
          </a:p>
          <a:p>
            <a:pPr marL="177800" lvl="0" indent="-120650" algn="l" rtl="0">
              <a:lnSpc>
                <a:spcPct val="115000"/>
              </a:lnSpc>
              <a:spcBef>
                <a:spcPts val="0"/>
              </a:spcBef>
              <a:spcAft>
                <a:spcPts val="0"/>
              </a:spcAft>
              <a:buSzPts val="1300"/>
              <a:buChar char="•"/>
            </a:pPr>
            <a:r>
              <a:rPr lang="en-US" sz="1300" b="1" u="sng">
                <a:solidFill>
                  <a:srgbClr val="0070C0"/>
                </a:solidFill>
                <a:latin typeface="Arial"/>
                <a:ea typeface="Arial"/>
                <a:cs typeface="Arial"/>
                <a:sym typeface="Arial"/>
                <a:hlinkClick r:id="rId8">
                  <a:extLst>
                    <a:ext uri="{A12FA001-AC4F-418D-AE19-62706E023703}">
                      <ahyp:hlinkClr xmlns:ahyp="http://schemas.microsoft.com/office/drawing/2018/hyperlinkcolor" val="tx"/>
                    </a:ext>
                  </a:extLst>
                </a:hlinkClick>
              </a:rPr>
              <a:t>HEDS Diversity and Equity Campus Climate Survey</a:t>
            </a:r>
            <a:r>
              <a:rPr lang="en-US" sz="1300">
                <a:solidFill>
                  <a:srgbClr val="0070C0"/>
                </a:solidFill>
                <a:latin typeface="Arial"/>
                <a:ea typeface="Arial"/>
                <a:cs typeface="Arial"/>
                <a:sym typeface="Arial"/>
              </a:rPr>
              <a:t> </a:t>
            </a:r>
            <a:endParaRPr sz="1300">
              <a:solidFill>
                <a:srgbClr val="0070C0"/>
              </a:solidFill>
              <a:latin typeface="Arial"/>
              <a:ea typeface="Arial"/>
              <a:cs typeface="Arial"/>
              <a:sym typeface="Arial"/>
            </a:endParaRPr>
          </a:p>
          <a:p>
            <a:pPr marL="177800" lvl="0" indent="-120650" algn="l" rtl="0">
              <a:lnSpc>
                <a:spcPct val="115000"/>
              </a:lnSpc>
              <a:spcBef>
                <a:spcPts val="0"/>
              </a:spcBef>
              <a:spcAft>
                <a:spcPts val="0"/>
              </a:spcAft>
              <a:buSzPts val="1300"/>
              <a:buChar char="•"/>
            </a:pPr>
            <a:r>
              <a:rPr lang="en-US" sz="1300" b="1" u="sng">
                <a:solidFill>
                  <a:srgbClr val="0070C0"/>
                </a:solidFill>
                <a:latin typeface="Arial"/>
                <a:ea typeface="Arial"/>
                <a:cs typeface="Arial"/>
                <a:sym typeface="Arial"/>
                <a:hlinkClick r:id="rId9">
                  <a:extLst>
                    <a:ext uri="{A12FA001-AC4F-418D-AE19-62706E023703}">
                      <ahyp:hlinkClr xmlns:ahyp="http://schemas.microsoft.com/office/drawing/2018/hyperlinkcolor" val="tx"/>
                    </a:ext>
                  </a:extLst>
                </a:hlinkClick>
              </a:rPr>
              <a:t>Hanover Research DEI Survey</a:t>
            </a:r>
            <a:endParaRPr sz="1300" b="1" u="sng">
              <a:solidFill>
                <a:srgbClr val="0070C0"/>
              </a:solidFill>
              <a:latin typeface="Arial"/>
              <a:ea typeface="Arial"/>
              <a:cs typeface="Arial"/>
              <a:sym typeface="Arial"/>
            </a:endParaRPr>
          </a:p>
          <a:p>
            <a:pPr marL="520700" lvl="1" indent="-146050" algn="l" rtl="0">
              <a:lnSpc>
                <a:spcPct val="115000"/>
              </a:lnSpc>
              <a:spcBef>
                <a:spcPts val="0"/>
              </a:spcBef>
              <a:spcAft>
                <a:spcPts val="0"/>
              </a:spcAft>
              <a:buSzPts val="1300"/>
              <a:buChar char="•"/>
            </a:pPr>
            <a:r>
              <a:rPr lang="en-US" sz="1300">
                <a:solidFill>
                  <a:srgbClr val="000000"/>
                </a:solidFill>
                <a:latin typeface="Arial"/>
                <a:ea typeface="Arial"/>
                <a:cs typeface="Arial"/>
                <a:sym typeface="Arial"/>
              </a:rPr>
              <a:t>Note this link takes you to a summary report so you can see the topics included – not the instrument itself. Also Hanover does not include students under age 18. </a:t>
            </a:r>
            <a:endParaRPr sz="1300">
              <a:solidFill>
                <a:srgbClr val="000000"/>
              </a:solidFill>
              <a:latin typeface="Arial"/>
              <a:ea typeface="Arial"/>
              <a:cs typeface="Arial"/>
              <a:sym typeface="Arial"/>
            </a:endParaRPr>
          </a:p>
          <a:p>
            <a:pPr marL="177800" lvl="0" indent="-120650" algn="l" rtl="0">
              <a:lnSpc>
                <a:spcPct val="115000"/>
              </a:lnSpc>
              <a:spcBef>
                <a:spcPts val="0"/>
              </a:spcBef>
              <a:spcAft>
                <a:spcPts val="0"/>
              </a:spcAft>
              <a:buSzPts val="1300"/>
              <a:buChar char="•"/>
            </a:pPr>
            <a:r>
              <a:rPr lang="en-US" sz="1300" b="1" u="sng">
                <a:solidFill>
                  <a:srgbClr val="0070C0"/>
                </a:solidFill>
                <a:latin typeface="Arial"/>
                <a:ea typeface="Arial"/>
                <a:cs typeface="Arial"/>
                <a:sym typeface="Arial"/>
                <a:hlinkClick r:id="rId10">
                  <a:extLst>
                    <a:ext uri="{A12FA001-AC4F-418D-AE19-62706E023703}">
                      <ahyp:hlinkClr xmlns:ahyp="http://schemas.microsoft.com/office/drawing/2018/hyperlinkcolor" val="tx"/>
                    </a:ext>
                  </a:extLst>
                </a:hlinkClick>
              </a:rPr>
              <a:t>National Assessment of Collegiate Campus Climates</a:t>
            </a:r>
            <a:endParaRPr sz="1300" b="1" u="sng">
              <a:solidFill>
                <a:srgbClr val="0070C0"/>
              </a:solidFill>
              <a:latin typeface="Arial"/>
              <a:ea typeface="Arial"/>
              <a:cs typeface="Arial"/>
              <a:sym typeface="Arial"/>
            </a:endParaRPr>
          </a:p>
          <a:p>
            <a:pPr marL="520700" lvl="1" indent="-146050" algn="l" rtl="0">
              <a:lnSpc>
                <a:spcPct val="115000"/>
              </a:lnSpc>
              <a:spcBef>
                <a:spcPts val="0"/>
              </a:spcBef>
              <a:spcAft>
                <a:spcPts val="0"/>
              </a:spcAft>
              <a:buSzPts val="1300"/>
              <a:buChar char="•"/>
            </a:pPr>
            <a:r>
              <a:rPr lang="en-US" sz="1300">
                <a:solidFill>
                  <a:srgbClr val="000000"/>
                </a:solidFill>
                <a:latin typeface="Arial"/>
                <a:ea typeface="Arial"/>
                <a:cs typeface="Arial"/>
                <a:sym typeface="Arial"/>
              </a:rPr>
              <a:t>From the link, scroll down the page to the NACCC section for links to content areas and FAQs.</a:t>
            </a:r>
            <a:endParaRPr sz="1300">
              <a:solidFill>
                <a:srgbClr val="000000"/>
              </a:solidFill>
              <a:latin typeface="Arial"/>
              <a:ea typeface="Arial"/>
              <a:cs typeface="Arial"/>
              <a:sym typeface="Arial"/>
            </a:endParaRPr>
          </a:p>
          <a:p>
            <a:pPr marL="177800" lvl="0" indent="-120650" algn="l" rtl="0">
              <a:lnSpc>
                <a:spcPct val="115000"/>
              </a:lnSpc>
              <a:spcBef>
                <a:spcPts val="0"/>
              </a:spcBef>
              <a:spcAft>
                <a:spcPts val="0"/>
              </a:spcAft>
              <a:buSzPts val="1300"/>
              <a:buChar char="•"/>
            </a:pPr>
            <a:r>
              <a:rPr lang="en-US" sz="1300" b="1" u="sng">
                <a:solidFill>
                  <a:srgbClr val="0070C0"/>
                </a:solidFill>
                <a:highlight>
                  <a:srgbClr val="FFFFFF"/>
                </a:highlight>
                <a:latin typeface="Arial"/>
                <a:ea typeface="Arial"/>
                <a:cs typeface="Arial"/>
                <a:sym typeface="Arial"/>
                <a:hlinkClick r:id="rId11">
                  <a:extLst>
                    <a:ext uri="{A12FA001-AC4F-418D-AE19-62706E023703}">
                      <ahyp:hlinkClr xmlns:ahyp="http://schemas.microsoft.com/office/drawing/2018/hyperlinkcolor" val="tx"/>
                    </a:ext>
                  </a:extLst>
                </a:hlinkClick>
              </a:rPr>
              <a:t>SoundRocket DEI Survey</a:t>
            </a:r>
            <a:endParaRPr sz="13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85"/>
          <p:cNvSpPr txBox="1">
            <a:spLocks noGrp="1"/>
          </p:cNvSpPr>
          <p:nvPr>
            <p:ph type="title"/>
          </p:nvPr>
        </p:nvSpPr>
        <p:spPr>
          <a:xfrm>
            <a:off x="536861" y="1162452"/>
            <a:ext cx="8336975" cy="59780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a:t>SURVEY TOOLS (EMPLOYEES)</a:t>
            </a:r>
            <a:endParaRPr/>
          </a:p>
        </p:txBody>
      </p:sp>
      <p:sp>
        <p:nvSpPr>
          <p:cNvPr id="670" name="Google Shape;670;p85"/>
          <p:cNvSpPr txBox="1">
            <a:spLocks noGrp="1"/>
          </p:cNvSpPr>
          <p:nvPr>
            <p:ph type="body" idx="1"/>
          </p:nvPr>
        </p:nvSpPr>
        <p:spPr>
          <a:xfrm>
            <a:off x="536861" y="1735775"/>
            <a:ext cx="8336975" cy="2817784"/>
          </a:xfrm>
          <a:prstGeom prst="rect">
            <a:avLst/>
          </a:prstGeom>
          <a:noFill/>
          <a:ln>
            <a:noFill/>
          </a:ln>
        </p:spPr>
        <p:txBody>
          <a:bodyPr spcFirstLastPara="1" wrap="square" lIns="68575" tIns="34275" rIns="68575" bIns="34275" anchor="t" anchorCtr="0">
            <a:noAutofit/>
          </a:bodyPr>
          <a:lstStyle/>
          <a:p>
            <a:pPr marL="177800" lvl="0" indent="-146050" algn="l" rtl="0">
              <a:lnSpc>
                <a:spcPct val="115000"/>
              </a:lnSpc>
              <a:spcBef>
                <a:spcPts val="600"/>
              </a:spcBef>
              <a:spcAft>
                <a:spcPts val="0"/>
              </a:spcAft>
              <a:buSzPts val="1700"/>
              <a:buChar char="•"/>
            </a:pPr>
            <a:r>
              <a:rPr lang="en-US" sz="1400" b="1" u="sng"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PACE (Personal Assessment of the College Environment)</a:t>
            </a:r>
            <a:endParaRPr sz="1400" b="1" u="sng" dirty="0">
              <a:solidFill>
                <a:srgbClr val="0070C0"/>
              </a:solidFill>
              <a:latin typeface="Arial"/>
              <a:ea typeface="Arial"/>
              <a:cs typeface="Arial"/>
              <a:sym typeface="Arial"/>
            </a:endParaRPr>
          </a:p>
          <a:p>
            <a:pPr marL="520700" lvl="1" indent="-171450" algn="l" rtl="0">
              <a:lnSpc>
                <a:spcPct val="115000"/>
              </a:lnSpc>
              <a:spcBef>
                <a:spcPts val="0"/>
              </a:spcBef>
              <a:spcAft>
                <a:spcPts val="0"/>
              </a:spcAft>
              <a:buSzPts val="1700"/>
              <a:buChar char="•"/>
            </a:pPr>
            <a:r>
              <a:rPr lang="en-US" sz="1400" dirty="0">
                <a:solidFill>
                  <a:srgbClr val="000000"/>
                </a:solidFill>
                <a:latin typeface="Arial"/>
                <a:ea typeface="Arial"/>
                <a:cs typeface="Arial"/>
                <a:sym typeface="Arial"/>
              </a:rPr>
              <a:t>Note that, to meet the expectations of the bill, the PACE racial diversity subscale should be included.</a:t>
            </a:r>
            <a:endParaRPr sz="1400" dirty="0">
              <a:solidFill>
                <a:srgbClr val="000000"/>
              </a:solidFill>
              <a:latin typeface="Arial"/>
              <a:ea typeface="Arial"/>
              <a:cs typeface="Arial"/>
              <a:sym typeface="Arial"/>
            </a:endParaRPr>
          </a:p>
          <a:p>
            <a:pPr marL="177800" lvl="0" indent="-146050" algn="l" rtl="0">
              <a:lnSpc>
                <a:spcPct val="115000"/>
              </a:lnSpc>
              <a:spcBef>
                <a:spcPts val="0"/>
              </a:spcBef>
              <a:spcAft>
                <a:spcPts val="0"/>
              </a:spcAft>
              <a:buSzPts val="1700"/>
              <a:buChar char="•"/>
            </a:pPr>
            <a:r>
              <a:rPr lang="en-US" sz="1400" b="1" u="sng" dirty="0">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HEDS Diversity and Equity Campus Climate Survey</a:t>
            </a:r>
            <a:r>
              <a:rPr lang="en-US" sz="1400" dirty="0">
                <a:solidFill>
                  <a:srgbClr val="0070C0"/>
                </a:solidFill>
                <a:latin typeface="Arial"/>
                <a:ea typeface="Arial"/>
                <a:cs typeface="Arial"/>
                <a:sym typeface="Arial"/>
              </a:rPr>
              <a:t> </a:t>
            </a:r>
            <a:endParaRPr sz="1400" dirty="0">
              <a:solidFill>
                <a:srgbClr val="0070C0"/>
              </a:solidFill>
              <a:latin typeface="Arial"/>
              <a:ea typeface="Arial"/>
              <a:cs typeface="Arial"/>
              <a:sym typeface="Arial"/>
            </a:endParaRPr>
          </a:p>
          <a:p>
            <a:pPr marL="520700" lvl="0" indent="0" algn="l" rtl="0">
              <a:lnSpc>
                <a:spcPct val="115000"/>
              </a:lnSpc>
              <a:spcBef>
                <a:spcPts val="600"/>
              </a:spcBef>
              <a:spcAft>
                <a:spcPts val="0"/>
              </a:spcAft>
              <a:buNone/>
            </a:pPr>
            <a:endParaRPr sz="1400" u="sng" dirty="0">
              <a:solidFill>
                <a:srgbClr val="0000FF"/>
              </a:solidFill>
              <a:highlight>
                <a:srgbClr val="FFFF00"/>
              </a:highlight>
              <a:latin typeface="Arial"/>
              <a:ea typeface="Arial"/>
              <a:cs typeface="Arial"/>
              <a:sym typeface="Arial"/>
            </a:endParaRPr>
          </a:p>
          <a:p>
            <a:pPr marL="177800" lvl="0" indent="-146050" algn="l" rtl="0">
              <a:lnSpc>
                <a:spcPct val="115000"/>
              </a:lnSpc>
              <a:spcBef>
                <a:spcPts val="600"/>
              </a:spcBef>
              <a:spcAft>
                <a:spcPts val="0"/>
              </a:spcAft>
              <a:buSzPts val="1700"/>
              <a:buChar char="•"/>
            </a:pPr>
            <a:r>
              <a:rPr lang="en-US" sz="1400" b="1" u="sng" dirty="0" err="1">
                <a:solidFill>
                  <a:srgbClr val="0070C0"/>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SoundRocket</a:t>
            </a:r>
            <a:r>
              <a:rPr lang="en-US" sz="1400" b="1" u="sng" dirty="0">
                <a:solidFill>
                  <a:srgbClr val="0070C0"/>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 DEI Survey</a:t>
            </a:r>
            <a:endParaRPr sz="17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6"/>
          <p:cNvSpPr txBox="1">
            <a:spLocks noGrp="1"/>
          </p:cNvSpPr>
          <p:nvPr>
            <p:ph type="title"/>
          </p:nvPr>
        </p:nvSpPr>
        <p:spPr>
          <a:xfrm>
            <a:off x="377700" y="1177250"/>
            <a:ext cx="8388600" cy="569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2600"/>
              <a:buFont typeface="Libre Franklin Medium"/>
              <a:buNone/>
            </a:pPr>
            <a:r>
              <a:rPr lang="en-US" sz="2300"/>
              <a:t>CONSIDERATIONS: LISTENING AND FEEDBACK SESSIONS </a:t>
            </a:r>
            <a:endParaRPr sz="2300"/>
          </a:p>
        </p:txBody>
      </p:sp>
      <p:sp>
        <p:nvSpPr>
          <p:cNvPr id="676" name="Google Shape;676;p86"/>
          <p:cNvSpPr txBox="1">
            <a:spLocks noGrp="1"/>
          </p:cNvSpPr>
          <p:nvPr>
            <p:ph type="body" idx="1"/>
          </p:nvPr>
        </p:nvSpPr>
        <p:spPr>
          <a:xfrm>
            <a:off x="429325" y="1987959"/>
            <a:ext cx="8336975" cy="281778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3764"/>
              </a:buClr>
              <a:buSzPts val="1500"/>
              <a:buNone/>
            </a:pPr>
            <a:r>
              <a:rPr lang="en-US" sz="1800" dirty="0"/>
              <a:t>The SBCTC will prepare additional guidance for the college listening sessions. We welcome input on questions, concerns, and experience to create ongoing resources.</a:t>
            </a:r>
            <a:endParaRPr sz="2400" dirty="0"/>
          </a:p>
          <a:p>
            <a:pPr marL="520700" lvl="1" indent="-184150" algn="l" rtl="0">
              <a:lnSpc>
                <a:spcPct val="90000"/>
              </a:lnSpc>
              <a:spcBef>
                <a:spcPts val="400"/>
              </a:spcBef>
              <a:spcAft>
                <a:spcPts val="0"/>
              </a:spcAft>
              <a:buClr>
                <a:srgbClr val="003764"/>
              </a:buClr>
              <a:buSzPts val="1700"/>
              <a:buChar char="•"/>
            </a:pPr>
            <a:r>
              <a:rPr lang="en-US" dirty="0"/>
              <a:t>Selecting and training facilitators</a:t>
            </a:r>
            <a:endParaRPr sz="2400" dirty="0"/>
          </a:p>
          <a:p>
            <a:pPr marL="520700" lvl="1" indent="-184150" algn="l" rtl="0">
              <a:lnSpc>
                <a:spcPct val="90000"/>
              </a:lnSpc>
              <a:spcBef>
                <a:spcPts val="400"/>
              </a:spcBef>
              <a:spcAft>
                <a:spcPts val="0"/>
              </a:spcAft>
              <a:buClr>
                <a:srgbClr val="003764"/>
              </a:buClr>
              <a:buSzPts val="1700"/>
              <a:buChar char="•"/>
            </a:pPr>
            <a:r>
              <a:rPr lang="en-US" dirty="0"/>
              <a:t>Transcription tools</a:t>
            </a:r>
            <a:endParaRPr sz="2400" dirty="0"/>
          </a:p>
          <a:p>
            <a:pPr marL="520700" lvl="1" indent="-184150" algn="l" rtl="0">
              <a:lnSpc>
                <a:spcPct val="90000"/>
              </a:lnSpc>
              <a:spcBef>
                <a:spcPts val="400"/>
              </a:spcBef>
              <a:spcAft>
                <a:spcPts val="0"/>
              </a:spcAft>
              <a:buClr>
                <a:srgbClr val="003764"/>
              </a:buClr>
              <a:buSzPts val="1700"/>
              <a:buChar char="•"/>
            </a:pPr>
            <a:r>
              <a:rPr lang="en-US" dirty="0"/>
              <a:t>Qualitative analysis tools and resources</a:t>
            </a:r>
            <a:endParaRPr sz="2400" dirty="0"/>
          </a:p>
          <a:p>
            <a:pPr marL="520700" lvl="1" indent="-184150" algn="l" rtl="0">
              <a:lnSpc>
                <a:spcPct val="90000"/>
              </a:lnSpc>
              <a:spcBef>
                <a:spcPts val="400"/>
              </a:spcBef>
              <a:spcAft>
                <a:spcPts val="0"/>
              </a:spcAft>
              <a:buClr>
                <a:srgbClr val="003764"/>
              </a:buClr>
              <a:buSzPts val="1700"/>
              <a:buChar char="•"/>
            </a:pPr>
            <a:r>
              <a:rPr lang="en-US" dirty="0"/>
              <a:t>Participant compensation</a:t>
            </a:r>
            <a:endParaRPr sz="2400" dirty="0"/>
          </a:p>
          <a:p>
            <a:pPr marL="520700" lvl="1" indent="-184150" algn="l" rtl="0">
              <a:lnSpc>
                <a:spcPct val="90000"/>
              </a:lnSpc>
              <a:spcBef>
                <a:spcPts val="400"/>
              </a:spcBef>
              <a:spcAft>
                <a:spcPts val="0"/>
              </a:spcAft>
              <a:buClr>
                <a:srgbClr val="003764"/>
              </a:buClr>
              <a:buSzPts val="1700"/>
              <a:buChar char="•"/>
            </a:pPr>
            <a:r>
              <a:rPr lang="en-US" dirty="0"/>
              <a:t>Inclusivity and accommodations</a:t>
            </a:r>
            <a:endParaRPr sz="2400" dirty="0"/>
          </a:p>
          <a:p>
            <a:pPr marL="520700" lvl="1" indent="-184150" algn="l" rtl="0">
              <a:lnSpc>
                <a:spcPct val="90000"/>
              </a:lnSpc>
              <a:spcBef>
                <a:spcPts val="400"/>
              </a:spcBef>
              <a:spcAft>
                <a:spcPts val="0"/>
              </a:spcAft>
              <a:buClr>
                <a:srgbClr val="003764"/>
              </a:buClr>
              <a:buSzPts val="1700"/>
              <a:buChar char="•"/>
            </a:pPr>
            <a:r>
              <a:rPr lang="en-US" dirty="0"/>
              <a:t>Resources and support</a:t>
            </a:r>
            <a:endParaRPr sz="2400" dirty="0"/>
          </a:p>
          <a:p>
            <a:pPr marL="177800" lvl="0" indent="-38100" algn="l" rtl="0">
              <a:lnSpc>
                <a:spcPct val="90000"/>
              </a:lnSpc>
              <a:spcBef>
                <a:spcPts val="800"/>
              </a:spcBef>
              <a:spcAft>
                <a:spcPts val="0"/>
              </a:spcAft>
              <a:buClr>
                <a:srgbClr val="003764"/>
              </a:buClr>
              <a:buSzPts val="21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7"/>
          <p:cNvSpPr txBox="1">
            <a:spLocks noGrp="1"/>
          </p:cNvSpPr>
          <p:nvPr>
            <p:ph type="title"/>
          </p:nvPr>
        </p:nvSpPr>
        <p:spPr>
          <a:xfrm>
            <a:off x="536861" y="1162452"/>
            <a:ext cx="8337000" cy="597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800"/>
              <a:t>Faculty Diversity Program</a:t>
            </a:r>
            <a:endParaRPr sz="2800"/>
          </a:p>
        </p:txBody>
      </p:sp>
      <p:sp>
        <p:nvSpPr>
          <p:cNvPr id="683" name="Google Shape;683;p87"/>
          <p:cNvSpPr txBox="1">
            <a:spLocks noGrp="1"/>
          </p:cNvSpPr>
          <p:nvPr>
            <p:ph type="body" idx="1"/>
          </p:nvPr>
        </p:nvSpPr>
        <p:spPr>
          <a:xfrm>
            <a:off x="536861" y="1746988"/>
            <a:ext cx="8337000" cy="2817900"/>
          </a:xfrm>
          <a:prstGeom prst="rect">
            <a:avLst/>
          </a:prstGeom>
        </p:spPr>
        <p:txBody>
          <a:bodyPr spcFirstLastPara="1" wrap="square" lIns="68575" tIns="34275" rIns="68575" bIns="34275" anchor="t" anchorCtr="0">
            <a:noAutofit/>
          </a:bodyPr>
          <a:lstStyle/>
          <a:p>
            <a:pPr marL="558800" lvl="0" indent="-444500" algn="l" rtl="0">
              <a:lnSpc>
                <a:spcPct val="115000"/>
              </a:lnSpc>
              <a:spcBef>
                <a:spcPts val="0"/>
              </a:spcBef>
              <a:spcAft>
                <a:spcPts val="0"/>
              </a:spcAft>
              <a:buNone/>
            </a:pPr>
            <a:r>
              <a:rPr lang="en-US" dirty="0"/>
              <a:t>•</a:t>
            </a:r>
            <a:r>
              <a:rPr lang="en-US" sz="2000" dirty="0"/>
              <a:t>Must be designed to provide for the retention and recruitment of faculty from all racial, ethnic, and cultural backgrounds. ​</a:t>
            </a:r>
            <a:endParaRPr sz="2000" dirty="0"/>
          </a:p>
          <a:p>
            <a:pPr marL="558800" lvl="0" indent="-444500" algn="l" rtl="0">
              <a:lnSpc>
                <a:spcPct val="115000"/>
              </a:lnSpc>
              <a:spcBef>
                <a:spcPts val="0"/>
              </a:spcBef>
              <a:spcAft>
                <a:spcPts val="0"/>
              </a:spcAft>
              <a:buNone/>
            </a:pPr>
            <a:r>
              <a:rPr lang="en-US" sz="2000" dirty="0"/>
              <a:t>•Based on proven practices in diversity hiring processes.​</a:t>
            </a:r>
            <a:endParaRPr sz="2000" dirty="0"/>
          </a:p>
          <a:p>
            <a:pPr marL="558800" lvl="0" indent="-444500" algn="l" rtl="0">
              <a:lnSpc>
                <a:spcPct val="115000"/>
              </a:lnSpc>
              <a:spcBef>
                <a:spcPts val="0"/>
              </a:spcBef>
              <a:spcAft>
                <a:spcPts val="0"/>
              </a:spcAft>
              <a:buNone/>
            </a:pPr>
            <a:r>
              <a:rPr lang="en-US" sz="2000" dirty="0"/>
              <a:t>•SBCTC does not mandate a specific program to be developed and delivered.​</a:t>
            </a:r>
            <a:endParaRPr sz="2000" dirty="0"/>
          </a:p>
          <a:p>
            <a:pPr marL="558800" lvl="0" indent="-444500" algn="l" rtl="0">
              <a:lnSpc>
                <a:spcPct val="115000"/>
              </a:lnSpc>
              <a:spcBef>
                <a:spcPts val="0"/>
              </a:spcBef>
              <a:spcAft>
                <a:spcPts val="0"/>
              </a:spcAft>
              <a:buNone/>
            </a:pPr>
            <a:r>
              <a:rPr lang="en-US" sz="2000" dirty="0"/>
              <a:t>•Model template provides resources to consider ​</a:t>
            </a:r>
            <a:endParaRPr sz="2000" dirty="0"/>
          </a:p>
          <a:p>
            <a:pPr marL="558800" lvl="0" indent="-444500" algn="l" rtl="0">
              <a:lnSpc>
                <a:spcPct val="115000"/>
              </a:lnSpc>
              <a:spcBef>
                <a:spcPts val="0"/>
              </a:spcBef>
              <a:spcAft>
                <a:spcPts val="0"/>
              </a:spcAft>
              <a:buNone/>
            </a:pPr>
            <a:r>
              <a:rPr lang="en-US" sz="2000" dirty="0"/>
              <a:t>•Adapted from Workforce Diversity Plan</a:t>
            </a:r>
            <a:endParaRP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91" name="clark logo" descr="C"/>
          <p:cNvPicPr preferRelativeResize="0"/>
          <p:nvPr/>
        </p:nvPicPr>
        <p:blipFill rotWithShape="1">
          <a:blip r:embed="rId3">
            <a:alphaModFix/>
          </a:blip>
          <a:srcRect l="10877" t="19584" r="10524" b="12462"/>
          <a:stretch/>
        </p:blipFill>
        <p:spPr>
          <a:xfrm>
            <a:off x="7819550" y="4184575"/>
            <a:ext cx="1154900" cy="768825"/>
          </a:xfrm>
          <a:prstGeom prst="rect">
            <a:avLst/>
          </a:prstGeom>
          <a:noFill/>
          <a:ln>
            <a:noFill/>
          </a:ln>
        </p:spPr>
      </p:pic>
      <p:sp>
        <p:nvSpPr>
          <p:cNvPr id="690" name="rshida willard"/>
          <p:cNvSpPr txBox="1">
            <a:spLocks noGrp="1"/>
          </p:cNvSpPr>
          <p:nvPr>
            <p:ph type="body" idx="1"/>
          </p:nvPr>
        </p:nvSpPr>
        <p:spPr>
          <a:xfrm>
            <a:off x="471500" y="1698900"/>
            <a:ext cx="8220000" cy="317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b="1" i="1">
                <a:solidFill>
                  <a:schemeClr val="dk1"/>
                </a:solidFill>
                <a:highlight>
                  <a:srgbClr val="FFFFFF"/>
                </a:highlight>
              </a:rPr>
              <a:t>Broadening Understanding, Intercultural Leadership and Development Program (B.U.I.L.D.) Cohort</a:t>
            </a:r>
            <a:endParaRPr sz="1800" b="1" i="1">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sz="1800" b="1" i="1">
                <a:solidFill>
                  <a:schemeClr val="dk1"/>
                </a:solidFill>
                <a:highlight>
                  <a:srgbClr val="FFFFFF"/>
                </a:highlight>
              </a:rPr>
              <a:t>DEI/Antiracism Professional Development</a:t>
            </a:r>
            <a:endParaRPr sz="1800" b="1" i="1">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800" b="1" i="1">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sz="1800" i="1">
                <a:solidFill>
                  <a:schemeClr val="dk1"/>
                </a:solidFill>
                <a:highlight>
                  <a:srgbClr val="FFFFFF"/>
                </a:highlight>
              </a:rPr>
              <a:t>Dr. Rashida Willard</a:t>
            </a:r>
            <a:endParaRPr sz="1800" i="1">
              <a:solidFill>
                <a:schemeClr val="dk1"/>
              </a:solidFill>
              <a:highlight>
                <a:srgbClr val="FFFFFF"/>
              </a:highlight>
            </a:endParaRPr>
          </a:p>
          <a:p>
            <a:pPr marL="0" lvl="0" indent="0" algn="l" rtl="0">
              <a:lnSpc>
                <a:spcPct val="90000"/>
              </a:lnSpc>
              <a:spcBef>
                <a:spcPts val="1000"/>
              </a:spcBef>
              <a:spcAft>
                <a:spcPts val="0"/>
              </a:spcAft>
              <a:buSzPts val="2400"/>
              <a:buNone/>
            </a:pPr>
            <a:endParaRPr/>
          </a:p>
        </p:txBody>
      </p:sp>
      <p:sp>
        <p:nvSpPr>
          <p:cNvPr id="689" name="college highlight"/>
          <p:cNvSpPr txBox="1">
            <a:spLocks noGrp="1"/>
          </p:cNvSpPr>
          <p:nvPr>
            <p:ph type="title"/>
          </p:nvPr>
        </p:nvSpPr>
        <p:spPr>
          <a:xfrm>
            <a:off x="471488" y="1111343"/>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College Highlight: Clark College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695"/>
        <p:cNvGrpSpPr/>
        <p:nvPr/>
      </p:nvGrpSpPr>
      <p:grpSpPr>
        <a:xfrm>
          <a:off x="0" y="0"/>
          <a:ext cx="0" cy="0"/>
          <a:chOff x="0" y="0"/>
          <a:chExt cx="0" cy="0"/>
        </a:xfrm>
      </p:grpSpPr>
      <p:sp>
        <p:nvSpPr>
          <p:cNvPr id="697" name="background">
            <a:extLst>
              <a:ext uri="{C183D7F6-B498-43B3-948B-1728B52AA6E4}">
                <adec:decorative xmlns:adec="http://schemas.microsoft.com/office/drawing/2017/decorative" val="1"/>
              </a:ext>
            </a:extLst>
          </p:cNvPr>
          <p:cNvSpPr/>
          <p:nvPr/>
        </p:nvSpPr>
        <p:spPr>
          <a:xfrm>
            <a:off x="0" y="0"/>
            <a:ext cx="3038475" cy="5143500"/>
          </a:xfrm>
          <a:prstGeom prst="rect">
            <a:avLst/>
          </a:prstGeom>
          <a:solidFill>
            <a:srgbClr val="2E75B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0" name="strategies"/>
          <p:cNvSpPr txBox="1">
            <a:spLocks noGrp="1"/>
          </p:cNvSpPr>
          <p:nvPr>
            <p:ph type="body" idx="2"/>
          </p:nvPr>
        </p:nvSpPr>
        <p:spPr>
          <a:xfrm>
            <a:off x="3296272" y="2068286"/>
            <a:ext cx="5750539" cy="2677346"/>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55A11"/>
              </a:buClr>
              <a:buSzPts val="3300"/>
              <a:buNone/>
            </a:pPr>
            <a:r>
              <a:rPr lang="en-US" sz="3300" b="1">
                <a:solidFill>
                  <a:srgbClr val="C55A11"/>
                </a:solidFill>
              </a:rPr>
              <a:t>Strategies</a:t>
            </a:r>
            <a:endParaRPr sz="3300" b="1">
              <a:solidFill>
                <a:srgbClr val="C55A11"/>
              </a:solidFill>
            </a:endParaRPr>
          </a:p>
          <a:p>
            <a:pPr marL="0" lvl="0" indent="0" algn="l" rtl="0">
              <a:lnSpc>
                <a:spcPct val="90000"/>
              </a:lnSpc>
              <a:spcBef>
                <a:spcPts val="800"/>
              </a:spcBef>
              <a:spcAft>
                <a:spcPts val="0"/>
              </a:spcAft>
              <a:buClr>
                <a:schemeClr val="lt1"/>
              </a:buClr>
              <a:buSzPts val="2400"/>
              <a:buNone/>
            </a:pPr>
            <a:r>
              <a:rPr lang="en-US" sz="2400"/>
              <a:t>Improve intercultural competencies through: </a:t>
            </a:r>
            <a:endParaRPr sz="2400"/>
          </a:p>
          <a:p>
            <a:pPr marL="0" lvl="0" indent="0" algn="l" rtl="0">
              <a:lnSpc>
                <a:spcPct val="90000"/>
              </a:lnSpc>
              <a:spcBef>
                <a:spcPts val="800"/>
              </a:spcBef>
              <a:spcAft>
                <a:spcPts val="0"/>
              </a:spcAft>
              <a:buClr>
                <a:schemeClr val="lt1"/>
              </a:buClr>
              <a:buSzPts val="2400"/>
              <a:buNone/>
            </a:pPr>
            <a:r>
              <a:rPr lang="en-US" sz="2400"/>
              <a:t>1. Professional development</a:t>
            </a:r>
            <a:endParaRPr sz="2400"/>
          </a:p>
          <a:p>
            <a:pPr marL="0" lvl="0" indent="0" algn="l" rtl="0">
              <a:lnSpc>
                <a:spcPct val="90000"/>
              </a:lnSpc>
              <a:spcBef>
                <a:spcPts val="800"/>
              </a:spcBef>
              <a:spcAft>
                <a:spcPts val="0"/>
              </a:spcAft>
              <a:buClr>
                <a:schemeClr val="lt1"/>
              </a:buClr>
              <a:buSzPts val="2400"/>
              <a:buNone/>
            </a:pPr>
            <a:r>
              <a:rPr lang="en-US" sz="2400"/>
              <a:t>2. Hiring employees reflective of the college's diverse student population</a:t>
            </a:r>
            <a:endParaRPr sz="2400"/>
          </a:p>
        </p:txBody>
      </p:sp>
      <p:sp>
        <p:nvSpPr>
          <p:cNvPr id="699" name="student learning"/>
          <p:cNvSpPr txBox="1">
            <a:spLocks noGrp="1"/>
          </p:cNvSpPr>
          <p:nvPr>
            <p:ph type="body" idx="1"/>
          </p:nvPr>
        </p:nvSpPr>
        <p:spPr>
          <a:xfrm>
            <a:off x="2875560" y="308429"/>
            <a:ext cx="6004540" cy="1869989"/>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lt1"/>
              </a:buClr>
              <a:buSzPts val="1600"/>
              <a:buNone/>
            </a:pPr>
            <a:r>
              <a:rPr lang="en-US" sz="1600" b="1" i="1"/>
              <a:t>  </a:t>
            </a:r>
            <a:r>
              <a:rPr lang="en-US" sz="2500" b="1" i="1"/>
              <a:t> Clark College facilitates student learning by providing the conditions that improve educational outcomes and eliminate systemic disparities among all groups.   </a:t>
            </a:r>
            <a:endParaRPr sz="2500"/>
          </a:p>
          <a:p>
            <a:pPr marL="0" lvl="0" indent="0" algn="l" rtl="0">
              <a:lnSpc>
                <a:spcPct val="90000"/>
              </a:lnSpc>
              <a:spcBef>
                <a:spcPts val="800"/>
              </a:spcBef>
              <a:spcAft>
                <a:spcPts val="0"/>
              </a:spcAft>
              <a:buClr>
                <a:schemeClr val="lt1"/>
              </a:buClr>
              <a:buSzPts val="2100"/>
              <a:buNone/>
            </a:pPr>
            <a:r>
              <a:rPr lang="en-US"/>
              <a:t>  </a:t>
            </a:r>
            <a:endParaRPr/>
          </a:p>
        </p:txBody>
      </p:sp>
      <p:sp>
        <p:nvSpPr>
          <p:cNvPr id="698" name="College/Board priorities"/>
          <p:cNvSpPr txBox="1">
            <a:spLocks noGrp="1"/>
          </p:cNvSpPr>
          <p:nvPr>
            <p:ph type="title"/>
          </p:nvPr>
        </p:nvSpPr>
        <p:spPr>
          <a:xfrm>
            <a:off x="1" y="1796150"/>
            <a:ext cx="2916000" cy="1552500"/>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Clr>
                <a:srgbClr val="FFFFFF"/>
              </a:buClr>
              <a:buSzPts val="3600"/>
              <a:buFont typeface="Calibri"/>
              <a:buNone/>
            </a:pPr>
            <a:r>
              <a:rPr lang="en-US" sz="3600" b="1">
                <a:solidFill>
                  <a:srgbClr val="FFFFFF"/>
                </a:solidFill>
              </a:rPr>
              <a:t>College/Board Prioirty</a:t>
            </a:r>
            <a:endParaRPr sz="3600" b="1">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4"/>
        <p:cNvGrpSpPr/>
        <p:nvPr/>
      </p:nvGrpSpPr>
      <p:grpSpPr>
        <a:xfrm>
          <a:off x="0" y="0"/>
          <a:ext cx="0" cy="0"/>
          <a:chOff x="0" y="0"/>
          <a:chExt cx="0" cy="0"/>
        </a:xfrm>
      </p:grpSpPr>
      <p:sp>
        <p:nvSpPr>
          <p:cNvPr id="705" name="purpose and alignment"/>
          <p:cNvSpPr txBox="1">
            <a:spLocks noGrp="1"/>
          </p:cNvSpPr>
          <p:nvPr>
            <p:ph type="body" idx="1"/>
          </p:nvPr>
        </p:nvSpPr>
        <p:spPr>
          <a:xfrm>
            <a:off x="445250" y="1996900"/>
            <a:ext cx="8183700" cy="27936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800"/>
              <a:buChar char="•"/>
            </a:pPr>
            <a:r>
              <a:rPr lang="en-US" sz="1800"/>
              <a:t>The purpose of the </a:t>
            </a:r>
            <a:r>
              <a:rPr lang="en-US" sz="1800" b="1"/>
              <a:t>B.U.I.L.D. Training Program </a:t>
            </a:r>
            <a:r>
              <a:rPr lang="en-US" sz="1800"/>
              <a:t>is to build intercultural competency and equity leadership in Clark College staff, faculty and students. Provide power, privilege, and inequity opportunities through </a:t>
            </a:r>
            <a:r>
              <a:rPr lang="en-US" sz="1800" b="1"/>
              <a:t>listening</a:t>
            </a:r>
            <a:r>
              <a:rPr lang="en-US" sz="1800"/>
              <a:t>, </a:t>
            </a:r>
            <a:r>
              <a:rPr lang="en-US" sz="1800" b="1"/>
              <a:t>learning </a:t>
            </a:r>
            <a:r>
              <a:rPr lang="en-US" sz="1800"/>
              <a:t>and </a:t>
            </a:r>
            <a:r>
              <a:rPr lang="en-US" sz="1800" b="1"/>
              <a:t>practicing </a:t>
            </a:r>
            <a:r>
              <a:rPr lang="en-US" sz="1800"/>
              <a:t>social equity.</a:t>
            </a:r>
            <a:endParaRPr sz="1800"/>
          </a:p>
          <a:p>
            <a:pPr marL="177800" lvl="0" indent="-177800" algn="l" rtl="0">
              <a:lnSpc>
                <a:spcPct val="90000"/>
              </a:lnSpc>
              <a:spcBef>
                <a:spcPts val="800"/>
              </a:spcBef>
              <a:spcAft>
                <a:spcPts val="0"/>
              </a:spcAft>
              <a:buClr>
                <a:schemeClr val="dk1"/>
              </a:buClr>
              <a:buSzPts val="1800"/>
              <a:buChar char="•"/>
            </a:pPr>
            <a:r>
              <a:rPr lang="en-US" sz="1800"/>
              <a:t>In alignment with Clark College’s Strategic Plan, the </a:t>
            </a:r>
            <a:r>
              <a:rPr lang="en-US" sz="1800" b="1"/>
              <a:t>B.U.I.L.D. Training Program </a:t>
            </a:r>
            <a:r>
              <a:rPr lang="en-US" sz="1800"/>
              <a:t>aims to improve intercultural and multicultural competencies among students and employees.</a:t>
            </a:r>
            <a:endParaRPr sz="1800"/>
          </a:p>
          <a:p>
            <a:pPr marL="177800" lvl="0" indent="-88900" algn="l" rtl="0">
              <a:lnSpc>
                <a:spcPct val="90000"/>
              </a:lnSpc>
              <a:spcBef>
                <a:spcPts val="800"/>
              </a:spcBef>
              <a:spcAft>
                <a:spcPts val="0"/>
              </a:spcAft>
              <a:buClr>
                <a:schemeClr val="dk1"/>
              </a:buClr>
              <a:buSzPts val="1400"/>
              <a:buNone/>
            </a:pPr>
            <a:endParaRPr sz="1400"/>
          </a:p>
        </p:txBody>
      </p:sp>
      <p:pic>
        <p:nvPicPr>
          <p:cNvPr id="706" name="BUILD training program" descr="BUILD Training Program at Clark College logo"/>
          <p:cNvPicPr preferRelativeResize="0"/>
          <p:nvPr/>
        </p:nvPicPr>
        <p:blipFill rotWithShape="1">
          <a:blip r:embed="rId3">
            <a:alphaModFix/>
          </a:blip>
          <a:srcRect/>
          <a:stretch/>
        </p:blipFill>
        <p:spPr>
          <a:xfrm>
            <a:off x="330769" y="448855"/>
            <a:ext cx="8001002" cy="120286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equitable decision making"/>
          <p:cNvSpPr txBox="1">
            <a:spLocks noGrp="1"/>
          </p:cNvSpPr>
          <p:nvPr>
            <p:ph type="body" idx="1"/>
          </p:nvPr>
        </p:nvSpPr>
        <p:spPr>
          <a:xfrm>
            <a:off x="818243" y="1681223"/>
            <a:ext cx="7746999" cy="27416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800"/>
              <a:buNone/>
            </a:pPr>
            <a:endParaRPr sz="1800"/>
          </a:p>
          <a:p>
            <a:pPr marL="177800" lvl="0" indent="-177800" algn="l" rtl="0">
              <a:lnSpc>
                <a:spcPct val="90000"/>
              </a:lnSpc>
              <a:spcBef>
                <a:spcPts val="800"/>
              </a:spcBef>
              <a:spcAft>
                <a:spcPts val="0"/>
              </a:spcAft>
              <a:buClr>
                <a:schemeClr val="dk1"/>
              </a:buClr>
              <a:buSzPts val="1800"/>
              <a:buChar char="•"/>
            </a:pPr>
            <a:r>
              <a:rPr lang="en-US" sz="1800"/>
              <a:t>Any Clark College employee that would like to become B.U.I.L.D. certified must first take an assessment before starting the program and after completing the program and choose five of the core modules (10 hours) to complete before June 1st. </a:t>
            </a:r>
            <a:r>
              <a:rPr lang="en-US" sz="1800" b="1"/>
              <a:t>Equitable Decision-Making is a required course.</a:t>
            </a:r>
            <a:endParaRPr b="1"/>
          </a:p>
          <a:p>
            <a:pPr marL="177800" lvl="0" indent="-177800" algn="l" rtl="0">
              <a:lnSpc>
                <a:spcPct val="90000"/>
              </a:lnSpc>
              <a:spcBef>
                <a:spcPts val="800"/>
              </a:spcBef>
              <a:spcAft>
                <a:spcPts val="0"/>
              </a:spcAft>
              <a:buClr>
                <a:schemeClr val="dk1"/>
              </a:buClr>
              <a:buSzPts val="1800"/>
              <a:buChar char="•"/>
            </a:pPr>
            <a:r>
              <a:rPr lang="en-US" sz="1800"/>
              <a:t>Program cohort starts October 1 and finishes June 1. The cohort will meet once a quarter after the certification is completed to discuss best practices, refresh training and dialogue around DEI issues.</a:t>
            </a:r>
            <a:endParaRPr/>
          </a:p>
          <a:p>
            <a:pPr marL="177800" lvl="0" indent="-63500" algn="l" rtl="0">
              <a:lnSpc>
                <a:spcPct val="90000"/>
              </a:lnSpc>
              <a:spcBef>
                <a:spcPts val="800"/>
              </a:spcBef>
              <a:spcAft>
                <a:spcPts val="0"/>
              </a:spcAft>
              <a:buClr>
                <a:schemeClr val="dk1"/>
              </a:buClr>
              <a:buSzPts val="1800"/>
              <a:buNone/>
            </a:pPr>
            <a:endParaRPr sz="1800"/>
          </a:p>
        </p:txBody>
      </p:sp>
      <p:pic>
        <p:nvPicPr>
          <p:cNvPr id="712" name="BUILD training program" descr="BUILD Training Program at Clark College logo"/>
          <p:cNvPicPr preferRelativeResize="0"/>
          <p:nvPr/>
        </p:nvPicPr>
        <p:blipFill rotWithShape="1">
          <a:blip r:embed="rId3">
            <a:alphaModFix/>
          </a:blip>
          <a:srcRect/>
          <a:stretch/>
        </p:blipFill>
        <p:spPr>
          <a:xfrm>
            <a:off x="330769" y="448855"/>
            <a:ext cx="8001002" cy="12028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6"/>
        <p:cNvGrpSpPr/>
        <p:nvPr/>
      </p:nvGrpSpPr>
      <p:grpSpPr>
        <a:xfrm>
          <a:off x="0" y="0"/>
          <a:ext cx="0" cy="0"/>
          <a:chOff x="0" y="0"/>
          <a:chExt cx="0" cy="0"/>
        </a:xfrm>
      </p:grpSpPr>
      <p:pic>
        <p:nvPicPr>
          <p:cNvPr id="717" name="background" descr="BUILD Cohort model"/>
          <p:cNvPicPr preferRelativeResize="0"/>
          <p:nvPr/>
        </p:nvPicPr>
        <p:blipFill rotWithShape="1">
          <a:blip r:embed="rId3">
            <a:alphaModFix amt="25000"/>
          </a:blip>
          <a:srcRect t="7416" b="8315"/>
          <a:stretch/>
        </p:blipFill>
        <p:spPr>
          <a:xfrm>
            <a:off x="15" y="8"/>
            <a:ext cx="9143985" cy="5143493"/>
          </a:xfrm>
          <a:prstGeom prst="rect">
            <a:avLst/>
          </a:prstGeom>
          <a:noFill/>
          <a:ln>
            <a:noFill/>
          </a:ln>
        </p:spPr>
      </p:pic>
      <p:grpSp>
        <p:nvGrpSpPr>
          <p:cNvPr id="719" name="model chart" descr="BUILD cohort model"/>
          <p:cNvGrpSpPr/>
          <p:nvPr/>
        </p:nvGrpSpPr>
        <p:grpSpPr>
          <a:xfrm>
            <a:off x="628650" y="1369258"/>
            <a:ext cx="7886699" cy="3263423"/>
            <a:chOff x="0" y="53"/>
            <a:chExt cx="10515599" cy="4351231"/>
          </a:xfrm>
        </p:grpSpPr>
        <p:sp>
          <p:nvSpPr>
            <p:cNvPr id="722" name="box"/>
            <p:cNvSpPr/>
            <p:nvPr/>
          </p:nvSpPr>
          <p:spPr>
            <a:xfrm rot="5400000">
              <a:off x="6301587" y="-74983"/>
              <a:ext cx="1698041" cy="6729984"/>
            </a:xfrm>
            <a:prstGeom prst="round2SameRect">
              <a:avLst>
                <a:gd name="adj1" fmla="val 16667"/>
                <a:gd name="adj2" fmla="val 0"/>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3" name="5 buddies per group"/>
            <p:cNvSpPr txBox="1"/>
            <p:nvPr/>
          </p:nvSpPr>
          <p:spPr>
            <a:xfrm>
              <a:off x="3785616" y="2523880"/>
              <a:ext cx="6647092" cy="1532257"/>
            </a:xfrm>
            <a:prstGeom prst="rect">
              <a:avLst/>
            </a:prstGeom>
            <a:noFill/>
            <a:ln>
              <a:noFill/>
            </a:ln>
          </p:spPr>
          <p:txBody>
            <a:bodyPr spcFirstLastPara="1" wrap="square" lIns="160025" tIns="80000" rIns="160025" bIns="80000" anchor="ctr" anchorCtr="0">
              <a:noAutofit/>
            </a:bodyPr>
            <a:lstStyle/>
            <a:p>
              <a:pPr marL="215900" marR="0" lvl="1" indent="-266700" algn="l" rtl="0">
                <a:lnSpc>
                  <a:spcPct val="90000"/>
                </a:lnSpc>
                <a:spcBef>
                  <a:spcPts val="0"/>
                </a:spcBef>
                <a:spcAft>
                  <a:spcPts val="0"/>
                </a:spcAft>
                <a:buClr>
                  <a:schemeClr val="lt1"/>
                </a:buClr>
                <a:buSzPts val="4200"/>
                <a:buFont typeface="Calibri"/>
                <a:buChar char="•"/>
              </a:pPr>
              <a:r>
                <a:rPr lang="en-US" sz="4200" b="0" i="0" u="none" strike="noStrike" cap="none">
                  <a:solidFill>
                    <a:schemeClr val="lt1"/>
                  </a:solidFill>
                  <a:latin typeface="Calibri"/>
                  <a:ea typeface="Calibri"/>
                  <a:cs typeface="Calibri"/>
                  <a:sym typeface="Calibri"/>
                </a:rPr>
                <a:t>5 Buddies per group</a:t>
              </a:r>
              <a:endParaRPr sz="1100"/>
            </a:p>
          </p:txBody>
        </p:sp>
        <p:sp>
          <p:nvSpPr>
            <p:cNvPr id="724" name="box"/>
            <p:cNvSpPr/>
            <p:nvPr/>
          </p:nvSpPr>
          <p:spPr>
            <a:xfrm>
              <a:off x="0" y="2228732"/>
              <a:ext cx="3785616" cy="2122552"/>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5" name="BUILD buddies"/>
            <p:cNvSpPr txBox="1"/>
            <p:nvPr/>
          </p:nvSpPr>
          <p:spPr>
            <a:xfrm>
              <a:off x="103614" y="2332346"/>
              <a:ext cx="3578388" cy="1915324"/>
            </a:xfrm>
            <a:prstGeom prst="rect">
              <a:avLst/>
            </a:prstGeom>
            <a:noFill/>
            <a:ln>
              <a:noFill/>
            </a:ln>
          </p:spPr>
          <p:txBody>
            <a:bodyPr spcFirstLastPara="1" wrap="square" lIns="171450" tIns="85725" rIns="171450" bIns="8572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b="0" i="0" u="none" strike="noStrike" cap="none">
                  <a:solidFill>
                    <a:schemeClr val="lt1"/>
                  </a:solidFill>
                  <a:latin typeface="Calibri"/>
                  <a:ea typeface="Calibri"/>
                  <a:cs typeface="Calibri"/>
                  <a:sym typeface="Calibri"/>
                </a:rPr>
                <a:t>B.U.I.L.D. Buddies</a:t>
              </a:r>
              <a:endParaRPr sz="1100"/>
            </a:p>
          </p:txBody>
        </p:sp>
        <p:sp>
          <p:nvSpPr>
            <p:cNvPr id="720" name="box"/>
            <p:cNvSpPr/>
            <p:nvPr/>
          </p:nvSpPr>
          <p:spPr>
            <a:xfrm>
              <a:off x="0" y="53"/>
              <a:ext cx="3785616" cy="2122552"/>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1" name="35-40 people"/>
            <p:cNvSpPr txBox="1"/>
            <p:nvPr/>
          </p:nvSpPr>
          <p:spPr>
            <a:xfrm>
              <a:off x="103614" y="103667"/>
              <a:ext cx="3578388" cy="1915324"/>
            </a:xfrm>
            <a:prstGeom prst="rect">
              <a:avLst/>
            </a:prstGeom>
            <a:noFill/>
            <a:ln>
              <a:noFill/>
            </a:ln>
          </p:spPr>
          <p:txBody>
            <a:bodyPr spcFirstLastPara="1" wrap="square" lIns="171450" tIns="85725" rIns="171450" bIns="8572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b="1" i="0" u="none" strike="noStrike" cap="none">
                  <a:solidFill>
                    <a:schemeClr val="lt1"/>
                  </a:solidFill>
                  <a:latin typeface="Calibri"/>
                  <a:ea typeface="Calibri"/>
                  <a:cs typeface="Calibri"/>
                  <a:sym typeface="Calibri"/>
                </a:rPr>
                <a:t>35-40 people</a:t>
              </a:r>
              <a:endParaRPr sz="4500" b="1" i="0" u="none" strike="noStrike" cap="none">
                <a:solidFill>
                  <a:schemeClr val="lt1"/>
                </a:solidFill>
                <a:latin typeface="Calibri"/>
                <a:ea typeface="Calibri"/>
                <a:cs typeface="Calibri"/>
                <a:sym typeface="Calibri"/>
              </a:endParaRPr>
            </a:p>
          </p:txBody>
        </p:sp>
      </p:grpSp>
      <p:sp>
        <p:nvSpPr>
          <p:cNvPr id="718" name="cohort model"/>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600" b="1">
                <a:latin typeface="Calibri"/>
                <a:ea typeface="Calibri"/>
                <a:cs typeface="Calibri"/>
                <a:sym typeface="Calibri"/>
              </a:rPr>
              <a:t>Cohort Model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6"/>
          <p:cNvSpPr txBox="1">
            <a:spLocks noGrp="1"/>
          </p:cNvSpPr>
          <p:nvPr>
            <p:ph type="title"/>
          </p:nvPr>
        </p:nvSpPr>
        <p:spPr>
          <a:xfrm>
            <a:off x="461988" y="948543"/>
            <a:ext cx="8220000" cy="36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joining us!</a:t>
            </a:r>
            <a:endParaRPr/>
          </a:p>
        </p:txBody>
      </p:sp>
      <p:sp>
        <p:nvSpPr>
          <p:cNvPr id="458" name="Google Shape;458;p66"/>
          <p:cNvSpPr txBox="1">
            <a:spLocks noGrp="1"/>
          </p:cNvSpPr>
          <p:nvPr>
            <p:ph type="body" idx="1"/>
          </p:nvPr>
        </p:nvSpPr>
        <p:spPr>
          <a:xfrm>
            <a:off x="462000" y="1514775"/>
            <a:ext cx="8220000" cy="3325200"/>
          </a:xfrm>
          <a:prstGeom prst="rect">
            <a:avLst/>
          </a:prstGeom>
        </p:spPr>
        <p:txBody>
          <a:bodyPr spcFirstLastPara="1" wrap="square" lIns="91425" tIns="45700" rIns="91425" bIns="45700" anchor="t" anchorCtr="0">
            <a:noAutofit/>
          </a:bodyPr>
          <a:lstStyle/>
          <a:p>
            <a:pPr marL="457200" lvl="0" indent="-342900" algn="l" rtl="0">
              <a:lnSpc>
                <a:spcPct val="90000"/>
              </a:lnSpc>
              <a:spcBef>
                <a:spcPts val="500"/>
              </a:spcBef>
              <a:spcAft>
                <a:spcPts val="0"/>
              </a:spcAft>
              <a:buClr>
                <a:schemeClr val="dk1"/>
              </a:buClr>
              <a:buSzPts val="1800"/>
              <a:buFont typeface="Libre Franklin"/>
              <a:buChar char="●"/>
            </a:pPr>
            <a:r>
              <a:rPr lang="en-US" sz="1800">
                <a:solidFill>
                  <a:schemeClr val="dk1"/>
                </a:solidFill>
              </a:rPr>
              <a:t>Please share your name, title, college and reason for joining us in the chat.</a:t>
            </a:r>
            <a:endParaRPr sz="1800">
              <a:solidFill>
                <a:schemeClr val="dk1"/>
              </a:solidFill>
            </a:endParaRPr>
          </a:p>
          <a:p>
            <a:pPr marL="914400" lvl="1" indent="-317500" algn="l" rtl="0">
              <a:lnSpc>
                <a:spcPct val="90000"/>
              </a:lnSpc>
              <a:spcBef>
                <a:spcPts val="500"/>
              </a:spcBef>
              <a:spcAft>
                <a:spcPts val="0"/>
              </a:spcAft>
              <a:buClr>
                <a:schemeClr val="dk1"/>
              </a:buClr>
              <a:buSzPts val="1400"/>
              <a:buFont typeface="Libre Franklin"/>
              <a:buChar char="○"/>
            </a:pPr>
            <a:r>
              <a:rPr lang="en-US" sz="1400">
                <a:solidFill>
                  <a:schemeClr val="dk1"/>
                </a:solidFill>
              </a:rPr>
              <a:t>Please feel free to share your personal pronouns as well.</a:t>
            </a:r>
            <a:endParaRPr sz="1400">
              <a:solidFill>
                <a:schemeClr val="dk1"/>
              </a:solidFill>
            </a:endParaRPr>
          </a:p>
          <a:p>
            <a:pPr marL="457200" lvl="0" indent="-342900" algn="l" rtl="0">
              <a:lnSpc>
                <a:spcPct val="90000"/>
              </a:lnSpc>
              <a:spcBef>
                <a:spcPts val="500"/>
              </a:spcBef>
              <a:spcAft>
                <a:spcPts val="0"/>
              </a:spcAft>
              <a:buClr>
                <a:schemeClr val="dk1"/>
              </a:buClr>
              <a:buSzPts val="1800"/>
              <a:buFont typeface="Libre Franklin"/>
              <a:buChar char="●"/>
            </a:pPr>
            <a:r>
              <a:rPr lang="en-US" sz="1800">
                <a:solidFill>
                  <a:schemeClr val="dk1"/>
                </a:solidFill>
              </a:rPr>
              <a:t>Please be courteous to others, and speak clearly and slowly.</a:t>
            </a:r>
            <a:endParaRPr sz="1800">
              <a:solidFill>
                <a:schemeClr val="dk1"/>
              </a:solidFill>
            </a:endParaRPr>
          </a:p>
          <a:p>
            <a:pPr marL="914400" lvl="1" indent="-317500" algn="l" rtl="0">
              <a:lnSpc>
                <a:spcPct val="90000"/>
              </a:lnSpc>
              <a:spcBef>
                <a:spcPts val="500"/>
              </a:spcBef>
              <a:spcAft>
                <a:spcPts val="0"/>
              </a:spcAft>
              <a:buClr>
                <a:schemeClr val="dk1"/>
              </a:buClr>
              <a:buSzPts val="1400"/>
              <a:buFont typeface="Libre Franklin"/>
              <a:buChar char="○"/>
            </a:pPr>
            <a:r>
              <a:rPr lang="en-US" sz="1400">
                <a:solidFill>
                  <a:schemeClr val="dk1"/>
                </a:solidFill>
              </a:rPr>
              <a:t>Live auto-transcription will be provided in Zoom.</a:t>
            </a:r>
            <a:endParaRPr sz="1400">
              <a:solidFill>
                <a:schemeClr val="dk1"/>
              </a:solidFill>
            </a:endParaRPr>
          </a:p>
          <a:p>
            <a:pPr marL="914400" lvl="1" indent="-317500" algn="l" rtl="0">
              <a:lnSpc>
                <a:spcPct val="90000"/>
              </a:lnSpc>
              <a:spcBef>
                <a:spcPts val="500"/>
              </a:spcBef>
              <a:spcAft>
                <a:spcPts val="0"/>
              </a:spcAft>
              <a:buClr>
                <a:schemeClr val="dk1"/>
              </a:buClr>
              <a:buSzPts val="1400"/>
              <a:buFont typeface="Libre Franklin"/>
              <a:buChar char="○"/>
            </a:pPr>
            <a:r>
              <a:rPr lang="en-US" sz="1400">
                <a:solidFill>
                  <a:schemeClr val="dk1"/>
                </a:solidFill>
              </a:rPr>
              <a:t>This presentation will be recorded and include a full transcription.</a:t>
            </a:r>
            <a:endParaRPr sz="1400">
              <a:solidFill>
                <a:schemeClr val="dk1"/>
              </a:solidFill>
            </a:endParaRPr>
          </a:p>
          <a:p>
            <a:pPr marL="1371600" lvl="2" indent="-317500" algn="l" rtl="0">
              <a:lnSpc>
                <a:spcPct val="90000"/>
              </a:lnSpc>
              <a:spcBef>
                <a:spcPts val="500"/>
              </a:spcBef>
              <a:spcAft>
                <a:spcPts val="0"/>
              </a:spcAft>
              <a:buClr>
                <a:schemeClr val="dk1"/>
              </a:buClr>
              <a:buSzPts val="1400"/>
              <a:buFont typeface="Open Sans"/>
              <a:buChar char="■"/>
            </a:pPr>
            <a:r>
              <a:rPr lang="en-US" sz="1400">
                <a:solidFill>
                  <a:schemeClr val="dk1"/>
                </a:solidFill>
              </a:rPr>
              <a:t>The recordings will be accessible on our NEW </a:t>
            </a:r>
            <a:r>
              <a:rPr lang="en-US" sz="1400" b="1" u="sng">
                <a:solidFill>
                  <a:schemeClr val="hlink"/>
                </a:solidFill>
                <a:hlinkClick r:id="rId3"/>
              </a:rPr>
              <a:t>EDI webpage</a:t>
            </a:r>
            <a:r>
              <a:rPr lang="en-US" sz="1400" b="1">
                <a:solidFill>
                  <a:schemeClr val="dk1"/>
                </a:solidFill>
              </a:rPr>
              <a:t>.</a:t>
            </a:r>
            <a:endParaRPr sz="1400" b="1">
              <a:solidFill>
                <a:schemeClr val="dk1"/>
              </a:solidFill>
              <a:highlight>
                <a:srgbClr val="FFFF00"/>
              </a:highlight>
            </a:endParaRPr>
          </a:p>
          <a:p>
            <a:pPr marL="914400" lvl="1" indent="-336550" algn="l" rtl="0">
              <a:lnSpc>
                <a:spcPct val="90000"/>
              </a:lnSpc>
              <a:spcBef>
                <a:spcPts val="500"/>
              </a:spcBef>
              <a:spcAft>
                <a:spcPts val="0"/>
              </a:spcAft>
              <a:buClr>
                <a:schemeClr val="dk1"/>
              </a:buClr>
              <a:buSzPts val="1700"/>
              <a:buFont typeface="Libre Franklin"/>
              <a:buChar char="○"/>
            </a:pPr>
            <a:r>
              <a:rPr lang="en-US" sz="1700" i="1">
                <a:solidFill>
                  <a:schemeClr val="dk1"/>
                </a:solidFill>
              </a:rPr>
              <a:t>SBCTC is committed to providing equal access for individuals with disabilities to its programs and events in accordance with the ADA and 504 of the Rehabilitation Act.</a:t>
            </a:r>
            <a:endParaRPr sz="1700" i="1">
              <a:solidFill>
                <a:schemeClr val="dk1"/>
              </a:solidFill>
            </a:endParaRPr>
          </a:p>
          <a:p>
            <a:pPr marL="457200" lvl="0" indent="-336550" algn="l" rtl="0">
              <a:lnSpc>
                <a:spcPct val="90000"/>
              </a:lnSpc>
              <a:spcBef>
                <a:spcPts val="500"/>
              </a:spcBef>
              <a:spcAft>
                <a:spcPts val="0"/>
              </a:spcAft>
              <a:buClr>
                <a:schemeClr val="dk1"/>
              </a:buClr>
              <a:buSzPts val="1700"/>
              <a:buChar char="●"/>
            </a:pPr>
            <a:r>
              <a:rPr lang="en-US" sz="1700" i="1">
                <a:solidFill>
                  <a:schemeClr val="dk1"/>
                </a:solidFill>
              </a:rPr>
              <a:t>If you have questions, please use the ‘</a:t>
            </a:r>
            <a:r>
              <a:rPr lang="en-US" sz="1700" i="1" u="sng">
                <a:solidFill>
                  <a:schemeClr val="hlink"/>
                </a:solidFill>
                <a:hlinkClick r:id="rId4"/>
              </a:rPr>
              <a:t>Questions’ Google Doc</a:t>
            </a:r>
            <a:endParaRPr sz="1700" i="1">
              <a:solidFill>
                <a:schemeClr val="dk1"/>
              </a:solidFill>
            </a:endParaRPr>
          </a:p>
          <a:p>
            <a:pPr marL="457200" lvl="0" indent="-323850" algn="l" rtl="0">
              <a:lnSpc>
                <a:spcPct val="90000"/>
              </a:lnSpc>
              <a:spcBef>
                <a:spcPts val="500"/>
              </a:spcBef>
              <a:spcAft>
                <a:spcPts val="0"/>
              </a:spcAft>
              <a:buClr>
                <a:schemeClr val="dk1"/>
              </a:buClr>
              <a:buSzPts val="1500"/>
              <a:buFont typeface="Libre Franklin"/>
              <a:buChar char="●"/>
            </a:pPr>
            <a:r>
              <a:rPr lang="en-US" sz="1500">
                <a:solidFill>
                  <a:schemeClr val="dk1"/>
                </a:solidFill>
              </a:rPr>
              <a:t>If you need any assistance, please feel free to contact Christina Pleasants.</a:t>
            </a:r>
            <a:endParaRPr sz="1500">
              <a:solidFill>
                <a:schemeClr val="dk1"/>
              </a:solidFill>
            </a:endParaRPr>
          </a:p>
          <a:p>
            <a:pPr marL="0" lvl="0" indent="0" algn="l" rtl="0">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9"/>
        <p:cNvGrpSpPr/>
        <p:nvPr/>
      </p:nvGrpSpPr>
      <p:grpSpPr>
        <a:xfrm>
          <a:off x="0" y="0"/>
          <a:ext cx="0" cy="0"/>
          <a:chOff x="0" y="0"/>
          <a:chExt cx="0" cy="0"/>
        </a:xfrm>
      </p:grpSpPr>
      <p:sp>
        <p:nvSpPr>
          <p:cNvPr id="730" name="background">
            <a:extLst>
              <a:ext uri="{C183D7F6-B498-43B3-948B-1728B52AA6E4}">
                <adec:decorative xmlns:adec="http://schemas.microsoft.com/office/drawing/2017/decorative" val="1"/>
              </a:ext>
            </a:extLst>
          </p:cNvPr>
          <p:cNvSpPr/>
          <p:nvPr/>
        </p:nvSpPr>
        <p:spPr>
          <a:xfrm>
            <a:off x="0" y="-7793"/>
            <a:ext cx="9144000" cy="1457324"/>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732" name="course chart" descr="List of courses"/>
          <p:cNvGrpSpPr/>
          <p:nvPr/>
        </p:nvGrpSpPr>
        <p:grpSpPr>
          <a:xfrm>
            <a:off x="296459" y="1530681"/>
            <a:ext cx="8549766" cy="3166580"/>
            <a:chOff x="3899" y="64615"/>
            <a:chExt cx="11399688" cy="4222107"/>
          </a:xfrm>
        </p:grpSpPr>
        <p:sp>
          <p:nvSpPr>
            <p:cNvPr id="759" name="box"/>
            <p:cNvSpPr/>
            <p:nvPr/>
          </p:nvSpPr>
          <p:spPr>
            <a:xfrm>
              <a:off x="8131455" y="3020090"/>
              <a:ext cx="2111053" cy="1266632"/>
            </a:xfrm>
            <a:prstGeom prst="rect">
              <a:avLst/>
            </a:prstGeom>
            <a:solidFill>
              <a:srgbClr val="A4A4A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0" name="Cultural appropriation"/>
            <p:cNvSpPr txBox="1"/>
            <p:nvPr/>
          </p:nvSpPr>
          <p:spPr>
            <a:xfrm>
              <a:off x="8131455" y="3020090"/>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Cultural Appropriation</a:t>
              </a:r>
              <a:endParaRPr sz="1100"/>
            </a:p>
          </p:txBody>
        </p:sp>
        <p:sp>
          <p:nvSpPr>
            <p:cNvPr id="757" name="box"/>
            <p:cNvSpPr/>
            <p:nvPr/>
          </p:nvSpPr>
          <p:spPr>
            <a:xfrm>
              <a:off x="5809296" y="3020090"/>
              <a:ext cx="2111053" cy="1266632"/>
            </a:xfrm>
            <a:prstGeom prst="rect">
              <a:avLst/>
            </a:prstGeom>
            <a:solidFill>
              <a:srgbClr val="A89D9C"/>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8" name="critical race theory"/>
            <p:cNvSpPr txBox="1"/>
            <p:nvPr/>
          </p:nvSpPr>
          <p:spPr>
            <a:xfrm>
              <a:off x="5809296" y="3020090"/>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Critical Race Theory</a:t>
              </a:r>
              <a:endParaRPr sz="1100"/>
            </a:p>
          </p:txBody>
        </p:sp>
        <p:sp>
          <p:nvSpPr>
            <p:cNvPr id="755" name="box"/>
            <p:cNvSpPr/>
            <p:nvPr/>
          </p:nvSpPr>
          <p:spPr>
            <a:xfrm>
              <a:off x="3487137" y="3020090"/>
              <a:ext cx="2111053" cy="1266632"/>
            </a:xfrm>
            <a:prstGeom prst="rect">
              <a:avLst/>
            </a:prstGeom>
            <a:solidFill>
              <a:srgbClr val="AD969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6" name="intersectionality"/>
            <p:cNvSpPr txBox="1"/>
            <p:nvPr/>
          </p:nvSpPr>
          <p:spPr>
            <a:xfrm>
              <a:off x="3487137" y="3020090"/>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Intersectionality</a:t>
              </a:r>
              <a:endParaRPr sz="1100"/>
            </a:p>
          </p:txBody>
        </p:sp>
        <p:sp>
          <p:nvSpPr>
            <p:cNvPr id="753" name="box"/>
            <p:cNvSpPr/>
            <p:nvPr/>
          </p:nvSpPr>
          <p:spPr>
            <a:xfrm>
              <a:off x="1164978" y="3020090"/>
              <a:ext cx="2111053" cy="1266632"/>
            </a:xfrm>
            <a:prstGeom prst="rect">
              <a:avLst/>
            </a:prstGeom>
            <a:solidFill>
              <a:srgbClr val="B1908D"/>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4" name="white women in power"/>
            <p:cNvSpPr txBox="1"/>
            <p:nvPr/>
          </p:nvSpPr>
          <p:spPr>
            <a:xfrm>
              <a:off x="1164978" y="3020090"/>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White Women in Power</a:t>
              </a:r>
              <a:endParaRPr sz="1100"/>
            </a:p>
          </p:txBody>
        </p:sp>
        <p:sp>
          <p:nvSpPr>
            <p:cNvPr id="751" name="box"/>
            <p:cNvSpPr/>
            <p:nvPr/>
          </p:nvSpPr>
          <p:spPr>
            <a:xfrm>
              <a:off x="9292534" y="1542352"/>
              <a:ext cx="2111053" cy="1266632"/>
            </a:xfrm>
            <a:prstGeom prst="rect">
              <a:avLst/>
            </a:prstGeom>
            <a:solidFill>
              <a:srgbClr val="B68B8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2" name="inequities in the workplace"/>
            <p:cNvSpPr txBox="1"/>
            <p:nvPr/>
          </p:nvSpPr>
          <p:spPr>
            <a:xfrm>
              <a:off x="9292534" y="1542352"/>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Inequities in the Workplace</a:t>
              </a:r>
              <a:endParaRPr sz="1100"/>
            </a:p>
          </p:txBody>
        </p:sp>
        <p:sp>
          <p:nvSpPr>
            <p:cNvPr id="749" name="box"/>
            <p:cNvSpPr/>
            <p:nvPr/>
          </p:nvSpPr>
          <p:spPr>
            <a:xfrm>
              <a:off x="6970375" y="1542352"/>
              <a:ext cx="2111053" cy="1266632"/>
            </a:xfrm>
            <a:prstGeom prst="rect">
              <a:avLst/>
            </a:prstGeom>
            <a:solidFill>
              <a:srgbClr val="BC857B"/>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0" name="equitable decision making"/>
            <p:cNvSpPr txBox="1"/>
            <p:nvPr/>
          </p:nvSpPr>
          <p:spPr>
            <a:xfrm>
              <a:off x="6970375" y="1542352"/>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Equitable Decision-Making</a:t>
              </a:r>
              <a:endParaRPr sz="1100"/>
            </a:p>
          </p:txBody>
        </p:sp>
        <p:sp>
          <p:nvSpPr>
            <p:cNvPr id="747" name="box"/>
            <p:cNvSpPr/>
            <p:nvPr/>
          </p:nvSpPr>
          <p:spPr>
            <a:xfrm>
              <a:off x="4648216" y="1542352"/>
              <a:ext cx="2111053" cy="1266632"/>
            </a:xfrm>
            <a:prstGeom prst="rect">
              <a:avLst/>
            </a:prstGeom>
            <a:solidFill>
              <a:srgbClr val="C1817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8" name="dsiability justice"/>
            <p:cNvSpPr txBox="1"/>
            <p:nvPr/>
          </p:nvSpPr>
          <p:spPr>
            <a:xfrm>
              <a:off x="4648216" y="1542352"/>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dirty="0">
                  <a:solidFill>
                    <a:schemeClr val="dk1"/>
                  </a:solidFill>
                  <a:latin typeface="Calibri"/>
                  <a:ea typeface="Calibri"/>
                  <a:cs typeface="Calibri"/>
                  <a:sym typeface="Calibri"/>
                </a:rPr>
                <a:t>Disability Justice 101</a:t>
              </a:r>
              <a:endParaRPr sz="1100" dirty="0"/>
            </a:p>
          </p:txBody>
        </p:sp>
        <p:sp>
          <p:nvSpPr>
            <p:cNvPr id="745" name="box"/>
            <p:cNvSpPr/>
            <p:nvPr/>
          </p:nvSpPr>
          <p:spPr>
            <a:xfrm>
              <a:off x="2326057" y="1542352"/>
              <a:ext cx="2111053" cy="1266632"/>
            </a:xfrm>
            <a:prstGeom prst="rect">
              <a:avLst/>
            </a:prstGeom>
            <a:solidFill>
              <a:srgbClr val="C67D6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6" name="Red, White and Brown"/>
            <p:cNvSpPr txBox="1"/>
            <p:nvPr/>
          </p:nvSpPr>
          <p:spPr>
            <a:xfrm>
              <a:off x="2326057" y="1542352"/>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Red, White &amp; Brown: A Timeline of Race in the US</a:t>
              </a:r>
              <a:endParaRPr sz="1100"/>
            </a:p>
          </p:txBody>
        </p:sp>
        <p:sp>
          <p:nvSpPr>
            <p:cNvPr id="743" name="box"/>
            <p:cNvSpPr/>
            <p:nvPr/>
          </p:nvSpPr>
          <p:spPr>
            <a:xfrm>
              <a:off x="3899" y="1542352"/>
              <a:ext cx="2111053" cy="1266632"/>
            </a:xfrm>
            <a:prstGeom prst="rect">
              <a:avLst/>
            </a:prstGeom>
            <a:solidFill>
              <a:srgbClr val="CC7B6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4" name="power privilege and inequity"/>
            <p:cNvSpPr txBox="1"/>
            <p:nvPr/>
          </p:nvSpPr>
          <p:spPr>
            <a:xfrm>
              <a:off x="3899" y="1542352"/>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Power, Privilege &amp; Inequity 101</a:t>
              </a:r>
              <a:endParaRPr sz="1100"/>
            </a:p>
          </p:txBody>
        </p:sp>
        <p:sp>
          <p:nvSpPr>
            <p:cNvPr id="741" name="box"/>
            <p:cNvSpPr/>
            <p:nvPr/>
          </p:nvSpPr>
          <p:spPr>
            <a:xfrm>
              <a:off x="9292534" y="64615"/>
              <a:ext cx="2111053" cy="1266632"/>
            </a:xfrm>
            <a:prstGeom prst="rect">
              <a:avLst/>
            </a:prstGeom>
            <a:solidFill>
              <a:srgbClr val="D27957"/>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2" name="support dreamers"/>
            <p:cNvSpPr txBox="1"/>
            <p:nvPr/>
          </p:nvSpPr>
          <p:spPr>
            <a:xfrm>
              <a:off x="9292534" y="64615"/>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Best Practices to Support Dreamers</a:t>
              </a:r>
              <a:endParaRPr sz="1100"/>
            </a:p>
          </p:txBody>
        </p:sp>
        <p:sp>
          <p:nvSpPr>
            <p:cNvPr id="739" name="box"/>
            <p:cNvSpPr/>
            <p:nvPr/>
          </p:nvSpPr>
          <p:spPr>
            <a:xfrm>
              <a:off x="6970375" y="64615"/>
              <a:ext cx="2111053" cy="1266632"/>
            </a:xfrm>
            <a:prstGeom prst="rect">
              <a:avLst/>
            </a:prstGeom>
            <a:solidFill>
              <a:srgbClr val="D8794E"/>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0" name="stereotype threat"/>
            <p:cNvSpPr txBox="1"/>
            <p:nvPr/>
          </p:nvSpPr>
          <p:spPr>
            <a:xfrm>
              <a:off x="6970375" y="64615"/>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dirty="0">
                  <a:solidFill>
                    <a:schemeClr val="dk1"/>
                  </a:solidFill>
                  <a:latin typeface="Calibri"/>
                  <a:ea typeface="Calibri"/>
                  <a:cs typeface="Calibri"/>
                  <a:sym typeface="Calibri"/>
                </a:rPr>
                <a:t>Stereotype Threat</a:t>
              </a:r>
              <a:endParaRPr sz="1100" dirty="0"/>
            </a:p>
          </p:txBody>
        </p:sp>
        <p:sp>
          <p:nvSpPr>
            <p:cNvPr id="737" name="box"/>
            <p:cNvSpPr/>
            <p:nvPr/>
          </p:nvSpPr>
          <p:spPr>
            <a:xfrm>
              <a:off x="4648216" y="64615"/>
              <a:ext cx="2111053" cy="1266632"/>
            </a:xfrm>
            <a:prstGeom prst="rect">
              <a:avLst/>
            </a:prstGeom>
            <a:solidFill>
              <a:srgbClr val="DE794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8" name="microagressions"/>
            <p:cNvSpPr txBox="1"/>
            <p:nvPr/>
          </p:nvSpPr>
          <p:spPr>
            <a:xfrm>
              <a:off x="4648216" y="64615"/>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Impact of Microaggressions</a:t>
              </a:r>
              <a:endParaRPr sz="1100"/>
            </a:p>
          </p:txBody>
        </p:sp>
        <p:sp>
          <p:nvSpPr>
            <p:cNvPr id="735" name="box"/>
            <p:cNvSpPr/>
            <p:nvPr/>
          </p:nvSpPr>
          <p:spPr>
            <a:xfrm>
              <a:off x="2326057" y="64615"/>
              <a:ext cx="2111053" cy="1266632"/>
            </a:xfrm>
            <a:prstGeom prst="rect">
              <a:avLst/>
            </a:prstGeom>
            <a:solidFill>
              <a:srgbClr val="E57A3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6" name="beyond the binary"/>
            <p:cNvSpPr txBox="1"/>
            <p:nvPr/>
          </p:nvSpPr>
          <p:spPr>
            <a:xfrm>
              <a:off x="2326057" y="64615"/>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Beyond the Binary</a:t>
              </a:r>
              <a:endParaRPr sz="1500" b="1" i="0" u="none" strike="noStrike" cap="none">
                <a:solidFill>
                  <a:schemeClr val="dk1"/>
                </a:solidFill>
                <a:latin typeface="Calibri"/>
                <a:ea typeface="Calibri"/>
                <a:cs typeface="Calibri"/>
                <a:sym typeface="Calibri"/>
              </a:endParaRPr>
            </a:p>
          </p:txBody>
        </p:sp>
        <p:sp>
          <p:nvSpPr>
            <p:cNvPr id="733" name="box"/>
            <p:cNvSpPr/>
            <p:nvPr/>
          </p:nvSpPr>
          <p:spPr>
            <a:xfrm>
              <a:off x="3899" y="64615"/>
              <a:ext cx="2111053" cy="1266632"/>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4" name="Safezone 1&amp;2"/>
            <p:cNvSpPr txBox="1"/>
            <p:nvPr/>
          </p:nvSpPr>
          <p:spPr>
            <a:xfrm>
              <a:off x="3899" y="64615"/>
              <a:ext cx="2111053" cy="1266632"/>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1" i="0" u="none" strike="noStrike" cap="none">
                  <a:solidFill>
                    <a:schemeClr val="dk1"/>
                  </a:solidFill>
                  <a:latin typeface="Calibri"/>
                  <a:ea typeface="Calibri"/>
                  <a:cs typeface="Calibri"/>
                  <a:sym typeface="Calibri"/>
                </a:rPr>
                <a:t>SafeZone 1 &amp; 2</a:t>
              </a:r>
              <a:endParaRPr sz="1100"/>
            </a:p>
          </p:txBody>
        </p:sp>
      </p:grpSp>
      <p:sp>
        <p:nvSpPr>
          <p:cNvPr id="731" name="courses"/>
          <p:cNvSpPr txBox="1">
            <a:spLocks noGrp="1"/>
          </p:cNvSpPr>
          <p:nvPr>
            <p:ph type="title"/>
          </p:nvPr>
        </p:nvSpPr>
        <p:spPr>
          <a:xfrm>
            <a:off x="293534" y="240506"/>
            <a:ext cx="8555615"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b="1">
                <a:latin typeface="Calibri"/>
                <a:ea typeface="Calibri"/>
                <a:cs typeface="Calibri"/>
                <a:sym typeface="Calibri"/>
              </a:rPr>
              <a:t>Courses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4"/>
        <p:cNvGrpSpPr/>
        <p:nvPr/>
      </p:nvGrpSpPr>
      <p:grpSpPr>
        <a:xfrm>
          <a:off x="0" y="0"/>
          <a:ext cx="0" cy="0"/>
          <a:chOff x="0" y="0"/>
          <a:chExt cx="0" cy="0"/>
        </a:xfrm>
      </p:grpSpPr>
      <p:sp>
        <p:nvSpPr>
          <p:cNvPr id="765" name="background">
            <a:extLst>
              <a:ext uri="{C183D7F6-B498-43B3-948B-1728B52AA6E4}">
                <adec:decorative xmlns:adec="http://schemas.microsoft.com/office/drawing/2017/decorative" val="1"/>
              </a:ext>
            </a:extLst>
          </p:cNvPr>
          <p:cNvSpPr/>
          <p:nvPr/>
        </p:nvSpPr>
        <p:spPr>
          <a:xfrm>
            <a:off x="253746" y="227693"/>
            <a:ext cx="3251495" cy="4422557"/>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66" name="BUILD chat"/>
          <p:cNvSpPr txBox="1">
            <a:spLocks noGrp="1"/>
          </p:cNvSpPr>
          <p:nvPr>
            <p:ph type="title"/>
          </p:nvPr>
        </p:nvSpPr>
        <p:spPr>
          <a:xfrm>
            <a:off x="445770" y="477844"/>
            <a:ext cx="2851707" cy="394227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B.U.I.L.D. Chat</a:t>
            </a:r>
            <a:endParaRPr sz="3600">
              <a:solidFill>
                <a:schemeClr val="lt1"/>
              </a:solidFill>
              <a:latin typeface="Calibri"/>
              <a:ea typeface="Calibri"/>
              <a:cs typeface="Calibri"/>
              <a:sym typeface="Calibri"/>
            </a:endParaRPr>
          </a:p>
        </p:txBody>
      </p:sp>
      <p:grpSp>
        <p:nvGrpSpPr>
          <p:cNvPr id="767" name="discussions" descr="discussions to move through PPI issues list"/>
          <p:cNvGrpSpPr/>
          <p:nvPr/>
        </p:nvGrpSpPr>
        <p:grpSpPr>
          <a:xfrm>
            <a:off x="3875239" y="233848"/>
            <a:ext cx="4941518" cy="4410248"/>
            <a:chOff x="0" y="8206"/>
            <a:chExt cx="6588691" cy="5880330"/>
          </a:xfrm>
        </p:grpSpPr>
        <p:sp>
          <p:nvSpPr>
            <p:cNvPr id="772" name="background" hidden="1"/>
            <p:cNvSpPr/>
            <p:nvPr/>
          </p:nvSpPr>
          <p:spPr>
            <a:xfrm>
              <a:off x="0" y="2642776"/>
              <a:ext cx="6588691" cy="324576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3" name="list"/>
            <p:cNvSpPr txBox="1"/>
            <p:nvPr/>
          </p:nvSpPr>
          <p:spPr>
            <a:xfrm>
              <a:off x="0" y="2642776"/>
              <a:ext cx="6588691" cy="3245759"/>
            </a:xfrm>
            <a:prstGeom prst="rect">
              <a:avLst/>
            </a:prstGeom>
            <a:noFill/>
            <a:ln>
              <a:noFill/>
            </a:ln>
          </p:spPr>
          <p:txBody>
            <a:bodyPr spcFirstLastPara="1" wrap="square" lIns="156875" tIns="30475" rIns="170675" bIns="30475" anchor="t" anchorCtr="0">
              <a:noAutofit/>
            </a:bodyPr>
            <a:lstStyle/>
            <a:p>
              <a:pPr marL="177800" marR="0" lvl="1" indent="-1841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Implicit Bias – Implicit Association test through Harvard</a:t>
              </a:r>
              <a:endParaRPr sz="1100"/>
            </a:p>
            <a:p>
              <a:pPr marL="177800" marR="0" lvl="1" indent="-184150" algn="l" rtl="0">
                <a:lnSpc>
                  <a:spcPct val="90000"/>
                </a:lnSpc>
                <a:spcBef>
                  <a:spcPts val="40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Leading with Race – What does it mean?</a:t>
              </a:r>
              <a:endParaRPr sz="1100"/>
            </a:p>
            <a:p>
              <a:pPr marL="177800" marR="0" lvl="1" indent="-184150" algn="l" rtl="0">
                <a:lnSpc>
                  <a:spcPct val="90000"/>
                </a:lnSpc>
                <a:spcBef>
                  <a:spcPts val="40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White Supremacy Culture – What does it look like at Clark College? How do we interrupt?</a:t>
              </a:r>
              <a:endParaRPr sz="1100"/>
            </a:p>
            <a:p>
              <a:pPr marL="177800" marR="0" lvl="1" indent="-184150" algn="l" rtl="0">
                <a:lnSpc>
                  <a:spcPct val="90000"/>
                </a:lnSpc>
                <a:spcBef>
                  <a:spcPts val="40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Facilitating Conversations on Equity &amp; Race – best practices</a:t>
              </a:r>
              <a:endParaRPr sz="1100"/>
            </a:p>
            <a:p>
              <a:pPr marL="177800" marR="0" lvl="1" indent="-184150" algn="l" rtl="0">
                <a:lnSpc>
                  <a:spcPct val="90000"/>
                </a:lnSpc>
                <a:spcBef>
                  <a:spcPts val="40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Current Event Articles</a:t>
              </a:r>
              <a:endParaRPr sz="1100"/>
            </a:p>
          </p:txBody>
        </p:sp>
        <p:sp>
          <p:nvSpPr>
            <p:cNvPr id="770" name="box"/>
            <p:cNvSpPr/>
            <p:nvPr/>
          </p:nvSpPr>
          <p:spPr>
            <a:xfrm>
              <a:off x="0" y="1371571"/>
              <a:ext cx="6588691" cy="1271205"/>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1" name="discussions"/>
            <p:cNvSpPr txBox="1"/>
            <p:nvPr/>
          </p:nvSpPr>
          <p:spPr>
            <a:xfrm>
              <a:off x="62055" y="1433626"/>
              <a:ext cx="6464581" cy="114709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Discussions</a:t>
              </a:r>
              <a:r>
                <a:rPr lang="en-US" sz="2400" b="1" i="0" u="none" strike="noStrike" cap="none">
                  <a:solidFill>
                    <a:schemeClr val="lt1"/>
                  </a:solidFill>
                  <a:latin typeface="Calibri"/>
                  <a:ea typeface="Calibri"/>
                  <a:cs typeface="Calibri"/>
                  <a:sym typeface="Calibri"/>
                </a:rPr>
                <a:t> to move through PPI Issues</a:t>
              </a:r>
              <a:endParaRPr sz="1100"/>
            </a:p>
          </p:txBody>
        </p:sp>
        <p:sp>
          <p:nvSpPr>
            <p:cNvPr id="768" name="box"/>
            <p:cNvSpPr/>
            <p:nvPr/>
          </p:nvSpPr>
          <p:spPr>
            <a:xfrm>
              <a:off x="0" y="8206"/>
              <a:ext cx="6588691" cy="127120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9" name="once a month"/>
            <p:cNvSpPr txBox="1"/>
            <p:nvPr/>
          </p:nvSpPr>
          <p:spPr>
            <a:xfrm>
              <a:off x="62055" y="70261"/>
              <a:ext cx="6464581" cy="114709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Once a month</a:t>
              </a:r>
              <a:endParaRPr sz="2400" b="1" i="0" u="none" strike="noStrike" cap="none">
                <a:solidFill>
                  <a:srgbClr val="010000"/>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7"/>
        <p:cNvGrpSpPr/>
        <p:nvPr/>
      </p:nvGrpSpPr>
      <p:grpSpPr>
        <a:xfrm>
          <a:off x="0" y="0"/>
          <a:ext cx="0" cy="0"/>
          <a:chOff x="0" y="0"/>
          <a:chExt cx="0" cy="0"/>
        </a:xfrm>
      </p:grpSpPr>
      <p:sp>
        <p:nvSpPr>
          <p:cNvPr id="778" name="background">
            <a:extLst>
              <a:ext uri="{C183D7F6-B498-43B3-948B-1728B52AA6E4}">
                <adec:decorative xmlns:adec="http://schemas.microsoft.com/office/drawing/2017/decorative" val="1"/>
              </a:ext>
            </a:extLst>
          </p:cNvPr>
          <p:cNvSpPr/>
          <p:nvPr/>
        </p:nvSpPr>
        <p:spPr>
          <a:xfrm>
            <a:off x="160446" y="254415"/>
            <a:ext cx="3249230" cy="4634664"/>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79" name="capstone presentation"/>
          <p:cNvSpPr txBox="1">
            <a:spLocks noGrp="1"/>
          </p:cNvSpPr>
          <p:nvPr>
            <p:ph type="title"/>
          </p:nvPr>
        </p:nvSpPr>
        <p:spPr>
          <a:xfrm>
            <a:off x="171663" y="557213"/>
            <a:ext cx="2607600" cy="3721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FFFFFF"/>
              </a:buClr>
              <a:buSzPts val="3600"/>
              <a:buFont typeface="Calibri"/>
              <a:buNone/>
            </a:pPr>
            <a:r>
              <a:rPr lang="en-US" sz="3600" dirty="0">
                <a:solidFill>
                  <a:srgbClr val="FFFFFF"/>
                </a:solidFill>
                <a:latin typeface="Calibri"/>
                <a:ea typeface="Calibri"/>
                <a:cs typeface="Calibri"/>
                <a:sym typeface="Calibri"/>
              </a:rPr>
              <a:t>Capstone Presentation</a:t>
            </a:r>
            <a:endParaRPr dirty="0"/>
          </a:p>
        </p:txBody>
      </p:sp>
      <p:pic>
        <p:nvPicPr>
          <p:cNvPr id="780" name="video" descr="B.U.I.L.D. (Broadening Understanding, Intercultural Leadership and Development) is a program at Clark College offered to administrators, staff and faculty in a year-long cohort program, that seeks to create systemic change at Clark College, that can be incorporated into the fabric of our culture; change the way we make decisions that create equitable outcomes in employee retention and student success; create a culture of inclusion; and celebrate the diversity of our college community. This program was made possible through a partnership with the Clark College Foundation and grant funding by the Community Foundation for Southwest Washington.&#10;--&#10;For more information visit http://www.clark.edu/campus-life/student-support/diversity-and-equity/index.php&#10;Check out more videos from ODEI here: https://www.youtube.com/playlist?list=PLi24otwYCFDpmOGvafvuZFbmSvu8ygpMK&#10;&#10;Clark College is an equal opportunity institution. Learn more at: http://www.clark.edu/nds" title="Clark College B.U.I.L.D. Program Introduction">
            <a:hlinkClick r:id="rId3"/>
          </p:cNvPr>
          <p:cNvPicPr preferRelativeResize="0"/>
          <p:nvPr/>
        </p:nvPicPr>
        <p:blipFill>
          <a:blip r:embed="rId4">
            <a:alphaModFix/>
          </a:blip>
          <a:stretch>
            <a:fillRect/>
          </a:stretch>
        </p:blipFill>
        <p:spPr>
          <a:xfrm>
            <a:off x="2779275" y="184913"/>
            <a:ext cx="6364876" cy="47736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fade">
                                      <p:cBhvr>
                                        <p:cTn id="7" dur="10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4"/>
        <p:cNvGrpSpPr/>
        <p:nvPr/>
      </p:nvGrpSpPr>
      <p:grpSpPr>
        <a:xfrm>
          <a:off x="0" y="0"/>
          <a:ext cx="0" cy="0"/>
          <a:chOff x="0" y="0"/>
          <a:chExt cx="0" cy="0"/>
        </a:xfrm>
      </p:grpSpPr>
      <p:sp>
        <p:nvSpPr>
          <p:cNvPr id="786" name="background">
            <a:extLst>
              <a:ext uri="{C183D7F6-B498-43B3-948B-1728B52AA6E4}">
                <adec:decorative xmlns:adec="http://schemas.microsoft.com/office/drawing/2017/decorative" val="1"/>
              </a:ext>
            </a:extLst>
          </p:cNvPr>
          <p:cNvSpPr/>
          <p:nvPr/>
        </p:nvSpPr>
        <p:spPr>
          <a:xfrm>
            <a:off x="10420" y="0"/>
            <a:ext cx="9143998" cy="51435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787" name="background">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88" name="capstone presentation"/>
          <p:cNvSpPr txBox="1">
            <a:spLocks noGrp="1"/>
          </p:cNvSpPr>
          <p:nvPr>
            <p:ph type="title"/>
          </p:nvPr>
        </p:nvSpPr>
        <p:spPr>
          <a:xfrm>
            <a:off x="71846" y="1540231"/>
            <a:ext cx="3160085" cy="20700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4100"/>
              <a:buFont typeface="Calibri"/>
              <a:buNone/>
            </a:pPr>
            <a:r>
              <a:rPr lang="en-US" sz="4100" b="1">
                <a:solidFill>
                  <a:srgbClr val="FFFFFF"/>
                </a:solidFill>
              </a:rPr>
              <a:t>Capstone Presentation</a:t>
            </a:r>
            <a:endParaRPr/>
          </a:p>
        </p:txBody>
      </p:sp>
      <p:sp>
        <p:nvSpPr>
          <p:cNvPr id="789" name="speakers"/>
          <p:cNvSpPr txBox="1">
            <a:spLocks noGrp="1"/>
          </p:cNvSpPr>
          <p:nvPr>
            <p:ph type="body" idx="1"/>
          </p:nvPr>
        </p:nvSpPr>
        <p:spPr>
          <a:xfrm>
            <a:off x="3969217" y="610471"/>
            <a:ext cx="4850419" cy="3922976"/>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0000"/>
              </a:buClr>
              <a:buSzPts val="1800"/>
              <a:buNone/>
            </a:pPr>
            <a:r>
              <a:rPr lang="en-US" sz="1800" b="1">
                <a:solidFill>
                  <a:srgbClr val="000000"/>
                </a:solidFill>
              </a:rPr>
              <a:t>MAAWD Squad (Mike Godson, Alexis Trivet, Amanda Brown, Wende Fisher &amp; Dalila Paredes)</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Importance of language (terms and be able to call out intelligently)</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Being brave (speaking up and using discomfort to grow and evolve)</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Becoming true allies and advocates for justice</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Importance of accountability</a:t>
            </a:r>
            <a:endParaRPr/>
          </a:p>
          <a:p>
            <a:pPr marL="177800" lvl="0" indent="-63500" algn="l" rtl="0">
              <a:lnSpc>
                <a:spcPct val="90000"/>
              </a:lnSpc>
              <a:spcBef>
                <a:spcPts val="800"/>
              </a:spcBef>
              <a:spcAft>
                <a:spcPts val="0"/>
              </a:spcAft>
              <a:buClr>
                <a:schemeClr val="dk1"/>
              </a:buClr>
              <a:buSzPts val="1800"/>
              <a:buNone/>
            </a:pPr>
            <a:endParaRPr sz="1800">
              <a:solidFill>
                <a:srgbClr val="000000"/>
              </a:solidFill>
            </a:endParaRPr>
          </a:p>
          <a:p>
            <a:pPr marL="0" lvl="0" indent="0" algn="l" rtl="0">
              <a:lnSpc>
                <a:spcPct val="90000"/>
              </a:lnSpc>
              <a:spcBef>
                <a:spcPts val="800"/>
              </a:spcBef>
              <a:spcAft>
                <a:spcPts val="0"/>
              </a:spcAft>
              <a:buClr>
                <a:srgbClr val="000000"/>
              </a:buClr>
              <a:buSzPts val="1800"/>
              <a:buNone/>
            </a:pPr>
            <a:r>
              <a:rPr lang="en-US" sz="1800" b="1">
                <a:solidFill>
                  <a:srgbClr val="000000"/>
                </a:solidFill>
              </a:rPr>
              <a:t>Proposal</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Using pronouns in all settings</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Meeting agreements about how to engage with each other</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Train-the-trainer model – building an army of advocates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3"/>
        <p:cNvGrpSpPr/>
        <p:nvPr/>
      </p:nvGrpSpPr>
      <p:grpSpPr>
        <a:xfrm>
          <a:off x="0" y="0"/>
          <a:ext cx="0" cy="0"/>
          <a:chOff x="0" y="0"/>
          <a:chExt cx="0" cy="0"/>
        </a:xfrm>
      </p:grpSpPr>
      <p:sp>
        <p:nvSpPr>
          <p:cNvPr id="795" name="background">
            <a:extLst>
              <a:ext uri="{C183D7F6-B498-43B3-948B-1728B52AA6E4}">
                <adec:decorative xmlns:adec="http://schemas.microsoft.com/office/drawing/2017/decorative" val="1"/>
              </a:ext>
            </a:extLst>
          </p:cNvPr>
          <p:cNvSpPr/>
          <p:nvPr/>
        </p:nvSpPr>
        <p:spPr>
          <a:xfrm>
            <a:off x="2" y="0"/>
            <a:ext cx="9143998" cy="51435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796" name="background">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 y="0"/>
            <a:ext cx="9144000" cy="5143500"/>
          </a:xfrm>
          <a:prstGeom prst="rect">
            <a:avLst/>
          </a:prstGeom>
          <a:noFill/>
          <a:ln>
            <a:noFill/>
          </a:ln>
        </p:spPr>
      </p:pic>
      <p:sp>
        <p:nvSpPr>
          <p:cNvPr id="797" name="capstone presentation"/>
          <p:cNvSpPr txBox="1">
            <a:spLocks noGrp="1"/>
          </p:cNvSpPr>
          <p:nvPr>
            <p:ph type="title"/>
          </p:nvPr>
        </p:nvSpPr>
        <p:spPr>
          <a:xfrm>
            <a:off x="71846" y="1540231"/>
            <a:ext cx="3160085" cy="20700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4100"/>
              <a:buFont typeface="Calibri"/>
              <a:buNone/>
            </a:pPr>
            <a:r>
              <a:rPr lang="en-US" sz="4100" b="1">
                <a:solidFill>
                  <a:srgbClr val="FFFFFF"/>
                </a:solidFill>
              </a:rPr>
              <a:t>Capstone Presentation</a:t>
            </a:r>
            <a:endParaRPr/>
          </a:p>
        </p:txBody>
      </p:sp>
      <p:sp>
        <p:nvSpPr>
          <p:cNvPr id="798" name="speakers and proposal"/>
          <p:cNvSpPr txBox="1">
            <a:spLocks noGrp="1"/>
          </p:cNvSpPr>
          <p:nvPr>
            <p:ph type="body" idx="1"/>
          </p:nvPr>
        </p:nvSpPr>
        <p:spPr>
          <a:xfrm>
            <a:off x="3969217" y="610471"/>
            <a:ext cx="4850419" cy="3922976"/>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0000"/>
              </a:buClr>
              <a:buSzPts val="1800"/>
              <a:buNone/>
            </a:pPr>
            <a:r>
              <a:rPr lang="en-US" sz="1800" b="1">
                <a:solidFill>
                  <a:srgbClr val="000000"/>
                </a:solidFill>
              </a:rPr>
              <a:t>Hanan Al-Zubaidy, Jennifer King, Michele Volk and Darcy Kennedy</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How White Supremacy Culture is embedded in the holiday schedule</a:t>
            </a:r>
            <a:endParaRPr sz="1800"/>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Studied 4th of July, Labor Day, Thanksgiving, Christmas, New Year's Day, Veteran's Day, Memorial Day, Labor Day and MLK Day</a:t>
            </a:r>
            <a:endParaRPr sz="1800">
              <a:solidFill>
                <a:srgbClr val="000000"/>
              </a:solidFill>
            </a:endParaRPr>
          </a:p>
          <a:p>
            <a:pPr marL="520700" lvl="1" indent="-171450" algn="l" rtl="0">
              <a:lnSpc>
                <a:spcPct val="90000"/>
              </a:lnSpc>
              <a:spcBef>
                <a:spcPts val="400"/>
              </a:spcBef>
              <a:spcAft>
                <a:spcPts val="0"/>
              </a:spcAft>
              <a:buClr>
                <a:srgbClr val="000000"/>
              </a:buClr>
              <a:buSzPts val="1500"/>
              <a:buChar char="•"/>
            </a:pPr>
            <a:r>
              <a:rPr lang="en-US" sz="1500">
                <a:solidFill>
                  <a:srgbClr val="000000"/>
                </a:solidFill>
              </a:rPr>
              <a:t>How has WSC played a part in how we recognize, celebrate and value different holidays</a:t>
            </a:r>
            <a:endParaRPr sz="1500">
              <a:solidFill>
                <a:srgbClr val="000000"/>
              </a:solidFill>
            </a:endParaRPr>
          </a:p>
          <a:p>
            <a:pPr marL="0" lvl="0" indent="0" algn="l" rtl="0">
              <a:lnSpc>
                <a:spcPct val="90000"/>
              </a:lnSpc>
              <a:spcBef>
                <a:spcPts val="800"/>
              </a:spcBef>
              <a:spcAft>
                <a:spcPts val="0"/>
              </a:spcAft>
              <a:buClr>
                <a:srgbClr val="000000"/>
              </a:buClr>
              <a:buSzPts val="1800"/>
              <a:buNone/>
            </a:pPr>
            <a:r>
              <a:rPr lang="en-US" sz="1800" b="1">
                <a:solidFill>
                  <a:srgbClr val="000000"/>
                </a:solidFill>
              </a:rPr>
              <a:t>Proposal</a:t>
            </a:r>
            <a:endParaRPr/>
          </a:p>
          <a:p>
            <a:pPr marL="177800" lvl="0" indent="-177800" algn="l" rtl="0">
              <a:lnSpc>
                <a:spcPct val="90000"/>
              </a:lnSpc>
              <a:spcBef>
                <a:spcPts val="800"/>
              </a:spcBef>
              <a:spcAft>
                <a:spcPts val="0"/>
              </a:spcAft>
              <a:buClr>
                <a:srgbClr val="000000"/>
              </a:buClr>
              <a:buSzPts val="1800"/>
              <a:buChar char="•"/>
            </a:pPr>
            <a:r>
              <a:rPr lang="en-US" sz="1800">
                <a:solidFill>
                  <a:srgbClr val="000000"/>
                </a:solidFill>
              </a:rPr>
              <a:t>Give all employees 10 floating holidays they can use at any time for any holiday they may celebrate, especially if they are not of the dominant culture: Christian, White, etc.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98"/>
          <p:cNvSpPr txBox="1">
            <a:spLocks noGrp="1"/>
          </p:cNvSpPr>
          <p:nvPr>
            <p:ph type="title"/>
          </p:nvPr>
        </p:nvSpPr>
        <p:spPr>
          <a:xfrm>
            <a:off x="471488" y="1111343"/>
            <a:ext cx="8220000" cy="36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College Highlight: Cascadia College</a:t>
            </a:r>
            <a:endParaRPr/>
          </a:p>
        </p:txBody>
      </p:sp>
      <p:sp>
        <p:nvSpPr>
          <p:cNvPr id="805" name="Google Shape;805;p98"/>
          <p:cNvSpPr txBox="1">
            <a:spLocks noGrp="1"/>
          </p:cNvSpPr>
          <p:nvPr>
            <p:ph type="body" idx="1"/>
          </p:nvPr>
        </p:nvSpPr>
        <p:spPr>
          <a:xfrm>
            <a:off x="471500" y="1753975"/>
            <a:ext cx="8220000" cy="3264300"/>
          </a:xfrm>
          <a:prstGeom prst="rect">
            <a:avLst/>
          </a:prstGeom>
        </p:spPr>
        <p:txBody>
          <a:bodyPr spcFirstLastPara="1" wrap="square" lIns="91425" tIns="45700" rIns="91425" bIns="45700" anchor="t" anchorCtr="0">
            <a:noAutofit/>
          </a:bodyPr>
          <a:lstStyle/>
          <a:p>
            <a:pPr marL="0" lvl="0" indent="0" algn="l" rtl="0">
              <a:lnSpc>
                <a:spcPct val="100000"/>
              </a:lnSpc>
              <a:spcBef>
                <a:spcPts val="100"/>
              </a:spcBef>
              <a:spcAft>
                <a:spcPts val="0"/>
              </a:spcAft>
              <a:buNone/>
            </a:pPr>
            <a:r>
              <a:rPr lang="en-US" sz="1800" b="1" i="1" dirty="0">
                <a:solidFill>
                  <a:srgbClr val="0D0D0D"/>
                </a:solidFill>
              </a:rPr>
              <a:t>EDI/Antiracism Professional Development</a:t>
            </a:r>
          </a:p>
          <a:p>
            <a:pPr marL="0" lvl="0" indent="0" algn="l" rtl="0">
              <a:lnSpc>
                <a:spcPct val="100000"/>
              </a:lnSpc>
              <a:spcBef>
                <a:spcPts val="100"/>
              </a:spcBef>
              <a:spcAft>
                <a:spcPts val="0"/>
              </a:spcAft>
              <a:buNone/>
            </a:pPr>
            <a:r>
              <a:rPr lang="en-US" sz="1800" b="1" i="1" dirty="0">
                <a:solidFill>
                  <a:srgbClr val="0D0D0D"/>
                </a:solidFill>
              </a:rPr>
              <a:t>E&amp;I Foundations</a:t>
            </a:r>
            <a:endParaRPr sz="1800" b="1" i="1" dirty="0">
              <a:solidFill>
                <a:srgbClr val="0D0D0D"/>
              </a:solidFill>
            </a:endParaRPr>
          </a:p>
          <a:p>
            <a:pPr marL="0" lvl="0" indent="0" algn="l" rtl="0">
              <a:lnSpc>
                <a:spcPct val="100000"/>
              </a:lnSpc>
              <a:spcBef>
                <a:spcPts val="100"/>
              </a:spcBef>
              <a:spcAft>
                <a:spcPts val="0"/>
              </a:spcAft>
              <a:buNone/>
            </a:pPr>
            <a:endParaRPr sz="1800" b="1" i="1" dirty="0">
              <a:solidFill>
                <a:srgbClr val="0D0D0D"/>
              </a:solidFill>
            </a:endParaRPr>
          </a:p>
          <a:p>
            <a:pPr marL="0" lvl="0" indent="0" algn="l" rtl="0">
              <a:lnSpc>
                <a:spcPct val="100000"/>
              </a:lnSpc>
              <a:spcBef>
                <a:spcPts val="100"/>
              </a:spcBef>
              <a:spcAft>
                <a:spcPts val="0"/>
              </a:spcAft>
              <a:buNone/>
            </a:pPr>
            <a:r>
              <a:rPr lang="en-US" sz="1800" i="1" dirty="0">
                <a:solidFill>
                  <a:srgbClr val="0D0D0D"/>
                </a:solidFill>
              </a:rPr>
              <a:t>Chari Davenport &amp; Samantha Brown</a:t>
            </a:r>
            <a:endParaRPr sz="1800" i="1" dirty="0">
              <a:solidFill>
                <a:srgbClr val="0D0D0D"/>
              </a:solidFill>
            </a:endParaRPr>
          </a:p>
          <a:p>
            <a:pPr marL="0" lvl="0" indent="0" algn="l" rtl="0">
              <a:spcBef>
                <a:spcPts val="100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1" name="speakers"/>
          <p:cNvSpPr txBox="1">
            <a:spLocks noGrp="1"/>
          </p:cNvSpPr>
          <p:nvPr>
            <p:ph type="subTitle" idx="1"/>
          </p:nvPr>
        </p:nvSpPr>
        <p:spPr>
          <a:xfrm>
            <a:off x="416526" y="3245516"/>
            <a:ext cx="8310900" cy="1423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n-US" sz="2100"/>
              <a:t>For those interested in going far beyond compliance</a:t>
            </a:r>
            <a:br>
              <a:rPr lang="en-US" sz="2100"/>
            </a:br>
            <a:endParaRPr/>
          </a:p>
          <a:p>
            <a:pPr marL="0" lvl="0" indent="0" algn="ctr" rtl="0">
              <a:lnSpc>
                <a:spcPct val="90000"/>
              </a:lnSpc>
              <a:spcBef>
                <a:spcPts val="800"/>
              </a:spcBef>
              <a:spcAft>
                <a:spcPts val="0"/>
              </a:spcAft>
              <a:buClr>
                <a:schemeClr val="dk1"/>
              </a:buClr>
              <a:buSzPts val="1800"/>
              <a:buNone/>
            </a:pPr>
            <a:r>
              <a:rPr lang="en-US"/>
              <a:t>Chari Davenport (she/her), Executive Director of Equity &amp; Inclusion</a:t>
            </a:r>
            <a:endParaRPr/>
          </a:p>
          <a:p>
            <a:pPr marL="0" lvl="0" indent="0" algn="ctr" rtl="0">
              <a:lnSpc>
                <a:spcPct val="90000"/>
              </a:lnSpc>
              <a:spcBef>
                <a:spcPts val="800"/>
              </a:spcBef>
              <a:spcAft>
                <a:spcPts val="0"/>
              </a:spcAft>
              <a:buClr>
                <a:schemeClr val="dk1"/>
              </a:buClr>
              <a:buSzPts val="1800"/>
              <a:buNone/>
            </a:pPr>
            <a:r>
              <a:rPr lang="en-US"/>
              <a:t>Samantha Brown (she/her), Director of Organizational &amp; Professional Development</a:t>
            </a:r>
            <a:endParaRPr/>
          </a:p>
        </p:txBody>
      </p:sp>
      <p:sp>
        <p:nvSpPr>
          <p:cNvPr id="810" name="Foundations of E&amp;I course"/>
          <p:cNvSpPr txBox="1">
            <a:spLocks noGrp="1"/>
          </p:cNvSpPr>
          <p:nvPr>
            <p:ph type="ctrTitle"/>
          </p:nvPr>
        </p:nvSpPr>
        <p:spPr>
          <a:xfrm>
            <a:off x="1142997" y="2278325"/>
            <a:ext cx="6858000" cy="8265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5000"/>
              <a:buFont typeface="Calibri"/>
              <a:buNone/>
            </a:pPr>
            <a:r>
              <a:rPr lang="en-US" sz="4800"/>
              <a:t>Foundations of E&amp;I Course</a:t>
            </a:r>
            <a:endParaRPr sz="4300"/>
          </a:p>
        </p:txBody>
      </p:sp>
      <p:pic>
        <p:nvPicPr>
          <p:cNvPr id="812" name="Cascadia College" descr="BIT 142: Intermediate Programming"/>
          <p:cNvPicPr preferRelativeResize="0"/>
          <p:nvPr/>
        </p:nvPicPr>
        <p:blipFill rotWithShape="1">
          <a:blip r:embed="rId3">
            <a:alphaModFix/>
          </a:blip>
          <a:srcRect/>
          <a:stretch/>
        </p:blipFill>
        <p:spPr>
          <a:xfrm>
            <a:off x="5498" y="0"/>
            <a:ext cx="9144000" cy="193833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9" name="Cascadia college logo" descr="Cascadia College Bothell logo"/>
          <p:cNvPicPr preferRelativeResize="0"/>
          <p:nvPr/>
        </p:nvPicPr>
        <p:blipFill rotWithShape="1">
          <a:blip r:embed="rId3">
            <a:alphaModFix/>
          </a:blip>
          <a:srcRect/>
          <a:stretch/>
        </p:blipFill>
        <p:spPr>
          <a:xfrm>
            <a:off x="7354489" y="4045637"/>
            <a:ext cx="1789511" cy="994173"/>
          </a:xfrm>
          <a:prstGeom prst="rect">
            <a:avLst/>
          </a:prstGeom>
          <a:noFill/>
          <a:ln>
            <a:noFill/>
          </a:ln>
        </p:spPr>
      </p:pic>
      <p:sp>
        <p:nvSpPr>
          <p:cNvPr id="818" name="crucial work"/>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Font typeface="Arial"/>
              <a:buChar char="•"/>
            </a:pPr>
            <a:r>
              <a:rPr lang="en-US" sz="2100"/>
              <a:t> This is crucial work to be undertaking</a:t>
            </a:r>
            <a:endParaRPr/>
          </a:p>
          <a:p>
            <a:pPr marL="177800" lvl="0" indent="-171450" algn="l" rtl="0">
              <a:lnSpc>
                <a:spcPct val="90000"/>
              </a:lnSpc>
              <a:spcBef>
                <a:spcPts val="800"/>
              </a:spcBef>
              <a:spcAft>
                <a:spcPts val="0"/>
              </a:spcAft>
              <a:buClr>
                <a:schemeClr val="dk1"/>
              </a:buClr>
              <a:buSzPts val="2100"/>
              <a:buFont typeface="Arial"/>
              <a:buChar char="•"/>
            </a:pPr>
            <a:r>
              <a:rPr lang="en-US" sz="2100"/>
              <a:t> It is work needed to create a workplace that lives up to its values</a:t>
            </a:r>
            <a:endParaRPr/>
          </a:p>
          <a:p>
            <a:pPr marL="177800" lvl="0" indent="-171450" algn="l" rtl="0">
              <a:lnSpc>
                <a:spcPct val="90000"/>
              </a:lnSpc>
              <a:spcBef>
                <a:spcPts val="800"/>
              </a:spcBef>
              <a:spcAft>
                <a:spcPts val="0"/>
              </a:spcAft>
              <a:buClr>
                <a:schemeClr val="dk1"/>
              </a:buClr>
              <a:buSzPts val="2100"/>
              <a:buFont typeface="Arial"/>
              <a:buChar char="•"/>
            </a:pPr>
            <a:r>
              <a:rPr lang="en-US" sz="2100"/>
              <a:t> It is work needed to create inclusive practices</a:t>
            </a:r>
            <a:endParaRPr/>
          </a:p>
          <a:p>
            <a:pPr marL="177800" lvl="0" indent="-171450" algn="l" rtl="0">
              <a:lnSpc>
                <a:spcPct val="90000"/>
              </a:lnSpc>
              <a:spcBef>
                <a:spcPts val="800"/>
              </a:spcBef>
              <a:spcAft>
                <a:spcPts val="0"/>
              </a:spcAft>
              <a:buClr>
                <a:schemeClr val="dk1"/>
              </a:buClr>
              <a:buSzPts val="2100"/>
              <a:buFont typeface="Arial"/>
              <a:buChar char="•"/>
            </a:pPr>
            <a:r>
              <a:rPr lang="en-US" sz="2100"/>
              <a:t> It is work needed to do less harm to marginalized groups and to support those around us</a:t>
            </a:r>
            <a:endParaRPr/>
          </a:p>
          <a:p>
            <a:pPr marL="177800" lvl="0" indent="-171450" algn="l" rtl="0">
              <a:lnSpc>
                <a:spcPct val="90000"/>
              </a:lnSpc>
              <a:spcBef>
                <a:spcPts val="800"/>
              </a:spcBef>
              <a:spcAft>
                <a:spcPts val="0"/>
              </a:spcAft>
              <a:buClr>
                <a:schemeClr val="dk1"/>
              </a:buClr>
              <a:buSzPts val="2100"/>
              <a:buFont typeface="Arial"/>
              <a:buChar char="•"/>
            </a:pPr>
            <a:r>
              <a:rPr lang="en-US" sz="2100"/>
              <a:t> It is work needed to move the needle on E&amp;I in our communities</a:t>
            </a:r>
            <a:endParaRPr/>
          </a:p>
          <a:p>
            <a:pPr marL="177800" lvl="0" indent="-38100" algn="l" rtl="0">
              <a:lnSpc>
                <a:spcPct val="90000"/>
              </a:lnSpc>
              <a:spcBef>
                <a:spcPts val="800"/>
              </a:spcBef>
              <a:spcAft>
                <a:spcPts val="0"/>
              </a:spcAft>
              <a:buClr>
                <a:schemeClr val="dk1"/>
              </a:buClr>
              <a:buSzPts val="2100"/>
              <a:buFont typeface="Arial"/>
              <a:buNone/>
            </a:pPr>
            <a:endParaRPr sz="2100"/>
          </a:p>
        </p:txBody>
      </p:sp>
      <p:sp>
        <p:nvSpPr>
          <p:cNvPr id="817" name="our why"/>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a:t>Our Why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6" name="Cascadia college logo" descr="Cascadia College Bothell logo"/>
          <p:cNvPicPr preferRelativeResize="0"/>
          <p:nvPr/>
        </p:nvPicPr>
        <p:blipFill rotWithShape="1">
          <a:blip r:embed="rId3">
            <a:alphaModFix/>
          </a:blip>
          <a:srcRect/>
          <a:stretch/>
        </p:blipFill>
        <p:spPr>
          <a:xfrm>
            <a:off x="7354489" y="4045637"/>
            <a:ext cx="1789511" cy="994173"/>
          </a:xfrm>
          <a:prstGeom prst="rect">
            <a:avLst/>
          </a:prstGeom>
          <a:noFill/>
          <a:ln>
            <a:noFill/>
          </a:ln>
        </p:spPr>
      </p:pic>
      <p:sp>
        <p:nvSpPr>
          <p:cNvPr id="825" name="created Summer 202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Font typeface="Arial"/>
              <a:buChar char="•"/>
            </a:pPr>
            <a:r>
              <a:rPr lang="en-US" sz="2100"/>
              <a:t> Created in summer 2020</a:t>
            </a:r>
            <a:r>
              <a:rPr lang="en-US"/>
              <a:t>, f</a:t>
            </a:r>
            <a:r>
              <a:rPr lang="en-US" sz="2100"/>
              <a:t>irst study group in November 2020</a:t>
            </a:r>
            <a:endParaRPr/>
          </a:p>
          <a:p>
            <a:pPr marL="177800" lvl="0" indent="-171450" algn="l" rtl="0">
              <a:lnSpc>
                <a:spcPct val="90000"/>
              </a:lnSpc>
              <a:spcBef>
                <a:spcPts val="800"/>
              </a:spcBef>
              <a:spcAft>
                <a:spcPts val="0"/>
              </a:spcAft>
              <a:buClr>
                <a:schemeClr val="dk1"/>
              </a:buClr>
              <a:buSzPts val="2100"/>
              <a:buFont typeface="Arial"/>
              <a:buChar char="•"/>
            </a:pPr>
            <a:r>
              <a:rPr lang="en-US" sz="2100"/>
              <a:t> Created at the request of people eager to learn and grow</a:t>
            </a:r>
            <a:endParaRPr/>
          </a:p>
          <a:p>
            <a:pPr marL="177800" lvl="0" indent="-171450" algn="l" rtl="0">
              <a:lnSpc>
                <a:spcPct val="90000"/>
              </a:lnSpc>
              <a:spcBef>
                <a:spcPts val="800"/>
              </a:spcBef>
              <a:spcAft>
                <a:spcPts val="0"/>
              </a:spcAft>
              <a:buClr>
                <a:schemeClr val="dk1"/>
              </a:buClr>
              <a:buSzPts val="2100"/>
              <a:buFont typeface="Arial"/>
              <a:buChar char="•"/>
            </a:pPr>
            <a:r>
              <a:rPr lang="en-US" sz="2100"/>
              <a:t> Also created at the request of those with E&amp;I experience who wanted to be able to refer people to existing resources</a:t>
            </a:r>
            <a:endParaRPr/>
          </a:p>
          <a:p>
            <a:pPr marL="177800" lvl="0" indent="-171450" algn="l" rtl="0">
              <a:lnSpc>
                <a:spcPct val="90000"/>
              </a:lnSpc>
              <a:spcBef>
                <a:spcPts val="800"/>
              </a:spcBef>
              <a:spcAft>
                <a:spcPts val="0"/>
              </a:spcAft>
              <a:buClr>
                <a:schemeClr val="dk1"/>
              </a:buClr>
              <a:buSzPts val="2100"/>
              <a:buFont typeface="Arial"/>
              <a:buChar char="•"/>
            </a:pPr>
            <a:r>
              <a:rPr lang="en-US" sz="2100"/>
              <a:t> Most importantly, created to take the labor of education off employees representing historically marginalized groups</a:t>
            </a:r>
            <a:endParaRPr sz="2100"/>
          </a:p>
          <a:p>
            <a:pPr marL="177800" lvl="0" indent="-171450" algn="l" rtl="0">
              <a:lnSpc>
                <a:spcPct val="90000"/>
              </a:lnSpc>
              <a:spcBef>
                <a:spcPts val="800"/>
              </a:spcBef>
              <a:spcAft>
                <a:spcPts val="0"/>
              </a:spcAft>
              <a:buClr>
                <a:schemeClr val="dk1"/>
              </a:buClr>
              <a:buSzPts val="2100"/>
              <a:buFont typeface="Arial"/>
              <a:buChar char="•"/>
            </a:pPr>
            <a:r>
              <a:rPr lang="en-US" sz="2100"/>
              <a:t> It is because of the support, advocacy, and encouragement of the Cascadia community that we are able to offer this course</a:t>
            </a:r>
            <a:endParaRPr/>
          </a:p>
          <a:p>
            <a:pPr marL="177800" lvl="0" indent="-38100" algn="l" rtl="0">
              <a:lnSpc>
                <a:spcPct val="90000"/>
              </a:lnSpc>
              <a:spcBef>
                <a:spcPts val="800"/>
              </a:spcBef>
              <a:spcAft>
                <a:spcPts val="0"/>
              </a:spcAft>
              <a:buClr>
                <a:schemeClr val="dk1"/>
              </a:buClr>
              <a:buSzPts val="2100"/>
              <a:buFont typeface="Arial"/>
              <a:buNone/>
            </a:pPr>
            <a:endParaRPr sz="2100"/>
          </a:p>
          <a:p>
            <a:pPr marL="177800" lvl="0" indent="-38100" algn="l" rtl="0">
              <a:lnSpc>
                <a:spcPct val="90000"/>
              </a:lnSpc>
              <a:spcBef>
                <a:spcPts val="800"/>
              </a:spcBef>
              <a:spcAft>
                <a:spcPts val="0"/>
              </a:spcAft>
              <a:buClr>
                <a:schemeClr val="dk1"/>
              </a:buClr>
              <a:buSzPts val="2100"/>
              <a:buFont typeface="Arial"/>
              <a:buNone/>
            </a:pPr>
            <a:endParaRPr sz="2100"/>
          </a:p>
          <a:p>
            <a:pPr marL="177800" lvl="0" indent="-38100" algn="l" rtl="0">
              <a:lnSpc>
                <a:spcPct val="90000"/>
              </a:lnSpc>
              <a:spcBef>
                <a:spcPts val="800"/>
              </a:spcBef>
              <a:spcAft>
                <a:spcPts val="0"/>
              </a:spcAft>
              <a:buClr>
                <a:schemeClr val="dk1"/>
              </a:buClr>
              <a:buSzPts val="2100"/>
              <a:buFont typeface="Arial"/>
              <a:buNone/>
            </a:pPr>
            <a:endParaRPr sz="2100"/>
          </a:p>
        </p:txBody>
      </p:sp>
      <p:sp>
        <p:nvSpPr>
          <p:cNvPr id="824" name="History"/>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a:t>History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3" name="Cascadia college logo" descr="Cascadia College Bothell logo"/>
          <p:cNvPicPr preferRelativeResize="0"/>
          <p:nvPr/>
        </p:nvPicPr>
        <p:blipFill rotWithShape="1">
          <a:blip r:embed="rId3">
            <a:alphaModFix/>
          </a:blip>
          <a:srcRect/>
          <a:stretch/>
        </p:blipFill>
        <p:spPr>
          <a:xfrm>
            <a:off x="7354489" y="4045637"/>
            <a:ext cx="1789511" cy="994173"/>
          </a:xfrm>
          <a:prstGeom prst="rect">
            <a:avLst/>
          </a:prstGeom>
          <a:noFill/>
          <a:ln>
            <a:noFill/>
          </a:ln>
        </p:spPr>
      </p:pic>
      <p:graphicFrame>
        <p:nvGraphicFramePr>
          <p:cNvPr id="832" name="course and study group"/>
          <p:cNvGraphicFramePr/>
          <p:nvPr>
            <p:extLst>
              <p:ext uri="{D42A27DB-BD31-4B8C-83A1-F6EECF244321}">
                <p14:modId xmlns:p14="http://schemas.microsoft.com/office/powerpoint/2010/main" val="2996690289"/>
              </p:ext>
            </p:extLst>
          </p:nvPr>
        </p:nvGraphicFramePr>
        <p:xfrm>
          <a:off x="709293" y="1195400"/>
          <a:ext cx="6645150" cy="3400166"/>
        </p:xfrm>
        <a:graphic>
          <a:graphicData uri="http://schemas.openxmlformats.org/drawingml/2006/table">
            <a:tbl>
              <a:tblPr firstRow="1" bandRow="1">
                <a:noFill/>
                <a:tableStyleId>{28C352AA-A7D6-4D87-98D0-92BA073E684F}</a:tableStyleId>
              </a:tblPr>
              <a:tblGrid>
                <a:gridCol w="3322575">
                  <a:extLst>
                    <a:ext uri="{9D8B030D-6E8A-4147-A177-3AD203B41FA5}">
                      <a16:colId xmlns:a16="http://schemas.microsoft.com/office/drawing/2014/main" val="20000"/>
                    </a:ext>
                  </a:extLst>
                </a:gridCol>
                <a:gridCol w="3322575">
                  <a:extLst>
                    <a:ext uri="{9D8B030D-6E8A-4147-A177-3AD203B41FA5}">
                      <a16:colId xmlns:a16="http://schemas.microsoft.com/office/drawing/2014/main" val="20001"/>
                    </a:ext>
                  </a:extLst>
                </a:gridCol>
              </a:tblGrid>
              <a:tr h="408750">
                <a:tc>
                  <a:txBody>
                    <a:bodyPr/>
                    <a:lstStyle/>
                    <a:p>
                      <a:pPr marL="0" marR="0" lvl="0" indent="0" algn="ctr" rtl="0">
                        <a:spcBef>
                          <a:spcPts val="0"/>
                        </a:spcBef>
                        <a:spcAft>
                          <a:spcPts val="0"/>
                        </a:spcAft>
                        <a:buNone/>
                      </a:pPr>
                      <a:r>
                        <a:rPr lang="en-US" sz="1800" u="none" strike="noStrike" cap="none"/>
                        <a:t>Course</a:t>
                      </a:r>
                      <a:endParaRPr sz="1100"/>
                    </a:p>
                  </a:txBody>
                  <a:tcPr marL="68600" marR="68600" marT="34300" marB="34300"/>
                </a:tc>
                <a:tc>
                  <a:txBody>
                    <a:bodyPr/>
                    <a:lstStyle/>
                    <a:p>
                      <a:pPr marL="0" marR="0" lvl="0" indent="0" algn="ctr" rtl="0">
                        <a:spcBef>
                          <a:spcPts val="0"/>
                        </a:spcBef>
                        <a:spcAft>
                          <a:spcPts val="0"/>
                        </a:spcAft>
                        <a:buNone/>
                      </a:pPr>
                      <a:r>
                        <a:rPr lang="en-US" sz="1800" u="none" strike="noStrike" cap="none"/>
                        <a:t>Study Group</a:t>
                      </a:r>
                      <a:endParaRPr sz="1100"/>
                    </a:p>
                  </a:txBody>
                  <a:tcPr marL="68600" marR="68600" marT="34300" marB="34300"/>
                </a:tc>
                <a:extLst>
                  <a:ext uri="{0D108BD9-81ED-4DB2-BD59-A6C34878D82A}">
                    <a16:rowId xmlns:a16="http://schemas.microsoft.com/office/drawing/2014/main" val="10000"/>
                  </a:ext>
                </a:extLst>
              </a:tr>
              <a:tr h="371575">
                <a:tc>
                  <a:txBody>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latin typeface="Calibri"/>
                          <a:ea typeface="Calibri"/>
                          <a:cs typeface="Calibri"/>
                          <a:sym typeface="Calibri"/>
                        </a:rPr>
                        <a:t>Learn foundational E&amp;I concepts</a:t>
                      </a:r>
                      <a:endParaRPr sz="1100"/>
                    </a:p>
                  </a:txBody>
                  <a:tcPr marL="68600" marR="68600" marT="34300" marB="34300"/>
                </a:tc>
                <a:tc>
                  <a:txBody>
                    <a:bodyPr/>
                    <a:lstStyle/>
                    <a:p>
                      <a:pPr marL="0" marR="0" lvl="0" indent="0" algn="l" rtl="0">
                        <a:lnSpc>
                          <a:spcPct val="90000"/>
                        </a:lnSpc>
                        <a:spcBef>
                          <a:spcPts val="0"/>
                        </a:spcBef>
                        <a:spcAft>
                          <a:spcPts val="0"/>
                        </a:spcAft>
                        <a:buClr>
                          <a:schemeClr val="dk1"/>
                        </a:buClr>
                        <a:buSzPts val="1700"/>
                        <a:buFont typeface="Calibri"/>
                        <a:buNone/>
                      </a:pPr>
                      <a:r>
                        <a:rPr lang="en-US" sz="1700" b="0" i="0" u="none" strike="noStrike" cap="none">
                          <a:latin typeface="Calibri"/>
                          <a:ea typeface="Calibri"/>
                          <a:cs typeface="Calibri"/>
                          <a:sym typeface="Calibri"/>
                        </a:rPr>
                        <a:t>Bring dedicated focus to modules</a:t>
                      </a:r>
                      <a:endParaRPr sz="1100"/>
                    </a:p>
                  </a:txBody>
                  <a:tcPr marL="68600" marR="68600" marT="34300" marB="34300"/>
                </a:tc>
                <a:extLst>
                  <a:ext uri="{0D108BD9-81ED-4DB2-BD59-A6C34878D82A}">
                    <a16:rowId xmlns:a16="http://schemas.microsoft.com/office/drawing/2014/main" val="10001"/>
                  </a:ext>
                </a:extLst>
              </a:tr>
              <a:tr h="593025">
                <a:tc>
                  <a:txBody>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latin typeface="Calibri"/>
                          <a:ea typeface="Calibri"/>
                          <a:cs typeface="Calibri"/>
                          <a:sym typeface="Calibri"/>
                        </a:rPr>
                        <a:t>Better understand the basics of E&amp;I and dive deeper into new areas</a:t>
                      </a:r>
                      <a:endParaRPr sz="1100"/>
                    </a:p>
                  </a:txBody>
                  <a:tcPr marL="68600" marR="68600" marT="34300" marB="34300"/>
                </a:tc>
                <a:tc>
                  <a:txBody>
                    <a:bodyPr/>
                    <a:lstStyle/>
                    <a:p>
                      <a:pPr marL="0" marR="0" lvl="0" indent="0" algn="l" rtl="0">
                        <a:lnSpc>
                          <a:spcPct val="90000"/>
                        </a:lnSpc>
                        <a:spcBef>
                          <a:spcPts val="0"/>
                        </a:spcBef>
                        <a:spcAft>
                          <a:spcPts val="0"/>
                        </a:spcAft>
                        <a:buClr>
                          <a:schemeClr val="dk1"/>
                        </a:buClr>
                        <a:buSzPts val="1700"/>
                        <a:buFont typeface="Calibri"/>
                        <a:buNone/>
                      </a:pPr>
                      <a:r>
                        <a:rPr lang="en-US" sz="1700" b="0" i="0" u="none" strike="noStrike" cap="none"/>
                        <a:t>Engage in reflection, share insights, and ask questions</a:t>
                      </a:r>
                      <a:endParaRPr sz="1100"/>
                    </a:p>
                  </a:txBody>
                  <a:tcPr marL="68600" marR="68600" marT="34300" marB="34300"/>
                </a:tc>
                <a:extLst>
                  <a:ext uri="{0D108BD9-81ED-4DB2-BD59-A6C34878D82A}">
                    <a16:rowId xmlns:a16="http://schemas.microsoft.com/office/drawing/2014/main" val="10002"/>
                  </a:ext>
                </a:extLst>
              </a:tr>
              <a:tr h="608450">
                <a:tc>
                  <a:txBody>
                    <a:bodyPr/>
                    <a:lstStyle/>
                    <a:p>
                      <a:pPr marL="0" marR="0" lvl="0" indent="0" algn="l" rtl="0">
                        <a:spcBef>
                          <a:spcPts val="0"/>
                        </a:spcBef>
                        <a:spcAft>
                          <a:spcPts val="0"/>
                        </a:spcAft>
                        <a:buClr>
                          <a:schemeClr val="dk1"/>
                        </a:buClr>
                        <a:buSzPts val="1700"/>
                        <a:buFont typeface="Calibri"/>
                        <a:buNone/>
                      </a:pPr>
                      <a:r>
                        <a:rPr lang="en-US" sz="1700" b="0" i="0" u="none" strike="noStrike" cap="none">
                          <a:latin typeface="Calibri"/>
                          <a:ea typeface="Calibri"/>
                          <a:cs typeface="Calibri"/>
                          <a:sym typeface="Calibri"/>
                        </a:rPr>
                        <a:t>Gain more knowledge in context and concepts</a:t>
                      </a:r>
                      <a:endParaRPr sz="1700" u="none" strike="noStrike" cap="none"/>
                    </a:p>
                  </a:txBody>
                  <a:tcPr marL="68600" marR="68600" marT="34300" marB="34300"/>
                </a:tc>
                <a:tc>
                  <a:txBody>
                    <a:bodyPr/>
                    <a:lstStyle/>
                    <a:p>
                      <a:pPr marL="0" marR="0" lvl="0" indent="0" algn="l" rtl="0">
                        <a:lnSpc>
                          <a:spcPct val="90000"/>
                        </a:lnSpc>
                        <a:spcBef>
                          <a:spcPts val="0"/>
                        </a:spcBef>
                        <a:spcAft>
                          <a:spcPts val="0"/>
                        </a:spcAft>
                        <a:buClr>
                          <a:schemeClr val="dk1"/>
                        </a:buClr>
                        <a:buSzPts val="1700"/>
                        <a:buFont typeface="Calibri"/>
                        <a:buNone/>
                      </a:pPr>
                      <a:r>
                        <a:rPr lang="en-US" sz="1700" b="0" i="0" u="none" strike="noStrike" cap="none">
                          <a:latin typeface="Calibri"/>
                          <a:ea typeface="Calibri"/>
                          <a:cs typeface="Calibri"/>
                          <a:sym typeface="Calibri"/>
                        </a:rPr>
                        <a:t>Receive support, encouragement, and guidance</a:t>
                      </a:r>
                      <a:endParaRPr sz="1100"/>
                    </a:p>
                  </a:txBody>
                  <a:tcPr marL="68600" marR="68600" marT="34300" marB="34300"/>
                </a:tc>
                <a:extLst>
                  <a:ext uri="{0D108BD9-81ED-4DB2-BD59-A6C34878D82A}">
                    <a16:rowId xmlns:a16="http://schemas.microsoft.com/office/drawing/2014/main" val="10003"/>
                  </a:ext>
                </a:extLst>
              </a:tr>
              <a:tr h="593025">
                <a:tc>
                  <a:txBody>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latin typeface="Calibri"/>
                          <a:ea typeface="Calibri"/>
                          <a:cs typeface="Calibri"/>
                          <a:sym typeface="Calibri"/>
                        </a:rPr>
                        <a:t>Be prepared for ongoing E&amp;I learning, development, and advocacy</a:t>
                      </a:r>
                      <a:endParaRPr sz="1100"/>
                    </a:p>
                  </a:txBody>
                  <a:tcPr marL="68600" marR="68600" marT="34300" marB="34300"/>
                </a:tc>
                <a:tc>
                  <a:txBody>
                    <a:bodyPr/>
                    <a:lstStyle/>
                    <a:p>
                      <a:pPr marL="0" marR="0" lvl="0" indent="0" algn="l" rtl="0">
                        <a:lnSpc>
                          <a:spcPct val="90000"/>
                        </a:lnSpc>
                        <a:spcBef>
                          <a:spcPts val="0"/>
                        </a:spcBef>
                        <a:spcAft>
                          <a:spcPts val="0"/>
                        </a:spcAft>
                        <a:buClr>
                          <a:schemeClr val="dk1"/>
                        </a:buClr>
                        <a:buSzPts val="1700"/>
                        <a:buFont typeface="Calibri"/>
                        <a:buNone/>
                      </a:pPr>
                      <a:r>
                        <a:rPr lang="en-US" sz="1700" b="0" i="0" u="none" strike="noStrike" cap="none">
                          <a:latin typeface="Calibri"/>
                          <a:ea typeface="Calibri"/>
                          <a:cs typeface="Calibri"/>
                          <a:sym typeface="Calibri"/>
                        </a:rPr>
                        <a:t>Receive ideas for ongoing E&amp;I learning and development</a:t>
                      </a:r>
                      <a:endParaRPr sz="1100"/>
                    </a:p>
                  </a:txBody>
                  <a:tcPr marL="68600" marR="68600" marT="34300" marB="34300"/>
                </a:tc>
                <a:extLst>
                  <a:ext uri="{0D108BD9-81ED-4DB2-BD59-A6C34878D82A}">
                    <a16:rowId xmlns:a16="http://schemas.microsoft.com/office/drawing/2014/main" val="10004"/>
                  </a:ext>
                </a:extLst>
              </a:tr>
              <a:tr h="650250">
                <a:tc>
                  <a:txBody>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latin typeface="Calibri"/>
                          <a:ea typeface="Calibri"/>
                          <a:cs typeface="Calibri"/>
                          <a:sym typeface="Calibri"/>
                        </a:rPr>
                        <a:t>Develop a personal E&amp;I call to action</a:t>
                      </a:r>
                      <a:endParaRPr sz="1100"/>
                    </a:p>
                  </a:txBody>
                  <a:tcPr marL="68600" marR="68600" marT="34300" marB="34300"/>
                </a:tc>
                <a:tc>
                  <a:txBody>
                    <a:bodyPr/>
                    <a:lstStyle/>
                    <a:p>
                      <a:pPr marL="0" marR="0" lvl="0" indent="0" algn="l" rtl="0">
                        <a:spcBef>
                          <a:spcPts val="0"/>
                        </a:spcBef>
                        <a:spcAft>
                          <a:spcPts val="0"/>
                        </a:spcAft>
                        <a:buClr>
                          <a:schemeClr val="dk1"/>
                        </a:buClr>
                        <a:buSzPts val="1700"/>
                        <a:buFont typeface="Calibri"/>
                        <a:buNone/>
                      </a:pPr>
                      <a:r>
                        <a:rPr lang="en-US" sz="1700" u="none" strike="noStrike" cap="none" dirty="0"/>
                        <a:t>Receive invitations to Beyond the Foundations sessions</a:t>
                      </a:r>
                      <a:endParaRPr sz="1100" dirty="0"/>
                    </a:p>
                  </a:txBody>
                  <a:tcPr marL="68600" marR="68600" marT="34300" marB="34300"/>
                </a:tc>
                <a:extLst>
                  <a:ext uri="{0D108BD9-81ED-4DB2-BD59-A6C34878D82A}">
                    <a16:rowId xmlns:a16="http://schemas.microsoft.com/office/drawing/2014/main" val="10005"/>
                  </a:ext>
                </a:extLst>
              </a:tr>
            </a:tbl>
          </a:graphicData>
        </a:graphic>
      </p:graphicFrame>
      <p:sp>
        <p:nvSpPr>
          <p:cNvPr id="831" name="Outcomes"/>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a:t>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7"/>
          <p:cNvSpPr txBox="1">
            <a:spLocks noGrp="1"/>
          </p:cNvSpPr>
          <p:nvPr>
            <p:ph type="title"/>
          </p:nvPr>
        </p:nvSpPr>
        <p:spPr>
          <a:xfrm>
            <a:off x="461988" y="833843"/>
            <a:ext cx="8220000" cy="36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Land Acknowledgment</a:t>
            </a:r>
            <a:endParaRPr/>
          </a:p>
        </p:txBody>
      </p:sp>
      <p:sp>
        <p:nvSpPr>
          <p:cNvPr id="465" name="Google Shape;465;p67"/>
          <p:cNvSpPr txBox="1">
            <a:spLocks noGrp="1"/>
          </p:cNvSpPr>
          <p:nvPr>
            <p:ph type="body" idx="1"/>
          </p:nvPr>
        </p:nvSpPr>
        <p:spPr>
          <a:xfrm>
            <a:off x="461988" y="1423931"/>
            <a:ext cx="8220000" cy="3444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600"/>
              <a:t>SBCTC acknowledges that our community resides on the ancestral lands of the First Peoples. The office of the Washington State Board for Community and Technical Colleges is located in Olympia on the Coast Salish lands of the Nisqually, Cowlitz, and Squaxin peoples.</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US" sz="1600">
                <a:highlight>
                  <a:schemeClr val="lt1"/>
                </a:highlight>
              </a:rPr>
              <a:t>We ask you to join us in celebrating the </a:t>
            </a:r>
            <a:r>
              <a:rPr lang="en-US" sz="1600" u="sng">
                <a:highlight>
                  <a:schemeClr val="lt1"/>
                </a:highlight>
                <a:hlinkClick r:id="rId3"/>
              </a:rPr>
              <a:t>Indigenous Tribes of Washington</a:t>
            </a:r>
            <a:r>
              <a:rPr lang="en-US" sz="1600">
                <a:highlight>
                  <a:schemeClr val="lt1"/>
                </a:highlight>
              </a:rPr>
              <a:t> by acknowledging their ancestral lands, their communities, and the past, present, and future generations of the Native Peoples across our good state. </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US" sz="1600"/>
              <a:t>We know that such statements only become truly meaningful when coupled with authentic relationships and sustained commitment, and as such, we commit to continued efforts to build our collective understanding and action to foster authentic native community connections.</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pic>
        <p:nvPicPr>
          <p:cNvPr id="840" name="Cascadia college logo" descr="Cascadia College Bothell logo"/>
          <p:cNvPicPr preferRelativeResize="0"/>
          <p:nvPr/>
        </p:nvPicPr>
        <p:blipFill rotWithShape="1">
          <a:blip r:embed="rId3">
            <a:alphaModFix/>
          </a:blip>
          <a:srcRect/>
          <a:stretch/>
        </p:blipFill>
        <p:spPr>
          <a:xfrm>
            <a:off x="7354489" y="4045637"/>
            <a:ext cx="1789511" cy="994173"/>
          </a:xfrm>
          <a:prstGeom prst="rect">
            <a:avLst/>
          </a:prstGeom>
          <a:noFill/>
          <a:ln>
            <a:noFill/>
          </a:ln>
        </p:spPr>
      </p:pic>
      <p:sp>
        <p:nvSpPr>
          <p:cNvPr id="839" name="new to E&amp;I"/>
          <p:cNvSpPr txBox="1">
            <a:spLocks noGrp="1"/>
          </p:cNvSpPr>
          <p:nvPr>
            <p:ph type="body" idx="1"/>
          </p:nvPr>
        </p:nvSpPr>
        <p:spPr>
          <a:xfrm>
            <a:off x="700002" y="1268016"/>
            <a:ext cx="7549242" cy="301752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Font typeface="Arial"/>
              <a:buChar char="•"/>
            </a:pPr>
            <a:r>
              <a:rPr lang="en-US" sz="2100"/>
              <a:t> </a:t>
            </a:r>
            <a:r>
              <a:rPr lang="en-US"/>
              <a:t>People new to E&amp;I, or who feel behind with certain topics</a:t>
            </a:r>
            <a:endParaRPr/>
          </a:p>
          <a:p>
            <a:pPr marL="177800" lvl="0" indent="-171450" algn="l" rtl="0">
              <a:lnSpc>
                <a:spcPct val="90000"/>
              </a:lnSpc>
              <a:spcBef>
                <a:spcPts val="800"/>
              </a:spcBef>
              <a:spcAft>
                <a:spcPts val="0"/>
              </a:spcAft>
              <a:buClr>
                <a:schemeClr val="dk1"/>
              </a:buClr>
              <a:buSzPts val="2100"/>
              <a:buFont typeface="Arial"/>
              <a:buChar char="•"/>
            </a:pPr>
            <a:r>
              <a:rPr lang="en-US"/>
              <a:t> People who consider themselves more advanced in E&amp;I and would like to refresh their knowledge, or access information new to them</a:t>
            </a:r>
            <a:endParaRPr/>
          </a:p>
          <a:p>
            <a:pPr marL="177800" lvl="0" indent="-171450" algn="l" rtl="0">
              <a:lnSpc>
                <a:spcPct val="90000"/>
              </a:lnSpc>
              <a:spcBef>
                <a:spcPts val="800"/>
              </a:spcBef>
              <a:spcAft>
                <a:spcPts val="0"/>
              </a:spcAft>
              <a:buClr>
                <a:schemeClr val="dk1"/>
              </a:buClr>
              <a:buSzPts val="2100"/>
              <a:buFont typeface="Arial"/>
              <a:buChar char="•"/>
            </a:pPr>
            <a:r>
              <a:rPr lang="en-US"/>
              <a:t> People who enjoy independent, self-paced learning combined with the accountability, community, and support of study groups</a:t>
            </a:r>
            <a:endParaRPr/>
          </a:p>
          <a:p>
            <a:pPr marL="177800" lvl="0" indent="-171450" algn="l" rtl="0">
              <a:lnSpc>
                <a:spcPct val="90000"/>
              </a:lnSpc>
              <a:spcBef>
                <a:spcPts val="800"/>
              </a:spcBef>
              <a:spcAft>
                <a:spcPts val="0"/>
              </a:spcAft>
              <a:buClr>
                <a:schemeClr val="dk1"/>
              </a:buClr>
              <a:buSzPts val="2100"/>
              <a:buFont typeface="Arial"/>
              <a:buChar char="•"/>
            </a:pPr>
            <a:r>
              <a:rPr lang="en-US"/>
              <a:t> Not the best match for people only seeking mandate compliance or who may need convincing that E&amp;I is important, or that institutional racism/sexism/etc. is real</a:t>
            </a:r>
            <a:endParaRPr/>
          </a:p>
          <a:p>
            <a:pPr marL="177800" lvl="0" indent="-171450" algn="l" rtl="0">
              <a:lnSpc>
                <a:spcPct val="90000"/>
              </a:lnSpc>
              <a:spcBef>
                <a:spcPts val="800"/>
              </a:spcBef>
              <a:spcAft>
                <a:spcPts val="0"/>
              </a:spcAft>
              <a:buClr>
                <a:schemeClr val="dk1"/>
              </a:buClr>
              <a:buSzPts val="2100"/>
              <a:buFont typeface="Arial"/>
              <a:buChar char="•"/>
            </a:pPr>
            <a:r>
              <a:rPr lang="en-US"/>
              <a:t> Great match for people who are sincere, willing, and                eager to go beyond compliance and be part of solutions</a:t>
            </a:r>
            <a:endParaRPr/>
          </a:p>
        </p:txBody>
      </p:sp>
      <p:sp>
        <p:nvSpPr>
          <p:cNvPr id="838" name="Target Audience"/>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a:t>Target Audience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7" name="Cascadia college logo" descr="Cascadia College Bothell logo"/>
          <p:cNvPicPr preferRelativeResize="0"/>
          <p:nvPr/>
        </p:nvPicPr>
        <p:blipFill rotWithShape="1">
          <a:blip r:embed="rId3">
            <a:alphaModFix/>
          </a:blip>
          <a:srcRect/>
          <a:stretch/>
        </p:blipFill>
        <p:spPr>
          <a:xfrm>
            <a:off x="7354489" y="4045637"/>
            <a:ext cx="1789511" cy="994173"/>
          </a:xfrm>
          <a:prstGeom prst="rect">
            <a:avLst/>
          </a:prstGeom>
          <a:noFill/>
          <a:ln>
            <a:noFill/>
          </a:ln>
        </p:spPr>
      </p:pic>
      <p:sp>
        <p:nvSpPr>
          <p:cNvPr id="846" name="modules and pages"/>
          <p:cNvSpPr txBox="1">
            <a:spLocks noGrp="1"/>
          </p:cNvSpPr>
          <p:nvPr>
            <p:ph type="body" idx="1"/>
          </p:nvPr>
        </p:nvSpPr>
        <p:spPr>
          <a:xfrm>
            <a:off x="822960" y="1384300"/>
            <a:ext cx="7549242" cy="301752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Font typeface="Arial"/>
              <a:buChar char="•"/>
            </a:pPr>
            <a:r>
              <a:rPr lang="en-US" sz="2100"/>
              <a:t> 10 modules</a:t>
            </a:r>
            <a:endParaRPr/>
          </a:p>
          <a:p>
            <a:pPr marL="177800" lvl="0" indent="-171450" algn="l" rtl="0">
              <a:lnSpc>
                <a:spcPct val="90000"/>
              </a:lnSpc>
              <a:spcBef>
                <a:spcPts val="800"/>
              </a:spcBef>
              <a:spcAft>
                <a:spcPts val="0"/>
              </a:spcAft>
              <a:buClr>
                <a:schemeClr val="dk1"/>
              </a:buClr>
              <a:buSzPts val="2100"/>
              <a:buFont typeface="Arial"/>
              <a:buChar char="•"/>
            </a:pPr>
            <a:r>
              <a:rPr lang="en-US" sz="2100"/>
              <a:t> Pages within modules are the length of a blog - substantial enough to provide information and bite-sized enough to not overwhelm</a:t>
            </a:r>
            <a:endParaRPr/>
          </a:p>
          <a:p>
            <a:pPr marL="177800" lvl="0" indent="-171450" algn="l" rtl="0">
              <a:lnSpc>
                <a:spcPct val="90000"/>
              </a:lnSpc>
              <a:spcBef>
                <a:spcPts val="800"/>
              </a:spcBef>
              <a:spcAft>
                <a:spcPts val="0"/>
              </a:spcAft>
              <a:buClr>
                <a:schemeClr val="dk1"/>
              </a:buClr>
              <a:buSzPts val="2100"/>
              <a:buFont typeface="Arial"/>
              <a:buChar char="•"/>
            </a:pPr>
            <a:r>
              <a:rPr lang="en-US" sz="2100"/>
              <a:t> Each page includes written and video content along with resources for additional reading, viewing, and integration</a:t>
            </a:r>
            <a:endParaRPr/>
          </a:p>
          <a:p>
            <a:pPr marL="177800" lvl="0" indent="-171450" algn="l" rtl="0">
              <a:lnSpc>
                <a:spcPct val="90000"/>
              </a:lnSpc>
              <a:spcBef>
                <a:spcPts val="800"/>
              </a:spcBef>
              <a:spcAft>
                <a:spcPts val="0"/>
              </a:spcAft>
              <a:buClr>
                <a:schemeClr val="dk1"/>
              </a:buClr>
              <a:buSzPts val="2100"/>
              <a:buFont typeface="Arial"/>
              <a:buChar char="•"/>
            </a:pPr>
            <a:r>
              <a:rPr lang="en-US" sz="2100"/>
              <a:t> Each page takes 30-60 minutes to complete (36 pages)</a:t>
            </a:r>
            <a:endParaRPr/>
          </a:p>
          <a:p>
            <a:pPr marL="177800" lvl="0" indent="-171450" algn="l" rtl="0">
              <a:lnSpc>
                <a:spcPct val="90000"/>
              </a:lnSpc>
              <a:spcBef>
                <a:spcPts val="800"/>
              </a:spcBef>
              <a:spcAft>
                <a:spcPts val="0"/>
              </a:spcAft>
              <a:buClr>
                <a:schemeClr val="dk1"/>
              </a:buClr>
              <a:buSzPts val="2100"/>
              <a:buFont typeface="Arial"/>
              <a:buChar char="•"/>
            </a:pPr>
            <a:r>
              <a:rPr lang="en-US" sz="2100"/>
              <a:t> Meant to be completed in pieces and not rushed through</a:t>
            </a:r>
            <a:endParaRPr sz="2100"/>
          </a:p>
        </p:txBody>
      </p:sp>
      <p:sp>
        <p:nvSpPr>
          <p:cNvPr id="845" name="Course Design"/>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a:t>Course Design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pic>
        <p:nvPicPr>
          <p:cNvPr id="854" name="Cascadia college logo" descr="Cascadia College Bothell logo"/>
          <p:cNvPicPr preferRelativeResize="0"/>
          <p:nvPr/>
        </p:nvPicPr>
        <p:blipFill rotWithShape="1">
          <a:blip r:embed="rId3">
            <a:alphaModFix/>
          </a:blip>
          <a:srcRect/>
          <a:stretch/>
        </p:blipFill>
        <p:spPr>
          <a:xfrm>
            <a:off x="7354489" y="4045637"/>
            <a:ext cx="1789511" cy="994173"/>
          </a:xfrm>
          <a:prstGeom prst="rect">
            <a:avLst/>
          </a:prstGeom>
          <a:noFill/>
          <a:ln>
            <a:noFill/>
          </a:ln>
        </p:spPr>
      </p:pic>
      <p:sp>
        <p:nvSpPr>
          <p:cNvPr id="853" name="7, 1 hr sessions in community"/>
          <p:cNvSpPr txBox="1">
            <a:spLocks noGrp="1"/>
          </p:cNvSpPr>
          <p:nvPr>
            <p:ph type="body" idx="1"/>
          </p:nvPr>
        </p:nvSpPr>
        <p:spPr>
          <a:xfrm>
            <a:off x="822960" y="1384300"/>
            <a:ext cx="7549242" cy="301752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Font typeface="Arial"/>
              <a:buChar char="•"/>
            </a:pPr>
            <a:r>
              <a:rPr lang="en-US" sz="2100"/>
              <a:t> 7 sessions</a:t>
            </a:r>
            <a:endParaRPr/>
          </a:p>
          <a:p>
            <a:pPr marL="177800" lvl="0" indent="-171450" algn="l" rtl="0">
              <a:lnSpc>
                <a:spcPct val="90000"/>
              </a:lnSpc>
              <a:spcBef>
                <a:spcPts val="800"/>
              </a:spcBef>
              <a:spcAft>
                <a:spcPts val="0"/>
              </a:spcAft>
              <a:buClr>
                <a:schemeClr val="dk1"/>
              </a:buClr>
              <a:buSzPts val="2100"/>
              <a:buFont typeface="Arial"/>
              <a:buChar char="•"/>
            </a:pPr>
            <a:r>
              <a:rPr lang="en-US" sz="2100"/>
              <a:t> 1 hour/session</a:t>
            </a:r>
            <a:endParaRPr/>
          </a:p>
          <a:p>
            <a:pPr marL="177800" lvl="0" indent="-171450" algn="l" rtl="0">
              <a:lnSpc>
                <a:spcPct val="90000"/>
              </a:lnSpc>
              <a:spcBef>
                <a:spcPts val="800"/>
              </a:spcBef>
              <a:spcAft>
                <a:spcPts val="0"/>
              </a:spcAft>
              <a:buClr>
                <a:schemeClr val="dk1"/>
              </a:buClr>
              <a:buSzPts val="2100"/>
              <a:buFont typeface="Arial"/>
              <a:buChar char="•"/>
            </a:pPr>
            <a:r>
              <a:rPr lang="en-US" sz="2100"/>
              <a:t> Community connection</a:t>
            </a:r>
            <a:endParaRPr/>
          </a:p>
          <a:p>
            <a:pPr marL="177800" lvl="0" indent="-171450" algn="l" rtl="0">
              <a:lnSpc>
                <a:spcPct val="90000"/>
              </a:lnSpc>
              <a:spcBef>
                <a:spcPts val="800"/>
              </a:spcBef>
              <a:spcAft>
                <a:spcPts val="0"/>
              </a:spcAft>
              <a:buClr>
                <a:schemeClr val="dk1"/>
              </a:buClr>
              <a:buSzPts val="2100"/>
              <a:buFont typeface="Arial"/>
              <a:buChar char="•"/>
            </a:pPr>
            <a:r>
              <a:rPr lang="en-US" sz="2100"/>
              <a:t> Module reflection and supportive discussion</a:t>
            </a:r>
            <a:endParaRPr/>
          </a:p>
          <a:p>
            <a:pPr marL="177800" lvl="0" indent="-171450" algn="l" rtl="0">
              <a:lnSpc>
                <a:spcPct val="90000"/>
              </a:lnSpc>
              <a:spcBef>
                <a:spcPts val="800"/>
              </a:spcBef>
              <a:spcAft>
                <a:spcPts val="0"/>
              </a:spcAft>
              <a:buClr>
                <a:schemeClr val="dk1"/>
              </a:buClr>
              <a:buSzPts val="2100"/>
              <a:buFont typeface="Arial"/>
              <a:buChar char="•"/>
            </a:pPr>
            <a:r>
              <a:rPr lang="en-US" sz="2100"/>
              <a:t> Call to action</a:t>
            </a:r>
            <a:endParaRPr/>
          </a:p>
          <a:p>
            <a:pPr marL="177800" lvl="0" indent="-38100" algn="l" rtl="0">
              <a:lnSpc>
                <a:spcPct val="90000"/>
              </a:lnSpc>
              <a:spcBef>
                <a:spcPts val="800"/>
              </a:spcBef>
              <a:spcAft>
                <a:spcPts val="0"/>
              </a:spcAft>
              <a:buClr>
                <a:schemeClr val="dk1"/>
              </a:buClr>
              <a:buSzPts val="2100"/>
              <a:buFont typeface="Arial"/>
              <a:buNone/>
            </a:pPr>
            <a:endParaRPr sz="2100"/>
          </a:p>
          <a:p>
            <a:pPr marL="177800" lvl="0" indent="-38100" algn="l" rtl="0">
              <a:lnSpc>
                <a:spcPct val="90000"/>
              </a:lnSpc>
              <a:spcBef>
                <a:spcPts val="800"/>
              </a:spcBef>
              <a:spcAft>
                <a:spcPts val="0"/>
              </a:spcAft>
              <a:buClr>
                <a:schemeClr val="dk1"/>
              </a:buClr>
              <a:buSzPts val="2100"/>
              <a:buFont typeface="Arial"/>
              <a:buNone/>
            </a:pPr>
            <a:endParaRPr sz="2100"/>
          </a:p>
          <a:p>
            <a:pPr marL="0" lvl="0" indent="0" algn="l" rtl="0">
              <a:lnSpc>
                <a:spcPct val="90000"/>
              </a:lnSpc>
              <a:spcBef>
                <a:spcPts val="800"/>
              </a:spcBef>
              <a:spcAft>
                <a:spcPts val="0"/>
              </a:spcAft>
              <a:buClr>
                <a:schemeClr val="dk1"/>
              </a:buClr>
              <a:buSzPts val="2100"/>
              <a:buNone/>
            </a:pPr>
            <a:r>
              <a:rPr lang="en-US" sz="2100" b="1"/>
              <a:t>Next up: Tour of the course and testimonial</a:t>
            </a:r>
            <a:endParaRPr b="1"/>
          </a:p>
          <a:p>
            <a:pPr marL="177800" lvl="0" indent="-38100" algn="l" rtl="0">
              <a:lnSpc>
                <a:spcPct val="90000"/>
              </a:lnSpc>
              <a:spcBef>
                <a:spcPts val="800"/>
              </a:spcBef>
              <a:spcAft>
                <a:spcPts val="0"/>
              </a:spcAft>
              <a:buClr>
                <a:schemeClr val="dk1"/>
              </a:buClr>
              <a:buSzPts val="2100"/>
              <a:buFont typeface="Arial"/>
              <a:buNone/>
            </a:pPr>
            <a:endParaRPr sz="2100"/>
          </a:p>
        </p:txBody>
      </p:sp>
      <p:sp>
        <p:nvSpPr>
          <p:cNvPr id="852" name="Study group design"/>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a:t>Study Group Design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06"/>
          <p:cNvSpPr txBox="1">
            <a:spLocks noGrp="1"/>
          </p:cNvSpPr>
          <p:nvPr>
            <p:ph type="title"/>
          </p:nvPr>
        </p:nvSpPr>
        <p:spPr>
          <a:xfrm>
            <a:off x="471488" y="1111343"/>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College Highlight: SPSCC</a:t>
            </a:r>
            <a:endParaRPr/>
          </a:p>
        </p:txBody>
      </p:sp>
      <p:sp>
        <p:nvSpPr>
          <p:cNvPr id="861" name="Google Shape;861;p106"/>
          <p:cNvSpPr txBox="1">
            <a:spLocks noGrp="1"/>
          </p:cNvSpPr>
          <p:nvPr>
            <p:ph type="body" idx="1"/>
          </p:nvPr>
        </p:nvSpPr>
        <p:spPr>
          <a:xfrm>
            <a:off x="471500" y="1716975"/>
            <a:ext cx="8220000" cy="319050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dk1"/>
              </a:buClr>
              <a:buSzPts val="1100"/>
              <a:buNone/>
            </a:pPr>
            <a:r>
              <a:rPr lang="en-US" sz="1800" b="1" i="1" dirty="0">
                <a:solidFill>
                  <a:srgbClr val="0D0D0D"/>
                </a:solidFill>
              </a:rPr>
              <a:t>Peer Mentoring</a:t>
            </a:r>
          </a:p>
          <a:p>
            <a:pPr marL="0" lvl="0" indent="0" algn="l" rtl="0">
              <a:lnSpc>
                <a:spcPct val="100000"/>
              </a:lnSpc>
              <a:spcBef>
                <a:spcPts val="0"/>
              </a:spcBef>
              <a:spcAft>
                <a:spcPts val="0"/>
              </a:spcAft>
              <a:buClr>
                <a:schemeClr val="dk1"/>
              </a:buClr>
              <a:buSzPts val="1100"/>
              <a:buFont typeface="Arial"/>
              <a:buNone/>
            </a:pPr>
            <a:r>
              <a:rPr lang="en-US" sz="1800" b="1" i="1" dirty="0">
                <a:solidFill>
                  <a:srgbClr val="0D0D0D"/>
                </a:solidFill>
              </a:rPr>
              <a:t>Student Outreach to Communities of Color</a:t>
            </a:r>
          </a:p>
          <a:p>
            <a:pPr marL="0" lvl="0" indent="0" algn="l" rtl="0">
              <a:lnSpc>
                <a:spcPct val="100000"/>
              </a:lnSpc>
              <a:spcBef>
                <a:spcPts val="0"/>
              </a:spcBef>
              <a:spcAft>
                <a:spcPts val="0"/>
              </a:spcAft>
              <a:buClr>
                <a:schemeClr val="dk1"/>
              </a:buClr>
              <a:buSzPts val="1100"/>
              <a:buFont typeface="Arial"/>
              <a:buNone/>
            </a:pPr>
            <a:endParaRPr sz="1800" b="1" i="1" dirty="0">
              <a:solidFill>
                <a:srgbClr val="0D0D0D"/>
              </a:solidFill>
            </a:endParaRPr>
          </a:p>
          <a:p>
            <a:pPr marL="0" lvl="0" indent="0" algn="l" rtl="0">
              <a:lnSpc>
                <a:spcPct val="100000"/>
              </a:lnSpc>
              <a:spcBef>
                <a:spcPts val="0"/>
              </a:spcBef>
              <a:spcAft>
                <a:spcPts val="0"/>
              </a:spcAft>
              <a:buClr>
                <a:schemeClr val="dk1"/>
              </a:buClr>
              <a:buSzPts val="1100"/>
              <a:buFont typeface="Arial"/>
              <a:buNone/>
            </a:pPr>
            <a:r>
              <a:rPr lang="en-US" sz="1800" i="1" dirty="0">
                <a:solidFill>
                  <a:srgbClr val="0D0D0D"/>
                </a:solidFill>
              </a:rPr>
              <a:t>Parfait Bassalé</a:t>
            </a:r>
            <a:endParaRPr sz="1800" i="1" dirty="0">
              <a:solidFill>
                <a:srgbClr val="0D0D0D"/>
              </a:solidFill>
            </a:endParaRPr>
          </a:p>
          <a:p>
            <a:pPr marL="0" lvl="0" indent="0" algn="l" rtl="0">
              <a:lnSpc>
                <a:spcPct val="100000"/>
              </a:lnSpc>
              <a:spcBef>
                <a:spcPts val="0"/>
              </a:spcBef>
              <a:spcAft>
                <a:spcPts val="0"/>
              </a:spcAft>
              <a:buClr>
                <a:schemeClr val="dk1"/>
              </a:buClr>
              <a:buSzPts val="1100"/>
              <a:buFont typeface="Arial"/>
              <a:buNone/>
            </a:pPr>
            <a:endParaRPr sz="1300" b="1" i="1" dirty="0">
              <a:solidFill>
                <a:srgbClr val="0D0D0D"/>
              </a:solidFill>
            </a:endParaRPr>
          </a:p>
          <a:p>
            <a:pPr marL="0" lvl="0" indent="0" algn="l" rtl="0">
              <a:lnSpc>
                <a:spcPct val="90000"/>
              </a:lnSpc>
              <a:spcBef>
                <a:spcPts val="1000"/>
              </a:spcBef>
              <a:spcAft>
                <a:spcPts val="0"/>
              </a:spcAft>
              <a:buSzPts val="2400"/>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peer mentoring" descr="Peer Mentoring Strategies&#10;&#10;Culturally Appropriate Student Outreach Program&#10;"/>
          <p:cNvSpPr txBox="1"/>
          <p:nvPr/>
        </p:nvSpPr>
        <p:spPr>
          <a:xfrm>
            <a:off x="4383993" y="1688414"/>
            <a:ext cx="4657457" cy="2616101"/>
          </a:xfrm>
          <a:prstGeom prst="rect">
            <a:avLst/>
          </a:prstGeom>
          <a:noFill/>
          <a:ln>
            <a:noFill/>
          </a:ln>
        </p:spPr>
        <p:txBody>
          <a:bodyPr spcFirstLastPara="1" wrap="square" lIns="91425" tIns="45700" rIns="91425" bIns="45700" anchor="t" anchorCtr="0">
            <a:spAutoFit/>
          </a:bodyPr>
          <a:lstStyle/>
          <a:p>
            <a:pPr marL="285750" marR="0" lvl="1" indent="-28575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Roboto"/>
                <a:ea typeface="Roboto"/>
                <a:cs typeface="Roboto"/>
                <a:sym typeface="Roboto"/>
              </a:rPr>
              <a:t>Peer Mentoring Strategies</a:t>
            </a:r>
            <a:endParaRPr dirty="0"/>
          </a:p>
          <a:p>
            <a:pPr marL="0" marR="0" lvl="1"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Roboto"/>
              <a:ea typeface="Roboto"/>
              <a:cs typeface="Roboto"/>
              <a:sym typeface="Roboto"/>
            </a:endParaRPr>
          </a:p>
          <a:p>
            <a:pPr marL="285750" marR="0" lvl="1" indent="-285750" algn="l" rtl="0">
              <a:lnSpc>
                <a:spcPct val="10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Roboto"/>
                <a:ea typeface="Roboto"/>
                <a:cs typeface="Roboto"/>
                <a:sym typeface="Roboto"/>
              </a:rPr>
              <a:t>Culturally Appropriate Student Outreach Program</a:t>
            </a:r>
            <a:endParaRPr dirty="0"/>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867" name="South Puget Sound Community College Logo" descr="South Puget Sound Community College Logo"/>
          <p:cNvPicPr preferRelativeResize="0"/>
          <p:nvPr/>
        </p:nvPicPr>
        <p:blipFill rotWithShape="1">
          <a:blip r:embed="rId3">
            <a:alphaModFix/>
          </a:blip>
          <a:srcRect/>
          <a:stretch/>
        </p:blipFill>
        <p:spPr>
          <a:xfrm>
            <a:off x="230737" y="1688414"/>
            <a:ext cx="3862699" cy="85023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3 principles"/>
          <p:cNvSpPr txBox="1"/>
          <p:nvPr/>
        </p:nvSpPr>
        <p:spPr>
          <a:xfrm>
            <a:off x="207625" y="1311275"/>
            <a:ext cx="8637272" cy="303853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300"/>
              <a:buFont typeface="Arial"/>
              <a:buNone/>
            </a:pPr>
            <a:r>
              <a:rPr lang="en-US" sz="2300" b="0" i="1" u="none" strike="noStrike" cap="none">
                <a:solidFill>
                  <a:srgbClr val="000000"/>
                </a:solidFill>
                <a:latin typeface="Roboto"/>
                <a:ea typeface="Roboto"/>
                <a:cs typeface="Roboto"/>
                <a:sym typeface="Roboto"/>
              </a:rPr>
              <a:t>1. We </a:t>
            </a:r>
            <a:r>
              <a:rPr lang="en-US" sz="2300" b="1" i="1" u="none" strike="noStrike" cap="none">
                <a:solidFill>
                  <a:srgbClr val="000000"/>
                </a:solidFill>
                <a:latin typeface="Roboto"/>
                <a:ea typeface="Roboto"/>
                <a:cs typeface="Roboto"/>
                <a:sym typeface="Roboto"/>
              </a:rPr>
              <a:t>center the people </a:t>
            </a:r>
            <a:r>
              <a:rPr lang="en-US" sz="2300" b="0" i="1" u="none" strike="noStrike" cap="none">
                <a:solidFill>
                  <a:srgbClr val="000000"/>
                </a:solidFill>
                <a:latin typeface="Roboto"/>
                <a:ea typeface="Roboto"/>
                <a:cs typeface="Roboto"/>
                <a:sym typeface="Roboto"/>
              </a:rPr>
              <a:t>we serve and meet them where they are.</a:t>
            </a:r>
            <a:endParaRPr sz="2300" b="0" i="1"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2300"/>
              <a:buFont typeface="Arial"/>
              <a:buNone/>
            </a:pPr>
            <a:r>
              <a:rPr lang="en-US" sz="2300" b="0" i="1" u="none" strike="noStrike" cap="none">
                <a:solidFill>
                  <a:srgbClr val="000000"/>
                </a:solidFill>
                <a:latin typeface="Roboto"/>
                <a:ea typeface="Roboto"/>
                <a:cs typeface="Roboto"/>
                <a:sym typeface="Roboto"/>
              </a:rPr>
              <a:t>2. We continually </a:t>
            </a:r>
            <a:r>
              <a:rPr lang="en-US" sz="2300" b="1" i="1" u="none" strike="noStrike" cap="none">
                <a:solidFill>
                  <a:srgbClr val="000000"/>
                </a:solidFill>
                <a:latin typeface="Roboto"/>
                <a:ea typeface="Roboto"/>
                <a:cs typeface="Roboto"/>
                <a:sym typeface="Roboto"/>
              </a:rPr>
              <a:t>identify barriers </a:t>
            </a:r>
            <a:r>
              <a:rPr lang="en-US" sz="2300" b="0" i="1" u="none" strike="noStrike" cap="none">
                <a:solidFill>
                  <a:srgbClr val="000000"/>
                </a:solidFill>
                <a:latin typeface="Roboto"/>
                <a:ea typeface="Roboto"/>
                <a:cs typeface="Roboto"/>
                <a:sym typeface="Roboto"/>
              </a:rPr>
              <a:t>to academic and professional success and strive to remove them.</a:t>
            </a:r>
            <a:endParaRPr sz="2300" b="0" i="1"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2300"/>
              <a:buFont typeface="Arial"/>
              <a:buNone/>
            </a:pPr>
            <a:r>
              <a:rPr lang="en-US" sz="2300" b="0" i="1" u="none" strike="noStrike" cap="none">
                <a:solidFill>
                  <a:srgbClr val="000000"/>
                </a:solidFill>
                <a:latin typeface="Roboto"/>
                <a:ea typeface="Roboto"/>
                <a:cs typeface="Roboto"/>
                <a:sym typeface="Roboto"/>
              </a:rPr>
              <a:t>3. We </a:t>
            </a:r>
            <a:r>
              <a:rPr lang="en-US" sz="2300" b="1" i="1" u="none" strike="noStrike" cap="none">
                <a:solidFill>
                  <a:srgbClr val="000000"/>
                </a:solidFill>
                <a:latin typeface="Roboto"/>
                <a:ea typeface="Roboto"/>
                <a:cs typeface="Roboto"/>
                <a:sym typeface="Roboto"/>
              </a:rPr>
              <a:t>involve those most impacted </a:t>
            </a:r>
            <a:r>
              <a:rPr lang="en-US" sz="2300" b="0" i="1" u="none" strike="noStrike" cap="none">
                <a:solidFill>
                  <a:srgbClr val="000000"/>
                </a:solidFill>
                <a:latin typeface="Roboto"/>
                <a:ea typeface="Roboto"/>
                <a:cs typeface="Roboto"/>
                <a:sym typeface="Roboto"/>
              </a:rPr>
              <a:t>when seeking solutions or making decisions.</a:t>
            </a:r>
            <a:r>
              <a:rPr lang="en-US" sz="900" b="0" i="1" u="none" strike="noStrike" cap="none">
                <a:solidFill>
                  <a:srgbClr val="000000"/>
                </a:solidFill>
                <a:latin typeface="Roboto"/>
                <a:ea typeface="Roboto"/>
                <a:cs typeface="Roboto"/>
                <a:sym typeface="Roboto"/>
              </a:rPr>
              <a:t> </a:t>
            </a:r>
            <a:endParaRPr sz="2200" b="0" i="1" u="none" strike="noStrike" cap="none">
              <a:solidFill>
                <a:srgbClr val="616161"/>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873" name="Equity principles"/>
          <p:cNvSpPr txBox="1">
            <a:spLocks noGrp="1"/>
          </p:cNvSpPr>
          <p:nvPr>
            <p:ph type="title"/>
          </p:nvPr>
        </p:nvSpPr>
        <p:spPr>
          <a:xfrm>
            <a:off x="251000" y="3274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erriweather"/>
                <a:ea typeface="Merriweather"/>
                <a:cs typeface="Merriweather"/>
                <a:sym typeface="Merriweather"/>
              </a:rPr>
              <a:t>Equity Principles - SPSCC</a:t>
            </a:r>
            <a:endParaRPr b="1">
              <a:latin typeface="Merriweather"/>
              <a:ea typeface="Merriweather"/>
              <a:cs typeface="Merriweather"/>
              <a:sym typeface="Merriweather"/>
            </a:endParaRPr>
          </a:p>
        </p:txBody>
      </p:sp>
      <p:pic>
        <p:nvPicPr>
          <p:cNvPr id="874" name="South Puget Sound Community College Logo" descr="South Puget Sound Community College Logo"/>
          <p:cNvPicPr preferRelativeResize="0"/>
          <p:nvPr/>
        </p:nvPicPr>
        <p:blipFill rotWithShape="1">
          <a:blip r:embed="rId3">
            <a:alphaModFix/>
          </a:blip>
          <a:srcRect/>
          <a:stretch/>
        </p:blipFill>
        <p:spPr>
          <a:xfrm>
            <a:off x="3967774" y="3982340"/>
            <a:ext cx="4803826" cy="97646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84" name="South Puget Sound Community College Logo" descr="South Puget Sound Community College Logo"/>
          <p:cNvPicPr preferRelativeResize="0"/>
          <p:nvPr/>
        </p:nvPicPr>
        <p:blipFill rotWithShape="1">
          <a:blip r:embed="rId3">
            <a:alphaModFix/>
          </a:blip>
          <a:srcRect l="7648" t="16978" r="14067"/>
          <a:stretch/>
        </p:blipFill>
        <p:spPr>
          <a:xfrm>
            <a:off x="6281184" y="4360997"/>
            <a:ext cx="2551116" cy="782503"/>
          </a:xfrm>
          <a:prstGeom prst="rect">
            <a:avLst/>
          </a:prstGeom>
          <a:noFill/>
          <a:ln>
            <a:noFill/>
          </a:ln>
        </p:spPr>
      </p:pic>
      <p:pic>
        <p:nvPicPr>
          <p:cNvPr id="883" name="Black Scholars Program" descr="South Puget Sound Community College Black Scholars Program Logo"/>
          <p:cNvPicPr preferRelativeResize="0"/>
          <p:nvPr/>
        </p:nvPicPr>
        <p:blipFill rotWithShape="1">
          <a:blip r:embed="rId4">
            <a:alphaModFix/>
          </a:blip>
          <a:srcRect t="25826" b="32317"/>
          <a:stretch/>
        </p:blipFill>
        <p:spPr>
          <a:xfrm>
            <a:off x="4809022" y="3202359"/>
            <a:ext cx="3894478" cy="1089209"/>
          </a:xfrm>
          <a:prstGeom prst="rect">
            <a:avLst/>
          </a:prstGeom>
          <a:noFill/>
          <a:ln>
            <a:noFill/>
          </a:ln>
        </p:spPr>
      </p:pic>
      <p:sp>
        <p:nvSpPr>
          <p:cNvPr id="882" name="Black and African American students"/>
          <p:cNvSpPr txBox="1">
            <a:spLocks noGrp="1"/>
          </p:cNvSpPr>
          <p:nvPr>
            <p:ph type="body" idx="2"/>
          </p:nvPr>
        </p:nvSpPr>
        <p:spPr>
          <a:xfrm>
            <a:off x="4832400" y="1505700"/>
            <a:ext cx="3999900" cy="1671196"/>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SzPts val="1300"/>
              <a:buChar char="●"/>
            </a:pPr>
            <a:r>
              <a:rPr lang="en-US" sz="1400" dirty="0">
                <a:solidFill>
                  <a:schemeClr val="dk1"/>
                </a:solidFill>
                <a:latin typeface="Open Sans"/>
                <a:ea typeface="Open Sans"/>
                <a:cs typeface="Open Sans"/>
                <a:sym typeface="Open Sans"/>
              </a:rPr>
              <a:t>The Black Scholars Program helps </a:t>
            </a:r>
            <a:r>
              <a:rPr lang="en-US" sz="1400" b="1" dirty="0">
                <a:solidFill>
                  <a:schemeClr val="dk1"/>
                </a:solidFill>
                <a:latin typeface="Open Sans"/>
                <a:ea typeface="Open Sans"/>
                <a:cs typeface="Open Sans"/>
                <a:sym typeface="Open Sans"/>
              </a:rPr>
              <a:t>Black and African American </a:t>
            </a:r>
            <a:r>
              <a:rPr lang="en-US" sz="1400" dirty="0">
                <a:solidFill>
                  <a:schemeClr val="dk1"/>
                </a:solidFill>
                <a:latin typeface="Open Sans"/>
                <a:ea typeface="Open Sans"/>
                <a:cs typeface="Open Sans"/>
                <a:sym typeface="Open Sans"/>
              </a:rPr>
              <a:t>students get through college and graduate by offering mentorship, community, and support services tailored to unique needs around racial identity.</a:t>
            </a:r>
            <a:endParaRPr sz="1400" dirty="0">
              <a:solidFill>
                <a:schemeClr val="dk1"/>
              </a:solidFill>
            </a:endParaRPr>
          </a:p>
        </p:txBody>
      </p:sp>
      <p:pic>
        <p:nvPicPr>
          <p:cNvPr id="881" name="IGNITE program" descr="South Puget Sound Community College IGNITE program Logo"/>
          <p:cNvPicPr preferRelativeResize="0"/>
          <p:nvPr/>
        </p:nvPicPr>
        <p:blipFill rotWithShape="1">
          <a:blip r:embed="rId5">
            <a:alphaModFix/>
          </a:blip>
          <a:srcRect t="-5117" r="42963" b="-5118"/>
          <a:stretch/>
        </p:blipFill>
        <p:spPr>
          <a:xfrm>
            <a:off x="583165" y="3059393"/>
            <a:ext cx="3474062" cy="1145137"/>
          </a:xfrm>
          <a:prstGeom prst="rect">
            <a:avLst/>
          </a:prstGeom>
          <a:noFill/>
          <a:ln>
            <a:noFill/>
          </a:ln>
        </p:spPr>
      </p:pic>
      <p:sp>
        <p:nvSpPr>
          <p:cNvPr id="880" name="help low-income, students of color"/>
          <p:cNvSpPr txBox="1">
            <a:spLocks noGrp="1"/>
          </p:cNvSpPr>
          <p:nvPr>
            <p:ph type="body" idx="1"/>
          </p:nvPr>
        </p:nvSpPr>
        <p:spPr>
          <a:xfrm>
            <a:off x="311699" y="1505700"/>
            <a:ext cx="4055201" cy="1671196"/>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SzPts val="1300"/>
              <a:buChar char="●"/>
            </a:pPr>
            <a:r>
              <a:rPr lang="en-US" sz="1400">
                <a:solidFill>
                  <a:schemeClr val="dk1"/>
                </a:solidFill>
              </a:rPr>
              <a:t>IGNITE helps students who are </a:t>
            </a:r>
            <a:r>
              <a:rPr lang="en-US" sz="1400" b="1">
                <a:solidFill>
                  <a:schemeClr val="dk1"/>
                </a:solidFill>
              </a:rPr>
              <a:t>low income, students of color</a:t>
            </a:r>
            <a:r>
              <a:rPr lang="en-US" sz="1400">
                <a:solidFill>
                  <a:schemeClr val="dk1"/>
                </a:solidFill>
              </a:rPr>
              <a:t>, students </a:t>
            </a:r>
            <a:r>
              <a:rPr lang="en-US" sz="1400" b="1">
                <a:solidFill>
                  <a:schemeClr val="dk1"/>
                </a:solidFill>
              </a:rPr>
              <a:t>with a disability</a:t>
            </a:r>
            <a:r>
              <a:rPr lang="en-US" sz="1400">
                <a:solidFill>
                  <a:schemeClr val="dk1"/>
                </a:solidFill>
              </a:rPr>
              <a:t>, and students </a:t>
            </a:r>
            <a:r>
              <a:rPr lang="en-US" sz="1400" b="1">
                <a:solidFill>
                  <a:schemeClr val="dk1"/>
                </a:solidFill>
              </a:rPr>
              <a:t>whose parents did not go to college</a:t>
            </a:r>
            <a:r>
              <a:rPr lang="en-US" sz="1400">
                <a:solidFill>
                  <a:schemeClr val="dk1"/>
                </a:solidFill>
              </a:rPr>
              <a:t>, by offering a community and support services to get through college and graduate.</a:t>
            </a:r>
            <a:endParaRPr sz="1400">
              <a:solidFill>
                <a:schemeClr val="dk1"/>
              </a:solidFill>
              <a:latin typeface="Open Sans"/>
              <a:ea typeface="Open Sans"/>
              <a:cs typeface="Open Sans"/>
              <a:sym typeface="Open Sans"/>
            </a:endParaRPr>
          </a:p>
        </p:txBody>
      </p:sp>
      <p:sp>
        <p:nvSpPr>
          <p:cNvPr id="879" name="Peer mentoring strategies"/>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b="1"/>
              <a:t>Peer Mentoring Strategies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90" name="South Puget Sound Community College Logo" descr="South Puget Sound Community College Logo"/>
          <p:cNvPicPr preferRelativeResize="0"/>
          <p:nvPr/>
        </p:nvPicPr>
        <p:blipFill rotWithShape="1">
          <a:blip r:embed="rId3">
            <a:alphaModFix/>
          </a:blip>
          <a:srcRect l="7648" t="16978" r="14067"/>
          <a:stretch/>
        </p:blipFill>
        <p:spPr>
          <a:xfrm>
            <a:off x="6576235" y="4241830"/>
            <a:ext cx="2256090" cy="890410"/>
          </a:xfrm>
          <a:prstGeom prst="rect">
            <a:avLst/>
          </a:prstGeom>
          <a:noFill/>
          <a:ln>
            <a:noFill/>
          </a:ln>
        </p:spPr>
      </p:pic>
      <p:sp>
        <p:nvSpPr>
          <p:cNvPr id="892" name="community and skills"/>
          <p:cNvSpPr/>
          <p:nvPr/>
        </p:nvSpPr>
        <p:spPr>
          <a:xfrm>
            <a:off x="207625" y="1520617"/>
            <a:ext cx="7534865" cy="2893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Community</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Educational Planner</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Peer Mentor</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Laptop</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Textbooks</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Early registration to classes</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Access to the Student of Color Conference</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Life and academic skills (how to advocate for yourself, how to study…)</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0" i="0" u="none" strike="noStrike" cap="none" dirty="0">
                <a:solidFill>
                  <a:srgbClr val="000000"/>
                </a:solidFill>
                <a:latin typeface="Roboto"/>
                <a:ea typeface="Roboto"/>
                <a:cs typeface="Roboto"/>
                <a:sym typeface="Roboto"/>
              </a:rPr>
              <a:t>Identity development (how to believe in your abilities)</a:t>
            </a:r>
            <a:endParaRPr sz="1500" b="1" i="0" u="none" strike="noStrike" cap="none" dirty="0">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1400"/>
              <a:buFont typeface="Arial"/>
              <a:buChar char="•"/>
            </a:pPr>
            <a:r>
              <a:rPr lang="en-US" sz="1500" b="1" i="0" u="none" strike="noStrike" cap="none" dirty="0">
                <a:solidFill>
                  <a:srgbClr val="000000"/>
                </a:solidFill>
                <a:latin typeface="Roboto"/>
                <a:ea typeface="Roboto"/>
                <a:cs typeface="Roboto"/>
                <a:sym typeface="Roboto"/>
              </a:rPr>
              <a:t>Black Scholars workshops about history, developing resiliency, and leadership</a:t>
            </a:r>
            <a:endParaRPr sz="1500" dirty="0"/>
          </a:p>
          <a:p>
            <a:pPr marL="285750" marR="0" lvl="0" indent="-285750" algn="l" rtl="0">
              <a:lnSpc>
                <a:spcPct val="100000"/>
              </a:lnSpc>
              <a:spcBef>
                <a:spcPts val="0"/>
              </a:spcBef>
              <a:spcAft>
                <a:spcPts val="0"/>
              </a:spcAft>
              <a:buClr>
                <a:srgbClr val="000000"/>
              </a:buClr>
              <a:buSzPts val="1400"/>
              <a:buFont typeface="Arial"/>
              <a:buChar char="•"/>
            </a:pPr>
            <a:r>
              <a:rPr lang="en-US" sz="1500" b="1" i="0" u="none" strike="noStrike" cap="none" dirty="0">
                <a:solidFill>
                  <a:srgbClr val="000000"/>
                </a:solidFill>
                <a:latin typeface="Roboto"/>
                <a:ea typeface="Roboto"/>
                <a:cs typeface="Roboto"/>
                <a:sym typeface="Roboto"/>
              </a:rPr>
              <a:t>$500 scholarship when you complete 45 college-level credits (within the program)</a:t>
            </a:r>
            <a:endParaRPr sz="1500"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p:txBody>
      </p:sp>
      <p:sp>
        <p:nvSpPr>
          <p:cNvPr id="891" name="What do students get?"/>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What do students get?</a:t>
            </a:r>
            <a:endParaRPr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8" name="South Puget Sound Community College Logo" descr="South Puget Sound Community College Logo"/>
          <p:cNvPicPr preferRelativeResize="0"/>
          <p:nvPr/>
        </p:nvPicPr>
        <p:blipFill rotWithShape="1">
          <a:blip r:embed="rId3">
            <a:alphaModFix/>
          </a:blip>
          <a:srcRect l="7648" t="16978" r="14067"/>
          <a:stretch/>
        </p:blipFill>
        <p:spPr>
          <a:xfrm>
            <a:off x="5807114" y="4126756"/>
            <a:ext cx="3025211" cy="1016744"/>
          </a:xfrm>
          <a:prstGeom prst="rect">
            <a:avLst/>
          </a:prstGeom>
          <a:noFill/>
          <a:ln>
            <a:noFill/>
          </a:ln>
        </p:spPr>
      </p:pic>
      <p:sp>
        <p:nvSpPr>
          <p:cNvPr id="900" name="no quarterly deadlines"/>
          <p:cNvSpPr txBox="1"/>
          <p:nvPr/>
        </p:nvSpPr>
        <p:spPr>
          <a:xfrm>
            <a:off x="747781" y="1328365"/>
            <a:ext cx="7648487" cy="296129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2F4A"/>
              </a:buClr>
              <a:buSzPts val="2800"/>
              <a:buFont typeface="Merriweather"/>
              <a:buNone/>
            </a:pPr>
            <a:r>
              <a:rPr lang="en-US" sz="6000" b="1" i="0" u="none" strike="sngStrike" cap="none">
                <a:solidFill>
                  <a:srgbClr val="A0A9C2"/>
                </a:solidFill>
                <a:latin typeface="Merriweather"/>
                <a:ea typeface="Merriweather"/>
                <a:cs typeface="Merriweather"/>
                <a:sym typeface="Merriweather"/>
              </a:rPr>
              <a:t>Quarterly</a:t>
            </a:r>
            <a:br>
              <a:rPr lang="en-US" sz="8000" b="1" i="0" u="none" strike="noStrike" cap="none">
                <a:solidFill>
                  <a:srgbClr val="D9C4B1"/>
                </a:solidFill>
                <a:latin typeface="Merriweather"/>
                <a:ea typeface="Merriweather"/>
                <a:cs typeface="Merriweather"/>
                <a:sym typeface="Merriweather"/>
              </a:rPr>
            </a:br>
            <a:r>
              <a:rPr lang="en-US" sz="8000" b="1" i="0" u="none" strike="noStrike" cap="none">
                <a:solidFill>
                  <a:srgbClr val="00B050"/>
                </a:solidFill>
                <a:latin typeface="Merriweather"/>
                <a:ea typeface="Merriweather"/>
                <a:cs typeface="Merriweather"/>
                <a:sym typeface="Merriweather"/>
              </a:rPr>
              <a:t>None</a:t>
            </a:r>
            <a:endParaRPr/>
          </a:p>
        </p:txBody>
      </p:sp>
      <p:sp>
        <p:nvSpPr>
          <p:cNvPr id="899" name="Application Deadlines"/>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Application Deadlines</a:t>
            </a:r>
            <a:endParaRPr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6" name="South Puget Sound Community College Logo" descr="South Puget Sound Community College Logo"/>
          <p:cNvPicPr preferRelativeResize="0"/>
          <p:nvPr/>
        </p:nvPicPr>
        <p:blipFill rotWithShape="1">
          <a:blip r:embed="rId3">
            <a:alphaModFix/>
          </a:blip>
          <a:srcRect/>
          <a:stretch/>
        </p:blipFill>
        <p:spPr>
          <a:xfrm>
            <a:off x="4969626" y="167262"/>
            <a:ext cx="3862698" cy="850231"/>
          </a:xfrm>
          <a:prstGeom prst="rect">
            <a:avLst/>
          </a:prstGeom>
          <a:noFill/>
          <a:ln>
            <a:noFill/>
          </a:ln>
        </p:spPr>
      </p:pic>
      <p:pic>
        <p:nvPicPr>
          <p:cNvPr id="907" name="Testimonial Tanya Molinar" descr="Testimonial by Tanya Molinar"/>
          <p:cNvPicPr preferRelativeResize="0"/>
          <p:nvPr/>
        </p:nvPicPr>
        <p:blipFill>
          <a:blip r:embed="rId4">
            <a:alphaModFix/>
          </a:blip>
          <a:stretch>
            <a:fillRect/>
          </a:stretch>
        </p:blipFill>
        <p:spPr>
          <a:xfrm>
            <a:off x="145501" y="1523414"/>
            <a:ext cx="6755474" cy="1329200"/>
          </a:xfrm>
          <a:prstGeom prst="rect">
            <a:avLst/>
          </a:prstGeom>
          <a:noFill/>
          <a:ln w="9525" cap="flat" cmpd="sng">
            <a:solidFill>
              <a:srgbClr val="45818E"/>
            </a:solidFill>
            <a:prstDash val="solid"/>
            <a:round/>
            <a:headEnd type="none" w="sm" len="sm"/>
            <a:tailEnd type="none" w="sm" len="sm"/>
          </a:ln>
        </p:spPr>
      </p:pic>
      <p:pic>
        <p:nvPicPr>
          <p:cNvPr id="908" name="Testimonial Bingqi Lian" descr="Testimonial by Bingqi Lian"/>
          <p:cNvPicPr preferRelativeResize="0"/>
          <p:nvPr/>
        </p:nvPicPr>
        <p:blipFill>
          <a:blip r:embed="rId5">
            <a:alphaModFix/>
          </a:blip>
          <a:stretch>
            <a:fillRect/>
          </a:stretch>
        </p:blipFill>
        <p:spPr>
          <a:xfrm>
            <a:off x="2444525" y="3097699"/>
            <a:ext cx="6632200" cy="1995801"/>
          </a:xfrm>
          <a:prstGeom prst="rect">
            <a:avLst/>
          </a:prstGeom>
          <a:noFill/>
          <a:ln>
            <a:noFill/>
          </a:ln>
        </p:spPr>
      </p:pic>
      <p:sp>
        <p:nvSpPr>
          <p:cNvPr id="905" name="program outcomes"/>
          <p:cNvSpPr txBox="1">
            <a:spLocks noGrp="1"/>
          </p:cNvSpPr>
          <p:nvPr>
            <p:ph type="title"/>
          </p:nvPr>
        </p:nvSpPr>
        <p:spPr>
          <a:xfrm>
            <a:off x="311725" y="530170"/>
            <a:ext cx="4164481"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b="1" dirty="0"/>
              <a:t>Program Outcomes</a:t>
            </a:r>
            <a:br>
              <a:rPr lang="en-US" b="1" dirty="0"/>
            </a:b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8"/>
          <p:cNvSpPr txBox="1">
            <a:spLocks noGrp="1"/>
          </p:cNvSpPr>
          <p:nvPr>
            <p:ph type="title"/>
          </p:nvPr>
        </p:nvSpPr>
        <p:spPr>
          <a:xfrm>
            <a:off x="461988" y="783668"/>
            <a:ext cx="8220000" cy="36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Labor Acknowledgment</a:t>
            </a:r>
            <a:endParaRPr/>
          </a:p>
        </p:txBody>
      </p:sp>
      <p:sp>
        <p:nvSpPr>
          <p:cNvPr id="472" name="Google Shape;472;p68"/>
          <p:cNvSpPr txBox="1">
            <a:spLocks noGrp="1"/>
          </p:cNvSpPr>
          <p:nvPr>
            <p:ph type="body" idx="1"/>
          </p:nvPr>
        </p:nvSpPr>
        <p:spPr>
          <a:xfrm>
            <a:off x="462000" y="1470372"/>
            <a:ext cx="8220000" cy="4975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600"/>
              <a:t>We acknowledge that our nation (and our institutions) have benefited from the free enslaved labor of Black people. We recognize the interconnected histories of Indigenous peoples who were forcibly removed from their land and of those who were forcibly brought to it. We acknowledge the enduring impacts of the African diaspora, honor the contributions, talents, and dreams of our Black communities.</a:t>
            </a:r>
            <a:endParaRPr sz="1600"/>
          </a:p>
          <a:p>
            <a:pPr marL="0" lvl="0" indent="0" algn="l" rtl="0">
              <a:lnSpc>
                <a:spcPct val="100000"/>
              </a:lnSpc>
              <a:spcBef>
                <a:spcPts val="0"/>
              </a:spcBef>
              <a:spcAft>
                <a:spcPts val="0"/>
              </a:spcAft>
              <a:buClr>
                <a:schemeClr val="dk1"/>
              </a:buClr>
              <a:buSzPts val="1100"/>
              <a:buFont typeface="Arial"/>
              <a:buNone/>
            </a:pPr>
            <a:r>
              <a:rPr lang="en-US" sz="1600"/>
              <a:t> </a:t>
            </a:r>
            <a:endParaRPr sz="1600"/>
          </a:p>
          <a:p>
            <a:pPr marL="0" lvl="0" indent="0" algn="l" rtl="0">
              <a:lnSpc>
                <a:spcPct val="100000"/>
              </a:lnSpc>
              <a:spcBef>
                <a:spcPts val="0"/>
              </a:spcBef>
              <a:spcAft>
                <a:spcPts val="0"/>
              </a:spcAft>
              <a:buClr>
                <a:schemeClr val="dk1"/>
              </a:buClr>
              <a:buSzPts val="1100"/>
              <a:buFont typeface="Arial"/>
              <a:buNone/>
            </a:pPr>
            <a:r>
              <a:rPr lang="en-US" sz="1600"/>
              <a:t>We acknowledge the immigrant labor that has contributed to the nation as a critical labor force, including voluntary, involuntary, trafficked, forced, and undocumented peoples. We recognize and honor their significant contributions.</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US" sz="1600"/>
              <a:t>In these acknowledgements, we commit to the essential work of moving beyond awareness to action through meaningful changes at our institutions and in our communities.</a:t>
            </a:r>
            <a:endParaRPr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13"/>
          <p:cNvSpPr txBox="1">
            <a:spLocks noGrp="1"/>
          </p:cNvSpPr>
          <p:nvPr>
            <p:ph type="title"/>
          </p:nvPr>
        </p:nvSpPr>
        <p:spPr>
          <a:xfrm>
            <a:off x="311725" y="530170"/>
            <a:ext cx="386265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b="1" dirty="0"/>
              <a:t>Program Outcomes</a:t>
            </a:r>
            <a:br>
              <a:rPr lang="en-US" b="1" dirty="0"/>
            </a:br>
            <a:endParaRPr b="1" dirty="0"/>
          </a:p>
        </p:txBody>
      </p:sp>
      <p:pic>
        <p:nvPicPr>
          <p:cNvPr id="914" name="Google Shape;914;p113" descr="South Puget Sound Community College Logo"/>
          <p:cNvPicPr preferRelativeResize="0"/>
          <p:nvPr/>
        </p:nvPicPr>
        <p:blipFill rotWithShape="1">
          <a:blip r:embed="rId3">
            <a:alphaModFix/>
          </a:blip>
          <a:srcRect/>
          <a:stretch/>
        </p:blipFill>
        <p:spPr>
          <a:xfrm>
            <a:off x="4969626" y="167262"/>
            <a:ext cx="3862698" cy="850231"/>
          </a:xfrm>
          <a:prstGeom prst="rect">
            <a:avLst/>
          </a:prstGeom>
          <a:noFill/>
          <a:ln>
            <a:noFill/>
          </a:ln>
        </p:spPr>
      </p:pic>
      <p:pic>
        <p:nvPicPr>
          <p:cNvPr id="915" name="Google Shape;915;p113" descr="First Quarter retention: 15 points higher for ignite students and 10 points higher for black scholars int he program"/>
          <p:cNvPicPr preferRelativeResize="0"/>
          <p:nvPr/>
        </p:nvPicPr>
        <p:blipFill rotWithShape="1">
          <a:blip r:embed="rId4">
            <a:alphaModFix/>
          </a:blip>
          <a:srcRect t="11037" b="13907"/>
          <a:stretch/>
        </p:blipFill>
        <p:spPr>
          <a:xfrm>
            <a:off x="52487" y="1604913"/>
            <a:ext cx="9039025" cy="309655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1" name="South Puget Sound Community College Logo" descr="South Puget Sound Community College Logo"/>
          <p:cNvPicPr preferRelativeResize="0"/>
          <p:nvPr/>
        </p:nvPicPr>
        <p:blipFill rotWithShape="1">
          <a:blip r:embed="rId3">
            <a:alphaModFix/>
          </a:blip>
          <a:srcRect/>
          <a:stretch/>
        </p:blipFill>
        <p:spPr>
          <a:xfrm>
            <a:off x="4969626" y="167262"/>
            <a:ext cx="3862698" cy="850231"/>
          </a:xfrm>
          <a:prstGeom prst="rect">
            <a:avLst/>
          </a:prstGeom>
          <a:noFill/>
          <a:ln>
            <a:noFill/>
          </a:ln>
        </p:spPr>
      </p:pic>
      <p:pic>
        <p:nvPicPr>
          <p:cNvPr id="922" name="Fall to Fall retention:" descr="Fall to Fall retention: 34 points higher for ignite students; not a measurable difference for black scholars"/>
          <p:cNvPicPr preferRelativeResize="0"/>
          <p:nvPr/>
        </p:nvPicPr>
        <p:blipFill rotWithShape="1">
          <a:blip r:embed="rId4">
            <a:alphaModFix/>
          </a:blip>
          <a:srcRect t="15191" b="18847"/>
          <a:stretch/>
        </p:blipFill>
        <p:spPr>
          <a:xfrm>
            <a:off x="83769" y="1626947"/>
            <a:ext cx="8976461" cy="3127083"/>
          </a:xfrm>
          <a:prstGeom prst="rect">
            <a:avLst/>
          </a:prstGeom>
          <a:noFill/>
          <a:ln>
            <a:noFill/>
          </a:ln>
        </p:spPr>
      </p:pic>
      <p:sp>
        <p:nvSpPr>
          <p:cNvPr id="920" name="Program Outcomes"/>
          <p:cNvSpPr txBox="1">
            <a:spLocks noGrp="1"/>
          </p:cNvSpPr>
          <p:nvPr>
            <p:ph type="title"/>
          </p:nvPr>
        </p:nvSpPr>
        <p:spPr>
          <a:xfrm>
            <a:off x="311725" y="530170"/>
            <a:ext cx="3966361"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b="1"/>
              <a:t>Program Outcomes</a:t>
            </a:r>
            <a:br>
              <a:rPr lang="en-US" b="1"/>
            </a:br>
            <a:endParaRPr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928" name="South Puget Sound Community College Logo" descr="South Puget Sound Community College Logo"/>
          <p:cNvPicPr preferRelativeResize="0"/>
          <p:nvPr/>
        </p:nvPicPr>
        <p:blipFill rotWithShape="1">
          <a:blip r:embed="rId3">
            <a:alphaModFix/>
          </a:blip>
          <a:srcRect/>
          <a:stretch/>
        </p:blipFill>
        <p:spPr>
          <a:xfrm>
            <a:off x="4969626" y="167262"/>
            <a:ext cx="3862699" cy="850231"/>
          </a:xfrm>
          <a:prstGeom prst="rect">
            <a:avLst/>
          </a:prstGeom>
          <a:noFill/>
          <a:ln>
            <a:noFill/>
          </a:ln>
        </p:spPr>
      </p:pic>
      <p:pic>
        <p:nvPicPr>
          <p:cNvPr id="929" name="2 of 3 black scholars transition to the first SAI milestone. only 6 students entered the year with 30 college level credits, 3 of those students completed the 45 college level SAI" descr="2 of 3 black scholars transition to the first SAI milestone. only 6 students entered the year with 30 college level credits, 3 of those students completed the 45 college level SAI"/>
          <p:cNvPicPr preferRelativeResize="0"/>
          <p:nvPr/>
        </p:nvPicPr>
        <p:blipFill rotWithShape="1">
          <a:blip r:embed="rId4">
            <a:alphaModFix/>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t="3442" b="5138"/>
          <a:stretch/>
        </p:blipFill>
        <p:spPr>
          <a:xfrm>
            <a:off x="446183" y="1299990"/>
            <a:ext cx="8251634" cy="3843510"/>
          </a:xfrm>
          <a:prstGeom prst="rect">
            <a:avLst/>
          </a:prstGeom>
          <a:noFill/>
          <a:ln>
            <a:noFill/>
          </a:ln>
        </p:spPr>
      </p:pic>
      <p:sp>
        <p:nvSpPr>
          <p:cNvPr id="927" name="Program Outcomes"/>
          <p:cNvSpPr txBox="1">
            <a:spLocks noGrp="1"/>
          </p:cNvSpPr>
          <p:nvPr>
            <p:ph type="title"/>
          </p:nvPr>
        </p:nvSpPr>
        <p:spPr>
          <a:xfrm>
            <a:off x="311725" y="530170"/>
            <a:ext cx="3977246"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b="1"/>
              <a:t>Program Outcomes</a:t>
            </a:r>
            <a:br>
              <a:rPr lang="en-US" b="1"/>
            </a:br>
            <a:endParaRPr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pic>
        <p:nvPicPr>
          <p:cNvPr id="937" name="South Puget Sound Community College Logo" descr="South Puget Sound Community College Logo"/>
          <p:cNvPicPr preferRelativeResize="0"/>
          <p:nvPr/>
        </p:nvPicPr>
        <p:blipFill rotWithShape="1">
          <a:blip r:embed="rId3">
            <a:alphaModFix/>
          </a:blip>
          <a:srcRect l="7648" t="16978" r="14067"/>
          <a:stretch/>
        </p:blipFill>
        <p:spPr>
          <a:xfrm>
            <a:off x="5927047" y="4060610"/>
            <a:ext cx="2905278" cy="1007337"/>
          </a:xfrm>
          <a:prstGeom prst="rect">
            <a:avLst/>
          </a:prstGeom>
          <a:noFill/>
          <a:ln>
            <a:noFill/>
          </a:ln>
        </p:spPr>
      </p:pic>
      <p:sp>
        <p:nvSpPr>
          <p:cNvPr id="936" name="specialist in office of equity"/>
          <p:cNvSpPr/>
          <p:nvPr/>
        </p:nvSpPr>
        <p:spPr>
          <a:xfrm>
            <a:off x="207625" y="1511262"/>
            <a:ext cx="7338312" cy="2349361"/>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Roboto"/>
                <a:ea typeface="Roboto"/>
                <a:cs typeface="Roboto"/>
                <a:sym typeface="Roboto"/>
              </a:rPr>
              <a:t>Full time Outreach Specialist</a:t>
            </a:r>
            <a:endParaRPr/>
          </a:p>
          <a:p>
            <a:pPr marL="285750" marR="0" lvl="0" indent="-28575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Roboto"/>
                <a:ea typeface="Roboto"/>
                <a:cs typeface="Roboto"/>
                <a:sym typeface="Roboto"/>
              </a:rPr>
              <a:t>Located in Student Services with dotted line to the Office of Diversity and Equity</a:t>
            </a:r>
            <a:endParaRPr/>
          </a:p>
          <a:p>
            <a:pPr marL="285750" marR="0" lvl="0" indent="-28575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Roboto"/>
                <a:ea typeface="Roboto"/>
                <a:cs typeface="Roboto"/>
                <a:sym typeface="Roboto"/>
              </a:rPr>
              <a:t>Days spent in strategically selected high schools</a:t>
            </a:r>
            <a:endParaRPr/>
          </a:p>
          <a:p>
            <a:pPr marL="285750" marR="0" lvl="0" indent="-28575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Roboto"/>
                <a:ea typeface="Roboto"/>
                <a:cs typeface="Roboto"/>
                <a:sym typeface="Roboto"/>
              </a:rPr>
              <a:t>Liaison with Strategic Community Partners</a:t>
            </a:r>
            <a:endParaRPr/>
          </a:p>
        </p:txBody>
      </p:sp>
      <p:sp>
        <p:nvSpPr>
          <p:cNvPr id="935" name="Culturally appropriate student outreach"/>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Culturally Appropriate Student Outreach</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17"/>
          <p:cNvSpPr txBox="1">
            <a:spLocks noGrp="1"/>
          </p:cNvSpPr>
          <p:nvPr>
            <p:ph type="title"/>
          </p:nvPr>
        </p:nvSpPr>
        <p:spPr>
          <a:xfrm>
            <a:off x="471488" y="1111343"/>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College Highlight: Yakima Valley College</a:t>
            </a:r>
            <a:endParaRPr/>
          </a:p>
        </p:txBody>
      </p:sp>
      <p:sp>
        <p:nvSpPr>
          <p:cNvPr id="944" name="Google Shape;944;p117"/>
          <p:cNvSpPr txBox="1">
            <a:spLocks noGrp="1"/>
          </p:cNvSpPr>
          <p:nvPr>
            <p:ph type="body" idx="1"/>
          </p:nvPr>
        </p:nvSpPr>
        <p:spPr>
          <a:xfrm>
            <a:off x="471500" y="1665150"/>
            <a:ext cx="8220000" cy="335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800" b="1" i="1">
              <a:solidFill>
                <a:srgbClr val="0D0D0D"/>
              </a:solidFill>
            </a:endParaRPr>
          </a:p>
          <a:p>
            <a:pPr marL="0" lvl="0" indent="0" algn="l" rtl="0">
              <a:lnSpc>
                <a:spcPct val="100000"/>
              </a:lnSpc>
              <a:spcBef>
                <a:spcPts val="0"/>
              </a:spcBef>
              <a:spcAft>
                <a:spcPts val="0"/>
              </a:spcAft>
              <a:buClr>
                <a:schemeClr val="dk1"/>
              </a:buClr>
              <a:buSzPts val="1100"/>
              <a:buFont typeface="Arial"/>
              <a:buNone/>
            </a:pPr>
            <a:endParaRPr sz="1800" b="1" i="1">
              <a:solidFill>
                <a:srgbClr val="0D0D0D"/>
              </a:solidFill>
            </a:endParaRPr>
          </a:p>
          <a:p>
            <a:pPr marL="0" lvl="0" indent="0" algn="l" rtl="0">
              <a:lnSpc>
                <a:spcPct val="100000"/>
              </a:lnSpc>
              <a:spcBef>
                <a:spcPts val="0"/>
              </a:spcBef>
              <a:spcAft>
                <a:spcPts val="0"/>
              </a:spcAft>
              <a:buClr>
                <a:schemeClr val="dk1"/>
              </a:buClr>
              <a:buSzPts val="1100"/>
              <a:buFont typeface="Arial"/>
              <a:buNone/>
            </a:pPr>
            <a:endParaRPr sz="1800" b="1" i="1">
              <a:solidFill>
                <a:srgbClr val="0D0D0D"/>
              </a:solidFill>
            </a:endParaRPr>
          </a:p>
          <a:p>
            <a:pPr marL="0" lvl="0" indent="0" algn="l" rtl="0">
              <a:lnSpc>
                <a:spcPct val="100000"/>
              </a:lnSpc>
              <a:spcBef>
                <a:spcPts val="0"/>
              </a:spcBef>
              <a:spcAft>
                <a:spcPts val="0"/>
              </a:spcAft>
              <a:buClr>
                <a:schemeClr val="dk1"/>
              </a:buClr>
              <a:buSzPts val="1100"/>
              <a:buFont typeface="Arial"/>
              <a:buNone/>
            </a:pPr>
            <a:r>
              <a:rPr lang="en-US" sz="1800" b="1" i="1">
                <a:solidFill>
                  <a:srgbClr val="0D0D0D"/>
                </a:solidFill>
              </a:rPr>
              <a:t>DEI Strategic Plan</a:t>
            </a:r>
            <a:endParaRPr sz="1800" b="1" i="1">
              <a:solidFill>
                <a:srgbClr val="0D0D0D"/>
              </a:solidFill>
            </a:endParaRPr>
          </a:p>
          <a:p>
            <a:pPr marL="0" lvl="0" indent="0" algn="l" rtl="0">
              <a:lnSpc>
                <a:spcPct val="100000"/>
              </a:lnSpc>
              <a:spcBef>
                <a:spcPts val="0"/>
              </a:spcBef>
              <a:spcAft>
                <a:spcPts val="0"/>
              </a:spcAft>
              <a:buClr>
                <a:schemeClr val="dk1"/>
              </a:buClr>
              <a:buSzPts val="1100"/>
              <a:buFont typeface="Arial"/>
              <a:buNone/>
            </a:pPr>
            <a:endParaRPr sz="1800" b="1" i="1">
              <a:solidFill>
                <a:srgbClr val="0D0D0D"/>
              </a:solidFill>
            </a:endParaRPr>
          </a:p>
          <a:p>
            <a:pPr marL="0" lvl="0" indent="0" algn="l" rtl="0">
              <a:lnSpc>
                <a:spcPct val="100000"/>
              </a:lnSpc>
              <a:spcBef>
                <a:spcPts val="0"/>
              </a:spcBef>
              <a:spcAft>
                <a:spcPts val="0"/>
              </a:spcAft>
              <a:buClr>
                <a:schemeClr val="dk1"/>
              </a:buClr>
              <a:buSzPts val="1100"/>
              <a:buFont typeface="Arial"/>
              <a:buNone/>
            </a:pPr>
            <a:r>
              <a:rPr lang="en-US" sz="1800" i="1">
                <a:solidFill>
                  <a:srgbClr val="0D0D0D"/>
                </a:solidFill>
              </a:rPr>
              <a:t>Jeannette Quintero</a:t>
            </a:r>
            <a:endParaRPr sz="1800" i="1">
              <a:solidFill>
                <a:srgbClr val="0D0D0D"/>
              </a:solidFill>
            </a:endParaRPr>
          </a:p>
          <a:p>
            <a:pPr marL="0" lvl="0" indent="0" algn="l" rtl="0">
              <a:lnSpc>
                <a:spcPct val="100000"/>
              </a:lnSpc>
              <a:spcBef>
                <a:spcPts val="0"/>
              </a:spcBef>
              <a:spcAft>
                <a:spcPts val="0"/>
              </a:spcAft>
              <a:buClr>
                <a:schemeClr val="dk1"/>
              </a:buClr>
              <a:buSzPts val="1100"/>
              <a:buFont typeface="Arial"/>
              <a:buNone/>
            </a:pPr>
            <a:r>
              <a:rPr lang="en-US" sz="1800" i="1">
                <a:solidFill>
                  <a:srgbClr val="0D0D0D"/>
                </a:solidFill>
              </a:rPr>
              <a:t>Dra. Ilda Guzman </a:t>
            </a:r>
            <a:endParaRPr sz="1800" i="1">
              <a:solidFill>
                <a:srgbClr val="0D0D0D"/>
              </a:solidFill>
            </a:endParaRPr>
          </a:p>
          <a:p>
            <a:pPr marL="0" lvl="0" indent="0" algn="l" rtl="0">
              <a:lnSpc>
                <a:spcPct val="100000"/>
              </a:lnSpc>
              <a:spcBef>
                <a:spcPts val="0"/>
              </a:spcBef>
              <a:spcAft>
                <a:spcPts val="0"/>
              </a:spcAft>
              <a:buClr>
                <a:schemeClr val="dk1"/>
              </a:buClr>
              <a:buSzPts val="1100"/>
              <a:buFont typeface="Arial"/>
              <a:buNone/>
            </a:pPr>
            <a:r>
              <a:rPr lang="en-US" sz="1800" i="1">
                <a:solidFill>
                  <a:srgbClr val="0D0D0D"/>
                </a:solidFill>
              </a:rPr>
              <a:t>Steven Sloniker </a:t>
            </a:r>
            <a:endParaRPr sz="1800" i="1">
              <a:solidFill>
                <a:srgbClr val="0D0D0D"/>
              </a:solidFill>
            </a:endParaRPr>
          </a:p>
          <a:p>
            <a:pPr marL="0" lvl="0" indent="0" algn="l" rtl="0">
              <a:lnSpc>
                <a:spcPct val="90000"/>
              </a:lnSpc>
              <a:spcBef>
                <a:spcPts val="1000"/>
              </a:spcBef>
              <a:spcAft>
                <a:spcPts val="0"/>
              </a:spcAft>
              <a:buSzPts val="24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2" name="Yakima Valley College Logo" descr="Yakima Valley College Logo"/>
          <p:cNvPicPr preferRelativeResize="0"/>
          <p:nvPr/>
        </p:nvPicPr>
        <p:blipFill>
          <a:blip r:embed="rId3">
            <a:alphaModFix/>
          </a:blip>
          <a:stretch>
            <a:fillRect/>
          </a:stretch>
        </p:blipFill>
        <p:spPr>
          <a:xfrm>
            <a:off x="6131075" y="4166600"/>
            <a:ext cx="2912575" cy="863450"/>
          </a:xfrm>
          <a:prstGeom prst="rect">
            <a:avLst/>
          </a:prstGeom>
          <a:noFill/>
          <a:ln>
            <a:noFill/>
          </a:ln>
        </p:spPr>
      </p:pic>
      <p:sp>
        <p:nvSpPr>
          <p:cNvPr id="951" name="support and workgroups"/>
          <p:cNvSpPr txBox="1">
            <a:spLocks noGrp="1"/>
          </p:cNvSpPr>
          <p:nvPr>
            <p:ph type="body" idx="1"/>
          </p:nvPr>
        </p:nvSpPr>
        <p:spPr>
          <a:xfrm>
            <a:off x="462000" y="1655551"/>
            <a:ext cx="8220000" cy="2844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chemeClr val="dk1"/>
              </a:buClr>
              <a:buSzPts val="1800"/>
              <a:buChar char="•"/>
            </a:pPr>
            <a:r>
              <a:rPr lang="en-US" sz="1800">
                <a:solidFill>
                  <a:schemeClr val="dk1"/>
                </a:solidFill>
              </a:rPr>
              <a:t>Support of Executive Leadership</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Strategic Plan Workgroups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Present Engrossed Bills 5194 and 5227 to Campus</a:t>
            </a:r>
            <a:endParaRPr sz="3100"/>
          </a:p>
        </p:txBody>
      </p:sp>
      <p:sp>
        <p:nvSpPr>
          <p:cNvPr id="950" name="Background"/>
          <p:cNvSpPr txBox="1">
            <a:spLocks noGrp="1"/>
          </p:cNvSpPr>
          <p:nvPr>
            <p:ph type="title"/>
          </p:nvPr>
        </p:nvSpPr>
        <p:spPr>
          <a:xfrm>
            <a:off x="471488" y="1111343"/>
            <a:ext cx="8220000" cy="36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Background</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pic>
        <p:nvPicPr>
          <p:cNvPr id="960" name="Yakima Valley College Logo" descr="Yakima Valley College Logo"/>
          <p:cNvPicPr preferRelativeResize="0"/>
          <p:nvPr/>
        </p:nvPicPr>
        <p:blipFill>
          <a:blip r:embed="rId3">
            <a:alphaModFix/>
          </a:blip>
          <a:stretch>
            <a:fillRect/>
          </a:stretch>
        </p:blipFill>
        <p:spPr>
          <a:xfrm>
            <a:off x="5950175" y="4076900"/>
            <a:ext cx="3016900" cy="894400"/>
          </a:xfrm>
          <a:prstGeom prst="rect">
            <a:avLst/>
          </a:prstGeom>
          <a:noFill/>
          <a:ln>
            <a:noFill/>
          </a:ln>
        </p:spPr>
      </p:pic>
      <p:sp>
        <p:nvSpPr>
          <p:cNvPr id="959" name="Leads and plans"/>
          <p:cNvSpPr txBox="1">
            <a:spLocks noGrp="1"/>
          </p:cNvSpPr>
          <p:nvPr>
            <p:ph type="body" idx="1"/>
          </p:nvPr>
        </p:nvSpPr>
        <p:spPr>
          <a:xfrm>
            <a:off x="461988" y="1640606"/>
            <a:ext cx="8220000" cy="1973451"/>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Co-Lead’s in EDI</a:t>
            </a:r>
            <a:endParaRPr sz="1800" dirty="0">
              <a:solidFill>
                <a:schemeClr val="dk1"/>
              </a:solidFill>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dirty="0">
                <a:solidFill>
                  <a:schemeClr val="dk1"/>
                </a:solidFill>
                <a:latin typeface="Arial"/>
                <a:ea typeface="Arial"/>
                <a:cs typeface="Arial"/>
                <a:sym typeface="Arial"/>
              </a:rPr>
              <a:t>Alignment of Engrossed Bills 5194 and 5227 and</a:t>
            </a:r>
            <a:r>
              <a:rPr lang="en-US" sz="1800" dirty="0">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1800" u="sng" dirty="0">
                <a:solidFill>
                  <a:schemeClr val="hlink"/>
                </a:solidFill>
                <a:latin typeface="Arial"/>
                <a:ea typeface="Arial"/>
                <a:cs typeface="Arial"/>
                <a:sym typeface="Arial"/>
                <a:hlinkClick r:id="rId4"/>
              </a:rPr>
              <a:t>Strategic Plan</a:t>
            </a:r>
            <a:endParaRPr sz="1800" u="sng" dirty="0">
              <a:solidFill>
                <a:schemeClr val="hlink"/>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EDI Strategic Plan Draft</a:t>
            </a:r>
            <a:endParaRPr sz="3100" dirty="0"/>
          </a:p>
        </p:txBody>
      </p:sp>
      <p:sp>
        <p:nvSpPr>
          <p:cNvPr id="958" name="Start-Up"/>
          <p:cNvSpPr txBox="1">
            <a:spLocks noGrp="1"/>
          </p:cNvSpPr>
          <p:nvPr>
            <p:ph type="title"/>
          </p:nvPr>
        </p:nvSpPr>
        <p:spPr>
          <a:xfrm>
            <a:off x="471500" y="1111353"/>
            <a:ext cx="8220000" cy="52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Start-Up</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8" name="Yakima Valley College Logo" descr="Yakima Valley College Logo"/>
          <p:cNvPicPr preferRelativeResize="0"/>
          <p:nvPr/>
        </p:nvPicPr>
        <p:blipFill>
          <a:blip r:embed="rId3">
            <a:alphaModFix/>
          </a:blip>
          <a:stretch>
            <a:fillRect/>
          </a:stretch>
        </p:blipFill>
        <p:spPr>
          <a:xfrm>
            <a:off x="5942775" y="4074725"/>
            <a:ext cx="3024300" cy="896575"/>
          </a:xfrm>
          <a:prstGeom prst="rect">
            <a:avLst/>
          </a:prstGeom>
          <a:noFill/>
          <a:ln>
            <a:noFill/>
          </a:ln>
        </p:spPr>
      </p:pic>
      <p:sp>
        <p:nvSpPr>
          <p:cNvPr id="967" name="assessments and workplans"/>
          <p:cNvSpPr txBox="1">
            <a:spLocks noGrp="1"/>
          </p:cNvSpPr>
          <p:nvPr>
            <p:ph type="body" idx="1"/>
          </p:nvPr>
        </p:nvSpPr>
        <p:spPr>
          <a:xfrm>
            <a:off x="461988" y="1662831"/>
            <a:ext cx="8220000" cy="34443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chemeClr val="dk1"/>
              </a:buClr>
              <a:buSzPts val="1800"/>
              <a:buChar char="•"/>
            </a:pPr>
            <a:r>
              <a:rPr lang="en-US" sz="1800">
                <a:solidFill>
                  <a:schemeClr val="dk1"/>
                </a:solidFill>
                <a:latin typeface="Arial"/>
                <a:ea typeface="Arial"/>
                <a:cs typeface="Arial"/>
                <a:sym typeface="Arial"/>
              </a:rPr>
              <a:t>Conduct Campus Climate Assessment  </a:t>
            </a:r>
            <a:endParaRPr sz="1800">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Review the Data and Implement Recommendations</a:t>
            </a:r>
            <a:endParaRPr sz="1800">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Arial"/>
                <a:ea typeface="Arial"/>
                <a:cs typeface="Arial"/>
                <a:sym typeface="Arial"/>
              </a:rPr>
              <a:t>Establish Campus Wide EDI Workgroups</a:t>
            </a:r>
            <a:endParaRPr sz="1800">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Arial"/>
                <a:ea typeface="Arial"/>
                <a:cs typeface="Arial"/>
                <a:sym typeface="Arial"/>
              </a:rPr>
              <a:t>Develop and Align the EDI and Strategic Plan  </a:t>
            </a:r>
            <a:endParaRPr sz="1800">
              <a:solidFill>
                <a:schemeClr val="dk1"/>
              </a:solidFill>
              <a:latin typeface="Arial"/>
              <a:ea typeface="Arial"/>
              <a:cs typeface="Arial"/>
              <a:sym typeface="Arial"/>
            </a:endParaRPr>
          </a:p>
        </p:txBody>
      </p:sp>
      <p:sp>
        <p:nvSpPr>
          <p:cNvPr id="966" name="Currently"/>
          <p:cNvSpPr txBox="1">
            <a:spLocks noGrp="1"/>
          </p:cNvSpPr>
          <p:nvPr>
            <p:ph type="title"/>
          </p:nvPr>
        </p:nvSpPr>
        <p:spPr>
          <a:xfrm>
            <a:off x="471488" y="1111343"/>
            <a:ext cx="8220000" cy="36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Currently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pic>
        <p:nvPicPr>
          <p:cNvPr id="976" name="Yakima Valley College Logo" descr="Yakima Valley College Logo"/>
          <p:cNvPicPr preferRelativeResize="0"/>
          <p:nvPr/>
        </p:nvPicPr>
        <p:blipFill>
          <a:blip r:embed="rId3">
            <a:alphaModFix/>
          </a:blip>
          <a:stretch>
            <a:fillRect/>
          </a:stretch>
        </p:blipFill>
        <p:spPr>
          <a:xfrm>
            <a:off x="5809575" y="4035225"/>
            <a:ext cx="3157500" cy="936075"/>
          </a:xfrm>
          <a:prstGeom prst="rect">
            <a:avLst/>
          </a:prstGeom>
          <a:noFill/>
          <a:ln>
            <a:noFill/>
          </a:ln>
        </p:spPr>
      </p:pic>
      <p:sp>
        <p:nvSpPr>
          <p:cNvPr id="975" name="Workgroups"/>
          <p:cNvSpPr txBox="1">
            <a:spLocks noGrp="1"/>
          </p:cNvSpPr>
          <p:nvPr>
            <p:ph type="body" idx="1"/>
          </p:nvPr>
        </p:nvSpPr>
        <p:spPr>
          <a:xfrm>
            <a:off x="427063" y="1699206"/>
            <a:ext cx="8220000" cy="204548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chemeClr val="dk1"/>
              </a:buClr>
              <a:buSzPts val="1800"/>
              <a:buChar char="•"/>
            </a:pPr>
            <a:r>
              <a:rPr lang="en-US" sz="1800">
                <a:solidFill>
                  <a:schemeClr val="dk1"/>
                </a:solidFill>
                <a:latin typeface="Arial"/>
                <a:ea typeface="Arial"/>
                <a:cs typeface="Arial"/>
                <a:sym typeface="Arial"/>
              </a:rPr>
              <a:t>Workgroups hold campus Wide Report Out Info Sessions </a:t>
            </a:r>
            <a:endParaRPr sz="1800">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Collect Feedback </a:t>
            </a:r>
            <a:endParaRPr sz="1800">
              <a:solidFill>
                <a:schemeClr val="dk1"/>
              </a:solidFill>
              <a:latin typeface="Arial"/>
              <a:ea typeface="Arial"/>
              <a:cs typeface="Arial"/>
              <a:sym typeface="Arial"/>
            </a:endParaRPr>
          </a:p>
          <a:p>
            <a:pPr marL="914400" lvl="0" indent="0" algn="l" rtl="0">
              <a:lnSpc>
                <a:spcPct val="115000"/>
              </a:lnSpc>
              <a:spcBef>
                <a:spcPts val="120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lvl="0" indent="0" algn="l" rtl="0">
              <a:spcBef>
                <a:spcPts val="1200"/>
              </a:spcBef>
              <a:spcAft>
                <a:spcPts val="0"/>
              </a:spcAft>
              <a:buNone/>
            </a:pPr>
            <a:endParaRPr/>
          </a:p>
        </p:txBody>
      </p:sp>
      <p:sp>
        <p:nvSpPr>
          <p:cNvPr id="974" name="Next Steps"/>
          <p:cNvSpPr txBox="1">
            <a:spLocks noGrp="1"/>
          </p:cNvSpPr>
          <p:nvPr>
            <p:ph type="title"/>
          </p:nvPr>
        </p:nvSpPr>
        <p:spPr>
          <a:xfrm>
            <a:off x="471488" y="1111343"/>
            <a:ext cx="8220000" cy="36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Next Steps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graphicFrame>
        <p:nvGraphicFramePr>
          <p:cNvPr id="982" name="Contact information"/>
          <p:cNvGraphicFramePr/>
          <p:nvPr>
            <p:extLst>
              <p:ext uri="{D42A27DB-BD31-4B8C-83A1-F6EECF244321}">
                <p14:modId xmlns:p14="http://schemas.microsoft.com/office/powerpoint/2010/main" val="2876445668"/>
              </p:ext>
            </p:extLst>
          </p:nvPr>
        </p:nvGraphicFramePr>
        <p:xfrm>
          <a:off x="471511" y="1897336"/>
          <a:ext cx="8442550" cy="2777865"/>
        </p:xfrm>
        <a:graphic>
          <a:graphicData uri="http://schemas.openxmlformats.org/drawingml/2006/table">
            <a:tbl>
              <a:tblPr firstRow="1" bandRow="1">
                <a:noFill/>
                <a:tableStyleId>{D794EB6A-8EC1-4634-B0A7-DF6785D552C1}</a:tableStyleId>
              </a:tblPr>
              <a:tblGrid>
                <a:gridCol w="3902185">
                  <a:extLst>
                    <a:ext uri="{9D8B030D-6E8A-4147-A177-3AD203B41FA5}">
                      <a16:colId xmlns:a16="http://schemas.microsoft.com/office/drawing/2014/main" val="20000"/>
                    </a:ext>
                  </a:extLst>
                </a:gridCol>
                <a:gridCol w="4540365">
                  <a:extLst>
                    <a:ext uri="{9D8B030D-6E8A-4147-A177-3AD203B41FA5}">
                      <a16:colId xmlns:a16="http://schemas.microsoft.com/office/drawing/2014/main" val="20001"/>
                    </a:ext>
                  </a:extLst>
                </a:gridCol>
              </a:tblGrid>
              <a:tr h="524148">
                <a:tc>
                  <a:txBody>
                    <a:bodyPr/>
                    <a:lstStyle/>
                    <a:p>
                      <a:pPr marL="0" marR="0" lvl="1" indent="0" algn="l" rtl="0">
                        <a:lnSpc>
                          <a:spcPct val="100000"/>
                        </a:lnSpc>
                        <a:spcBef>
                          <a:spcPts val="0"/>
                        </a:spcBef>
                        <a:spcAft>
                          <a:spcPts val="0"/>
                        </a:spcAft>
                        <a:buClr>
                          <a:srgbClr val="FFFFFF"/>
                        </a:buClr>
                        <a:buSzPts val="1400"/>
                        <a:buFont typeface="Libre Franklin"/>
                        <a:buNone/>
                      </a:pPr>
                      <a:r>
                        <a:rPr lang="en-US" sz="1600" b="1" i="0" u="none" strike="noStrike" cap="none" dirty="0">
                          <a:solidFill>
                            <a:schemeClr val="dk1"/>
                          </a:solidFill>
                          <a:latin typeface="Franklin Gothic Book" panose="020B0503020102020204" pitchFamily="34" charset="0"/>
                          <a:ea typeface="Libre Franklin"/>
                          <a:cs typeface="Libre Franklin"/>
                          <a:sym typeface="Libre Franklin"/>
                        </a:rPr>
                        <a:t>Chari Davenport</a:t>
                      </a:r>
                      <a:endParaRPr sz="1600" b="1" dirty="0">
                        <a:solidFill>
                          <a:schemeClr val="dk1"/>
                        </a:solidFill>
                        <a:latin typeface="Franklin Gothic Book" panose="020B0503020102020204" pitchFamily="34" charset="0"/>
                        <a:ea typeface="Libre Franklin"/>
                        <a:cs typeface="Libre Franklin"/>
                        <a:sym typeface="Libre Franklin"/>
                      </a:endParaRPr>
                    </a:p>
                    <a:p>
                      <a:pPr marL="0" marR="0" lvl="1" indent="0" algn="l" rtl="0">
                        <a:lnSpc>
                          <a:spcPct val="100000"/>
                        </a:lnSpc>
                        <a:spcBef>
                          <a:spcPts val="0"/>
                        </a:spcBef>
                        <a:spcAft>
                          <a:spcPts val="0"/>
                        </a:spcAft>
                        <a:buClr>
                          <a:srgbClr val="FFFFFF"/>
                        </a:buClr>
                        <a:buSzPts val="1400"/>
                        <a:buFont typeface="Libre Franklin"/>
                        <a:buNone/>
                      </a:pPr>
                      <a:r>
                        <a:rPr lang="en-US" sz="1600" b="1" i="0" u="none" strike="noStrike" cap="none" dirty="0">
                          <a:solidFill>
                            <a:schemeClr val="dk1"/>
                          </a:solidFill>
                          <a:latin typeface="Franklin Gothic Book" panose="020B0503020102020204" pitchFamily="34" charset="0"/>
                          <a:ea typeface="Libre Franklin"/>
                          <a:cs typeface="Libre Franklin"/>
                          <a:sym typeface="Libre Franklin"/>
                        </a:rPr>
                        <a:t>Samantha Brown</a:t>
                      </a:r>
                      <a:endParaRPr sz="1600" b="1" u="none" strike="noStrike" cap="none" dirty="0">
                        <a:latin typeface="Franklin Gothic Book" panose="020B0503020102020204" pitchFamily="34" charset="0"/>
                      </a:endParaRPr>
                    </a:p>
                    <a:p>
                      <a:pPr marL="0" marR="0" lvl="1" indent="0" algn="l" rtl="0">
                        <a:lnSpc>
                          <a:spcPct val="100000"/>
                        </a:lnSpc>
                        <a:spcBef>
                          <a:spcPts val="0"/>
                        </a:spcBef>
                        <a:spcAft>
                          <a:spcPts val="0"/>
                        </a:spcAft>
                        <a:buClr>
                          <a:schemeClr val="dk1"/>
                        </a:buClr>
                        <a:buSzPts val="1400"/>
                        <a:buFont typeface="Libre Franklin"/>
                        <a:buNone/>
                      </a:pPr>
                      <a:r>
                        <a:rPr lang="en-US" sz="1600" b="1" i="0" u="none" strike="noStrike" cap="none" dirty="0">
                          <a:solidFill>
                            <a:schemeClr val="dk1"/>
                          </a:solidFill>
                          <a:latin typeface="Franklin Gothic Book" panose="020B0503020102020204" pitchFamily="34" charset="0"/>
                          <a:ea typeface="Libre Franklin"/>
                          <a:cs typeface="Libre Franklin"/>
                          <a:sym typeface="Libre Franklin"/>
                        </a:rPr>
                        <a:t>Cascadia College</a:t>
                      </a:r>
                      <a:endParaRPr sz="1600" b="1" u="none" strike="noStrike" cap="none" dirty="0">
                        <a:latin typeface="Franklin Gothic Book" panose="020B0503020102020204" pitchFamily="34" charset="0"/>
                      </a:endParaRPr>
                    </a:p>
                    <a:p>
                      <a:pPr marL="0" marR="0" lvl="1" indent="0" algn="l" rtl="0">
                        <a:lnSpc>
                          <a:spcPct val="100000"/>
                        </a:lnSpc>
                        <a:spcBef>
                          <a:spcPts val="0"/>
                        </a:spcBef>
                        <a:spcAft>
                          <a:spcPts val="0"/>
                        </a:spcAft>
                        <a:buClr>
                          <a:schemeClr val="dk1"/>
                        </a:buClr>
                        <a:buSzPts val="1400"/>
                        <a:buFont typeface="Libre Franklin"/>
                        <a:buNone/>
                      </a:pPr>
                      <a:r>
                        <a:rPr lang="en-US" sz="1600" b="1" i="0" u="sng" strike="noStrike" cap="none" dirty="0">
                          <a:solidFill>
                            <a:schemeClr val="hlink"/>
                          </a:solidFill>
                          <a:latin typeface="Franklin Gothic Book" panose="020B0503020102020204" pitchFamily="34" charset="0"/>
                          <a:hlinkClick r:id="rId3"/>
                        </a:rPr>
                        <a:t>cdavenport@cascadia.edu</a:t>
                      </a:r>
                      <a:endParaRPr sz="1600" b="1" i="0" u="none" strike="noStrike" cap="none" dirty="0">
                        <a:solidFill>
                          <a:schemeClr val="dk1"/>
                        </a:solidFill>
                        <a:latin typeface="Franklin Gothic Book" panose="020B0503020102020204" pitchFamily="34" charset="0"/>
                      </a:endParaRPr>
                    </a:p>
                    <a:p>
                      <a:pPr marL="0" marR="0" lvl="1" indent="0" algn="l" rtl="0">
                        <a:lnSpc>
                          <a:spcPct val="100000"/>
                        </a:lnSpc>
                        <a:spcBef>
                          <a:spcPts val="0"/>
                        </a:spcBef>
                        <a:spcAft>
                          <a:spcPts val="0"/>
                        </a:spcAft>
                        <a:buClr>
                          <a:schemeClr val="dk1"/>
                        </a:buClr>
                        <a:buSzPts val="1400"/>
                        <a:buFont typeface="Libre Franklin"/>
                        <a:buNone/>
                      </a:pPr>
                      <a:r>
                        <a:rPr lang="en-US" sz="1600" b="1" i="0" u="sng" strike="noStrike" cap="none" dirty="0">
                          <a:solidFill>
                            <a:schemeClr val="hlink"/>
                          </a:solidFill>
                          <a:latin typeface="Franklin Gothic Book" panose="020B0503020102020204" pitchFamily="34" charset="0"/>
                          <a:ea typeface="Libre Franklin"/>
                          <a:cs typeface="Libre Franklin"/>
                          <a:sym typeface="Libre Franklin"/>
                          <a:hlinkClick r:id="rId4"/>
                        </a:rPr>
                        <a:t>sbrown@cascadia.edu</a:t>
                      </a:r>
                      <a:r>
                        <a:rPr lang="en-US" sz="1600" b="1" i="0" u="none" strike="noStrike" cap="none" dirty="0">
                          <a:solidFill>
                            <a:schemeClr val="dk1"/>
                          </a:solidFill>
                          <a:latin typeface="Franklin Gothic Book" panose="020B0503020102020204" pitchFamily="34" charset="0"/>
                          <a:ea typeface="Libre Franklin"/>
                          <a:cs typeface="Libre Franklin"/>
                          <a:sym typeface="Libre Franklin"/>
                        </a:rPr>
                        <a:t> </a:t>
                      </a:r>
                    </a:p>
                    <a:p>
                      <a:pPr marL="0" marR="0" lvl="1" indent="0" algn="l" rtl="0">
                        <a:lnSpc>
                          <a:spcPct val="100000"/>
                        </a:lnSpc>
                        <a:spcBef>
                          <a:spcPts val="0"/>
                        </a:spcBef>
                        <a:spcAft>
                          <a:spcPts val="0"/>
                        </a:spcAft>
                        <a:buClr>
                          <a:schemeClr val="dk1"/>
                        </a:buClr>
                        <a:buSzPts val="1400"/>
                        <a:buFont typeface="Libre Franklin"/>
                        <a:buNone/>
                      </a:pPr>
                      <a:endParaRPr sz="1600" b="1" u="none" strike="noStrike" cap="none" dirty="0">
                        <a:solidFill>
                          <a:schemeClr val="dk1"/>
                        </a:solidFill>
                        <a:latin typeface="Franklin Gothic Book" panose="020B0503020102020204" pitchFamily="34" charset="0"/>
                      </a:endParaRPr>
                    </a:p>
                  </a:txBody>
                  <a:tcPr marL="91450" marR="91450" marT="34300" marB="34300">
                    <a:solidFill>
                      <a:schemeClr val="lt2"/>
                    </a:solidFill>
                  </a:tcPr>
                </a:tc>
                <a:tc>
                  <a:txBody>
                    <a:bodyPr/>
                    <a:lstStyle/>
                    <a:p>
                      <a:pPr marL="0" marR="0" lvl="0" indent="0" algn="l" rtl="0">
                        <a:lnSpc>
                          <a:spcPct val="100000"/>
                        </a:lnSpc>
                        <a:spcBef>
                          <a:spcPts val="0"/>
                        </a:spcBef>
                        <a:spcAft>
                          <a:spcPts val="0"/>
                        </a:spcAft>
                        <a:buClr>
                          <a:schemeClr val="dk1"/>
                        </a:buClr>
                        <a:buSzPts val="1400"/>
                        <a:buFont typeface="Libre Franklin"/>
                        <a:buNone/>
                      </a:pPr>
                      <a:r>
                        <a:rPr lang="en-US" sz="1600" b="1" i="0" u="none" strike="noStrike" cap="none" dirty="0">
                          <a:solidFill>
                            <a:schemeClr val="dk1"/>
                          </a:solidFill>
                          <a:latin typeface="Franklin Gothic Book" panose="020B0503020102020204" pitchFamily="34" charset="0"/>
                          <a:ea typeface="Libre Franklin"/>
                          <a:cs typeface="Libre Franklin"/>
                          <a:sym typeface="Libre Franklin"/>
                        </a:rPr>
                        <a:t>Parfait Bassalé</a:t>
                      </a:r>
                      <a:endParaRPr sz="1600" b="1" u="none" strike="noStrike" cap="none" dirty="0">
                        <a:solidFill>
                          <a:schemeClr val="dk1"/>
                        </a:solidFill>
                        <a:latin typeface="Franklin Gothic Book" panose="020B0503020102020204" pitchFamily="34" charset="0"/>
                      </a:endParaRPr>
                    </a:p>
                    <a:p>
                      <a:pPr marL="0" marR="0" lvl="0" indent="0" algn="l" rtl="0">
                        <a:lnSpc>
                          <a:spcPct val="100000"/>
                        </a:lnSpc>
                        <a:spcBef>
                          <a:spcPts val="0"/>
                        </a:spcBef>
                        <a:spcAft>
                          <a:spcPts val="0"/>
                        </a:spcAft>
                        <a:buClr>
                          <a:schemeClr val="dk1"/>
                        </a:buClr>
                        <a:buSzPts val="1400"/>
                        <a:buFont typeface="Libre Franklin"/>
                        <a:buNone/>
                      </a:pPr>
                      <a:r>
                        <a:rPr lang="en-US" sz="1600" b="1" i="0" u="none" strike="noStrike" cap="none" dirty="0">
                          <a:solidFill>
                            <a:schemeClr val="dk1"/>
                          </a:solidFill>
                          <a:latin typeface="Franklin Gothic Book" panose="020B0503020102020204" pitchFamily="34" charset="0"/>
                          <a:ea typeface="Libre Franklin"/>
                          <a:cs typeface="Libre Franklin"/>
                          <a:sym typeface="Libre Franklin"/>
                        </a:rPr>
                        <a:t>South Puget Sound Community College</a:t>
                      </a:r>
                      <a:endParaRPr sz="1600" b="1" u="none" strike="noStrike" cap="none" dirty="0">
                        <a:latin typeface="Franklin Gothic Book" panose="020B0503020102020204" pitchFamily="34" charset="0"/>
                      </a:endParaRPr>
                    </a:p>
                    <a:p>
                      <a:pPr marL="0" marR="0" lvl="0" indent="0" algn="l" rtl="0">
                        <a:lnSpc>
                          <a:spcPct val="100000"/>
                        </a:lnSpc>
                        <a:spcBef>
                          <a:spcPts val="0"/>
                        </a:spcBef>
                        <a:spcAft>
                          <a:spcPts val="0"/>
                        </a:spcAft>
                        <a:buClr>
                          <a:schemeClr val="dk1"/>
                        </a:buClr>
                        <a:buSzPts val="1400"/>
                        <a:buFont typeface="Libre Franklin"/>
                        <a:buNone/>
                      </a:pPr>
                      <a:r>
                        <a:rPr lang="en-US" sz="1600" b="1" i="0" u="sng" strike="noStrike" cap="none" dirty="0">
                          <a:solidFill>
                            <a:schemeClr val="hlink"/>
                          </a:solidFill>
                          <a:latin typeface="Franklin Gothic Book" panose="020B0503020102020204" pitchFamily="34" charset="0"/>
                          <a:hlinkClick r:id="rId5"/>
                        </a:rPr>
                        <a:t>pbassale@spscc.edu</a:t>
                      </a:r>
                      <a:r>
                        <a:rPr lang="en-US" sz="1600" b="1" i="0" u="none" strike="noStrike" cap="none" dirty="0">
                          <a:solidFill>
                            <a:schemeClr val="dk1"/>
                          </a:solidFill>
                          <a:latin typeface="Franklin Gothic Book" panose="020B0503020102020204" pitchFamily="34" charset="0"/>
                        </a:rPr>
                        <a:t> </a:t>
                      </a:r>
                      <a:endParaRPr sz="1600" b="1" u="none" strike="noStrike" cap="none" dirty="0">
                        <a:solidFill>
                          <a:schemeClr val="dk1"/>
                        </a:solidFill>
                        <a:latin typeface="Franklin Gothic Book" panose="020B0503020102020204" pitchFamily="34" charset="0"/>
                      </a:endParaRPr>
                    </a:p>
                  </a:txBody>
                  <a:tcPr marL="91450" marR="91450" marT="34300" marB="34300">
                    <a:solidFill>
                      <a:schemeClr val="lt2"/>
                    </a:solidFill>
                  </a:tcPr>
                </a:tc>
                <a:extLst>
                  <a:ext uri="{0D108BD9-81ED-4DB2-BD59-A6C34878D82A}">
                    <a16:rowId xmlns:a16="http://schemas.microsoft.com/office/drawing/2014/main" val="10000"/>
                  </a:ext>
                </a:extLst>
              </a:tr>
              <a:tr h="1246225">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a:latin typeface="Franklin Gothic Book" panose="020B0503020102020204" pitchFamily="34" charset="0"/>
                          <a:ea typeface="Libre Franklin"/>
                          <a:cs typeface="Libre Franklin"/>
                          <a:sym typeface="Libre Franklin"/>
                        </a:rPr>
                        <a:t>Dr. Rashida Willard</a:t>
                      </a:r>
                      <a:endParaRPr sz="1600" b="1" u="none" strike="noStrike" cap="none">
                        <a:latin typeface="Franklin Gothic Book" panose="020B0503020102020204" pitchFamily="34" charset="0"/>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US" sz="1600" b="1" u="none" strike="noStrike" cap="none">
                          <a:latin typeface="Franklin Gothic Book" panose="020B0503020102020204" pitchFamily="34" charset="0"/>
                          <a:ea typeface="Libre Franklin"/>
                          <a:cs typeface="Libre Franklin"/>
                          <a:sym typeface="Libre Franklin"/>
                        </a:rPr>
                        <a:t>Clark College</a:t>
                      </a:r>
                      <a:endParaRPr sz="1600" b="1" u="none" strike="noStrike" cap="none">
                        <a:latin typeface="Franklin Gothic Book" panose="020B0503020102020204" pitchFamily="34" charset="0"/>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US" sz="1600" b="1" u="sng" strike="noStrike" cap="none">
                          <a:solidFill>
                            <a:schemeClr val="hlink"/>
                          </a:solidFill>
                          <a:latin typeface="Franklin Gothic Book" panose="020B0503020102020204" pitchFamily="34" charset="0"/>
                          <a:ea typeface="Libre Franklin"/>
                          <a:cs typeface="Libre Franklin"/>
                          <a:sym typeface="Libre Franklin"/>
                          <a:hlinkClick r:id="rId6"/>
                        </a:rPr>
                        <a:t>rwillard@clark.edu</a:t>
                      </a:r>
                      <a:r>
                        <a:rPr lang="en-US" sz="1600" b="1" u="none" strike="noStrike" cap="none">
                          <a:latin typeface="Franklin Gothic Book" panose="020B0503020102020204" pitchFamily="34" charset="0"/>
                          <a:ea typeface="Libre Franklin"/>
                          <a:cs typeface="Libre Franklin"/>
                          <a:sym typeface="Libre Franklin"/>
                        </a:rPr>
                        <a:t> </a:t>
                      </a:r>
                      <a:endParaRPr sz="1600" b="1" u="none" strike="noStrike" cap="none">
                        <a:latin typeface="Franklin Gothic Book" panose="020B0503020102020204" pitchFamily="34" charset="0"/>
                        <a:ea typeface="Libre Franklin"/>
                        <a:cs typeface="Libre Franklin"/>
                        <a:sym typeface="Libre Franklin"/>
                      </a:endParaRPr>
                    </a:p>
                  </a:txBody>
                  <a:tcPr marL="91450" marR="91450" marT="34300" marB="34300">
                    <a:solidFill>
                      <a:schemeClr val="l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latin typeface="Franklin Gothic Book" panose="020B0503020102020204" pitchFamily="34" charset="0"/>
                          <a:ea typeface="Libre Franklin"/>
                          <a:cs typeface="Libre Franklin"/>
                          <a:sym typeface="Libre Franklin"/>
                        </a:rPr>
                        <a:t>Jeannette Quintero</a:t>
                      </a:r>
                      <a:endParaRPr sz="1600" b="1" u="none" strike="noStrike" cap="none" dirty="0">
                        <a:latin typeface="Franklin Gothic Book" panose="020B0503020102020204" pitchFamily="34" charset="0"/>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latin typeface="Franklin Gothic Book" panose="020B0503020102020204" pitchFamily="34" charset="0"/>
                          <a:ea typeface="Libre Franklin"/>
                          <a:cs typeface="Libre Franklin"/>
                          <a:sym typeface="Libre Franklin"/>
                        </a:rPr>
                        <a:t>Yakima Valley College</a:t>
                      </a:r>
                      <a:endParaRPr sz="1600" b="1" u="none" strike="noStrike" cap="none" dirty="0">
                        <a:latin typeface="Franklin Gothic Book" panose="020B0503020102020204" pitchFamily="34" charset="0"/>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US" sz="1600" b="1" u="sng" strike="noStrike" cap="none" dirty="0">
                          <a:solidFill>
                            <a:schemeClr val="hlink"/>
                          </a:solidFill>
                          <a:latin typeface="Franklin Gothic Book" panose="020B0503020102020204" pitchFamily="34" charset="0"/>
                          <a:ea typeface="Libre Franklin"/>
                          <a:cs typeface="Libre Franklin"/>
                          <a:sym typeface="Libre Franklin"/>
                          <a:hlinkClick r:id="rId7"/>
                        </a:rPr>
                        <a:t>jquintero@yvcc.edu</a:t>
                      </a:r>
                      <a:r>
                        <a:rPr lang="en-US" sz="1600" b="1" u="none" strike="noStrike" cap="none" dirty="0">
                          <a:latin typeface="Franklin Gothic Book" panose="020B0503020102020204" pitchFamily="34" charset="0"/>
                          <a:ea typeface="Libre Franklin"/>
                          <a:cs typeface="Libre Franklin"/>
                          <a:sym typeface="Libre Franklin"/>
                        </a:rPr>
                        <a:t> </a:t>
                      </a:r>
                      <a:endParaRPr sz="1600" b="1" u="none" strike="noStrike" cap="none" dirty="0">
                        <a:latin typeface="Franklin Gothic Book" panose="020B0503020102020204" pitchFamily="34" charset="0"/>
                        <a:ea typeface="Libre Franklin"/>
                        <a:cs typeface="Libre Franklin"/>
                        <a:sym typeface="Libre Franklin"/>
                      </a:endParaRPr>
                    </a:p>
                  </a:txBody>
                  <a:tcPr marL="91450" marR="91450" marT="34300" marB="34300">
                    <a:solidFill>
                      <a:schemeClr val="lt2"/>
                    </a:solidFill>
                  </a:tcPr>
                </a:tc>
                <a:extLst>
                  <a:ext uri="{0D108BD9-81ED-4DB2-BD59-A6C34878D82A}">
                    <a16:rowId xmlns:a16="http://schemas.microsoft.com/office/drawing/2014/main" val="10001"/>
                  </a:ext>
                </a:extLst>
              </a:tr>
            </a:tbl>
          </a:graphicData>
        </a:graphic>
      </p:graphicFrame>
      <p:sp>
        <p:nvSpPr>
          <p:cNvPr id="981" name="Contact information: colleges"/>
          <p:cNvSpPr txBox="1">
            <a:spLocks noGrp="1"/>
          </p:cNvSpPr>
          <p:nvPr>
            <p:ph type="title"/>
          </p:nvPr>
        </p:nvSpPr>
        <p:spPr>
          <a:xfrm>
            <a:off x="471501" y="1111350"/>
            <a:ext cx="87537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600"/>
              <a:buFont typeface="Libre Franklin Medium"/>
              <a:buNone/>
            </a:pPr>
            <a:r>
              <a:rPr lang="en-US">
                <a:latin typeface="Libre Franklin Medium"/>
                <a:ea typeface="Libre Franklin Medium"/>
                <a:cs typeface="Libre Franklin Medium"/>
                <a:sym typeface="Libre Franklin Medium"/>
              </a:rPr>
              <a:t>CONTACT INFORMATION: COLLEGES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9"/>
          <p:cNvSpPr txBox="1">
            <a:spLocks noGrp="1"/>
          </p:cNvSpPr>
          <p:nvPr>
            <p:ph type="title"/>
          </p:nvPr>
        </p:nvSpPr>
        <p:spPr>
          <a:xfrm>
            <a:off x="536860" y="1162452"/>
            <a:ext cx="8337000" cy="59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PURPOSE</a:t>
            </a:r>
            <a:endParaRPr/>
          </a:p>
        </p:txBody>
      </p:sp>
      <p:sp>
        <p:nvSpPr>
          <p:cNvPr id="479" name="Google Shape;479;p69"/>
          <p:cNvSpPr txBox="1">
            <a:spLocks noGrp="1"/>
          </p:cNvSpPr>
          <p:nvPr>
            <p:ph type="body" idx="1"/>
          </p:nvPr>
        </p:nvSpPr>
        <p:spPr>
          <a:xfrm>
            <a:off x="536860" y="1811366"/>
            <a:ext cx="8337000" cy="2817600"/>
          </a:xfrm>
          <a:prstGeom prst="rect">
            <a:avLst/>
          </a:prstGeom>
          <a:noFill/>
          <a:ln>
            <a:noFill/>
          </a:ln>
        </p:spPr>
        <p:txBody>
          <a:bodyPr spcFirstLastPara="1" wrap="square" lIns="91425" tIns="45700" rIns="91425" bIns="45700" anchor="t" anchorCtr="0">
            <a:noAutofit/>
          </a:bodyPr>
          <a:lstStyle/>
          <a:p>
            <a:pPr marL="400050" lvl="0" indent="-273050" algn="l" rtl="0">
              <a:lnSpc>
                <a:spcPct val="115000"/>
              </a:lnSpc>
              <a:spcBef>
                <a:spcPts val="0"/>
              </a:spcBef>
              <a:spcAft>
                <a:spcPts val="0"/>
              </a:spcAft>
              <a:buClr>
                <a:srgbClr val="003764"/>
              </a:buClr>
              <a:buSzPts val="2500"/>
              <a:buFont typeface="Noto Sans Symbols"/>
              <a:buChar char="•"/>
            </a:pPr>
            <a:r>
              <a:rPr lang="en-US" sz="2500"/>
              <a:t>WA State Board in highlighting Diversity and Equity Officers’ (DEOC) work and significance to EDI work </a:t>
            </a:r>
            <a:endParaRPr sz="2500"/>
          </a:p>
          <a:p>
            <a:pPr marL="400050" lvl="0" indent="-273050" algn="l" rtl="0">
              <a:lnSpc>
                <a:spcPct val="115000"/>
              </a:lnSpc>
              <a:spcBef>
                <a:spcPts val="0"/>
              </a:spcBef>
              <a:spcAft>
                <a:spcPts val="0"/>
              </a:spcAft>
              <a:buClr>
                <a:srgbClr val="003764"/>
              </a:buClr>
              <a:buSzPts val="2500"/>
              <a:buFont typeface="Noto Sans Symbols"/>
              <a:buChar char="•"/>
            </a:pPr>
            <a:r>
              <a:rPr lang="en-US" sz="2500"/>
              <a:t>Significance of state bills to advance EDI work</a:t>
            </a:r>
            <a:endParaRPr sz="2500"/>
          </a:p>
          <a:p>
            <a:pPr marL="400050" lvl="0" indent="-273050" algn="l" rtl="0">
              <a:lnSpc>
                <a:spcPct val="115000"/>
              </a:lnSpc>
              <a:spcBef>
                <a:spcPts val="0"/>
              </a:spcBef>
              <a:spcAft>
                <a:spcPts val="0"/>
              </a:spcAft>
              <a:buClr>
                <a:srgbClr val="003764"/>
              </a:buClr>
              <a:buSzPts val="2500"/>
              <a:buFont typeface="Noto Sans Symbols"/>
              <a:buChar char="•"/>
            </a:pPr>
            <a:r>
              <a:rPr lang="en-US" sz="2500"/>
              <a:t>Actions of our colleges</a:t>
            </a:r>
            <a:endParaRPr sz="25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23"/>
          <p:cNvSpPr txBox="1">
            <a:spLocks noGrp="1"/>
          </p:cNvSpPr>
          <p:nvPr>
            <p:ph type="title"/>
          </p:nvPr>
        </p:nvSpPr>
        <p:spPr>
          <a:xfrm>
            <a:off x="464599" y="887242"/>
            <a:ext cx="7886700" cy="168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764"/>
              </a:buClr>
              <a:buSzPts val="3500"/>
              <a:buFont typeface="Libre Franklin Medium"/>
              <a:buNone/>
            </a:pPr>
            <a:r>
              <a:rPr lang="en-US"/>
              <a:t>CONTACT INFORMATION: SBCTC</a:t>
            </a:r>
            <a:endParaRPr/>
          </a:p>
        </p:txBody>
      </p:sp>
      <p:sp>
        <p:nvSpPr>
          <p:cNvPr id="989" name="Google Shape;989;p123"/>
          <p:cNvSpPr txBox="1">
            <a:spLocks noGrp="1"/>
          </p:cNvSpPr>
          <p:nvPr>
            <p:ph type="body" idx="1"/>
          </p:nvPr>
        </p:nvSpPr>
        <p:spPr>
          <a:xfrm>
            <a:off x="508750" y="1520525"/>
            <a:ext cx="8401800" cy="30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3764"/>
              </a:buClr>
              <a:buSzPts val="1600"/>
              <a:buFont typeface="Arial"/>
              <a:buNone/>
            </a:pPr>
            <a:r>
              <a:rPr lang="en-US" sz="1300" b="1" dirty="0">
                <a:solidFill>
                  <a:srgbClr val="1C4587"/>
                </a:solidFill>
              </a:rPr>
              <a:t>Ha Nguyen</a:t>
            </a:r>
            <a:r>
              <a:rPr lang="en-US" sz="1300" dirty="0">
                <a:solidFill>
                  <a:srgbClr val="1C4587"/>
                </a:solidFill>
              </a:rPr>
              <a:t>                                                                </a:t>
            </a:r>
            <a:r>
              <a:rPr lang="en-US" sz="1300" b="1" dirty="0">
                <a:solidFill>
                  <a:srgbClr val="1C4587"/>
                </a:solidFill>
              </a:rPr>
              <a:t>Melissa Williams		Julie Huss</a:t>
            </a:r>
            <a:endParaRPr sz="1300" b="1" dirty="0">
              <a:solidFill>
                <a:srgbClr val="1C4587"/>
              </a:solidFill>
            </a:endParaRPr>
          </a:p>
          <a:p>
            <a:pPr marL="0" lvl="0" indent="0" algn="l" rtl="0">
              <a:spcBef>
                <a:spcPts val="750"/>
              </a:spcBef>
              <a:spcAft>
                <a:spcPts val="0"/>
              </a:spcAft>
              <a:buClr>
                <a:srgbClr val="003764"/>
              </a:buClr>
              <a:buSzPts val="1600"/>
              <a:buFont typeface="Arial"/>
              <a:buNone/>
            </a:pPr>
            <a:r>
              <a:rPr lang="en-US" sz="1300" dirty="0">
                <a:solidFill>
                  <a:srgbClr val="1C4587"/>
                </a:solidFill>
              </a:rPr>
              <a:t>Director for EDI                                                      Policy Associate for EDI	Human Resources Director</a:t>
            </a:r>
            <a:endParaRPr sz="1300" dirty="0">
              <a:solidFill>
                <a:srgbClr val="1C4587"/>
              </a:solidFill>
            </a:endParaRPr>
          </a:p>
          <a:p>
            <a:pPr marL="0" lvl="0" indent="0" algn="l" rtl="0">
              <a:spcBef>
                <a:spcPts val="750"/>
              </a:spcBef>
              <a:spcAft>
                <a:spcPts val="0"/>
              </a:spcAft>
              <a:buClr>
                <a:srgbClr val="003764"/>
              </a:buClr>
              <a:buSzPts val="1600"/>
              <a:buFont typeface="Arial"/>
              <a:buNone/>
            </a:pPr>
            <a:r>
              <a:rPr lang="en-US" sz="1300" dirty="0">
                <a:solidFill>
                  <a:srgbClr val="1C4587"/>
                </a:solidFill>
              </a:rPr>
              <a:t>360-704-1001                                                        360-704-3992		360-704-4350</a:t>
            </a:r>
            <a:endParaRPr sz="1300" dirty="0">
              <a:solidFill>
                <a:srgbClr val="1C4587"/>
              </a:solidFill>
            </a:endParaRPr>
          </a:p>
          <a:p>
            <a:pPr marL="0" lvl="0" indent="0" algn="l" rtl="0">
              <a:spcBef>
                <a:spcPts val="750"/>
              </a:spcBef>
              <a:spcAft>
                <a:spcPts val="0"/>
              </a:spcAft>
              <a:buClr>
                <a:srgbClr val="003764"/>
              </a:buClr>
              <a:buSzPts val="1600"/>
              <a:buFont typeface="Arial"/>
              <a:buNone/>
            </a:pPr>
            <a:r>
              <a:rPr lang="en-US" sz="1300" u="sng" dirty="0">
                <a:solidFill>
                  <a:schemeClr val="hlink"/>
                </a:solidFill>
                <a:hlinkClick r:id="rId3"/>
              </a:rPr>
              <a:t>hnguyen@sbctc.edu</a:t>
            </a:r>
            <a:r>
              <a:rPr lang="en-US" sz="1300" dirty="0">
                <a:solidFill>
                  <a:srgbClr val="1C4587"/>
                </a:solidFill>
              </a:rPr>
              <a:t>                                             </a:t>
            </a:r>
            <a:r>
              <a:rPr lang="en-US" sz="1300" u="sng" dirty="0">
                <a:solidFill>
                  <a:schemeClr val="hlink"/>
                </a:solidFill>
                <a:hlinkClick r:id="rId4"/>
              </a:rPr>
              <a:t>mwilliams@sbctc.edu</a:t>
            </a:r>
            <a:r>
              <a:rPr lang="en-US" sz="1300" dirty="0">
                <a:solidFill>
                  <a:srgbClr val="1C4587"/>
                </a:solidFill>
              </a:rPr>
              <a:t> 	</a:t>
            </a:r>
            <a:r>
              <a:rPr lang="en-US" sz="1300" u="sng" dirty="0">
                <a:solidFill>
                  <a:schemeClr val="hlink"/>
                </a:solidFill>
                <a:hlinkClick r:id="rId5"/>
              </a:rPr>
              <a:t>jhuss@sbctc.edu</a:t>
            </a:r>
            <a:r>
              <a:rPr lang="en-US" sz="1300" dirty="0">
                <a:solidFill>
                  <a:srgbClr val="1C4587"/>
                </a:solidFill>
              </a:rPr>
              <a:t> </a:t>
            </a:r>
            <a:endParaRPr sz="1300" dirty="0">
              <a:solidFill>
                <a:srgbClr val="1C4587"/>
              </a:solidFill>
            </a:endParaRPr>
          </a:p>
          <a:p>
            <a:pPr marL="0" lvl="0" indent="0" algn="l" rtl="0">
              <a:spcBef>
                <a:spcPts val="750"/>
              </a:spcBef>
              <a:spcAft>
                <a:spcPts val="0"/>
              </a:spcAft>
              <a:buClr>
                <a:srgbClr val="003764"/>
              </a:buClr>
              <a:buSzPts val="1600"/>
              <a:buFont typeface="Arial"/>
              <a:buNone/>
            </a:pPr>
            <a:endParaRPr sz="1300" dirty="0">
              <a:solidFill>
                <a:srgbClr val="1C4587"/>
              </a:solidFill>
            </a:endParaRPr>
          </a:p>
          <a:p>
            <a:pPr marL="0" lvl="0" indent="0" algn="l" rtl="0">
              <a:spcBef>
                <a:spcPts val="750"/>
              </a:spcBef>
              <a:spcAft>
                <a:spcPts val="0"/>
              </a:spcAft>
              <a:buClr>
                <a:srgbClr val="003764"/>
              </a:buClr>
              <a:buSzPts val="1600"/>
              <a:buFont typeface="Arial"/>
              <a:buNone/>
            </a:pPr>
            <a:r>
              <a:rPr lang="en-US" sz="1300" b="1" dirty="0">
                <a:solidFill>
                  <a:srgbClr val="1C4587"/>
                </a:solidFill>
              </a:rPr>
              <a:t>Summer Kenesson    </a:t>
            </a:r>
            <a:r>
              <a:rPr lang="en-US" sz="1300" dirty="0">
                <a:solidFill>
                  <a:srgbClr val="1C4587"/>
                </a:solidFill>
              </a:rPr>
              <a:t>                                           </a:t>
            </a:r>
            <a:r>
              <a:rPr lang="en-US" sz="1300" b="1" dirty="0">
                <a:solidFill>
                  <a:srgbClr val="1C4587"/>
                </a:solidFill>
              </a:rPr>
              <a:t>Christina Pleasants</a:t>
            </a:r>
            <a:endParaRPr sz="1300" dirty="0">
              <a:solidFill>
                <a:srgbClr val="1C4587"/>
              </a:solidFill>
            </a:endParaRPr>
          </a:p>
          <a:p>
            <a:pPr marL="0" lvl="0" indent="0" algn="l" rtl="0">
              <a:spcBef>
                <a:spcPts val="750"/>
              </a:spcBef>
              <a:spcAft>
                <a:spcPts val="0"/>
              </a:spcAft>
              <a:buClr>
                <a:srgbClr val="003764"/>
              </a:buClr>
              <a:buSzPts val="1600"/>
              <a:buFont typeface="Arial"/>
              <a:buNone/>
            </a:pPr>
            <a:r>
              <a:rPr lang="en-US" sz="1300" dirty="0">
                <a:solidFill>
                  <a:srgbClr val="1C4587"/>
                </a:solidFill>
              </a:rPr>
              <a:t>Interim Director, Research                                Administrative Assistant for EDI</a:t>
            </a:r>
            <a:endParaRPr sz="1300" dirty="0">
              <a:solidFill>
                <a:srgbClr val="1C4587"/>
              </a:solidFill>
            </a:endParaRPr>
          </a:p>
          <a:p>
            <a:pPr marL="0" lvl="0" indent="0" algn="l" rtl="0">
              <a:spcBef>
                <a:spcPts val="750"/>
              </a:spcBef>
              <a:spcAft>
                <a:spcPts val="0"/>
              </a:spcAft>
              <a:buClr>
                <a:srgbClr val="003764"/>
              </a:buClr>
              <a:buSzPts val="1600"/>
              <a:buFont typeface="Arial"/>
              <a:buNone/>
            </a:pPr>
            <a:r>
              <a:rPr lang="en-US" sz="1300" dirty="0">
                <a:solidFill>
                  <a:srgbClr val="1C4587"/>
                </a:solidFill>
              </a:rPr>
              <a:t>360-704-4384                                                       360-704-4360</a:t>
            </a:r>
            <a:endParaRPr sz="1300" dirty="0">
              <a:solidFill>
                <a:srgbClr val="1C4587"/>
              </a:solidFill>
            </a:endParaRPr>
          </a:p>
          <a:p>
            <a:pPr marL="0" lvl="0" indent="0" algn="l" rtl="0">
              <a:spcBef>
                <a:spcPts val="750"/>
              </a:spcBef>
              <a:spcAft>
                <a:spcPts val="0"/>
              </a:spcAft>
              <a:buClr>
                <a:srgbClr val="003764"/>
              </a:buClr>
              <a:buSzPts val="1600"/>
              <a:buNone/>
            </a:pPr>
            <a:r>
              <a:rPr lang="en-US" sz="1300" u="sng" dirty="0">
                <a:solidFill>
                  <a:schemeClr val="hlink"/>
                </a:solidFill>
                <a:hlinkClick r:id="rId6"/>
              </a:rPr>
              <a:t>skenesson@sbctc.edu</a:t>
            </a:r>
            <a:r>
              <a:rPr lang="en-US" sz="1300" dirty="0">
                <a:solidFill>
                  <a:srgbClr val="1C4587"/>
                </a:solidFill>
              </a:rPr>
              <a:t>                                         </a:t>
            </a:r>
            <a:r>
              <a:rPr lang="en-US" sz="1300" u="sng" dirty="0">
                <a:solidFill>
                  <a:schemeClr val="hlink"/>
                </a:solidFill>
                <a:hlinkClick r:id="rId7"/>
              </a:rPr>
              <a:t>cpleasants@sbctc.edu</a:t>
            </a:r>
            <a:endParaRPr sz="1300" dirty="0">
              <a:solidFill>
                <a:srgbClr val="1C4587"/>
              </a:solidFill>
              <a:highlight>
                <a:srgbClr val="FFFF00"/>
              </a:highlight>
            </a:endParaRPr>
          </a:p>
          <a:p>
            <a:pPr marL="0" lvl="0" indent="0" algn="l" rtl="0">
              <a:lnSpc>
                <a:spcPct val="90000"/>
              </a:lnSpc>
              <a:spcBef>
                <a:spcPts val="750"/>
              </a:spcBef>
              <a:spcAft>
                <a:spcPts val="0"/>
              </a:spcAft>
              <a:buClr>
                <a:srgbClr val="003764"/>
              </a:buClr>
              <a:buSzPts val="1800"/>
              <a:buNone/>
            </a:pPr>
            <a:endParaRPr sz="1800" dirty="0">
              <a:highlight>
                <a:srgbClr val="FFFF00"/>
              </a:highlight>
            </a:endParaRPr>
          </a:p>
          <a:p>
            <a:pPr marL="0" lvl="0" indent="0" algn="l" rtl="0">
              <a:lnSpc>
                <a:spcPct val="90000"/>
              </a:lnSpc>
              <a:spcBef>
                <a:spcPts val="750"/>
              </a:spcBef>
              <a:spcAft>
                <a:spcPts val="0"/>
              </a:spcAft>
              <a:buClr>
                <a:srgbClr val="003764"/>
              </a:buClr>
              <a:buSzPts val="2000"/>
              <a:buNone/>
            </a:pPr>
            <a:endParaRPr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25"/>
          <p:cNvSpPr txBox="1">
            <a:spLocks noGrp="1"/>
          </p:cNvSpPr>
          <p:nvPr>
            <p:ph type="title"/>
          </p:nvPr>
        </p:nvSpPr>
        <p:spPr>
          <a:xfrm>
            <a:off x="369888" y="3500533"/>
            <a:ext cx="8337000" cy="74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800"/>
              <a:buNone/>
            </a:pPr>
            <a:r>
              <a:rPr lang="en-US" dirty="0"/>
              <a:t>Thank you!</a:t>
            </a:r>
            <a:endParaRPr dirty="0"/>
          </a:p>
        </p:txBody>
      </p:sp>
      <p:sp>
        <p:nvSpPr>
          <p:cNvPr id="1004" name="Google Shape;1004;p125"/>
          <p:cNvSpPr txBox="1">
            <a:spLocks noGrp="1"/>
          </p:cNvSpPr>
          <p:nvPr>
            <p:ph type="body" idx="2"/>
          </p:nvPr>
        </p:nvSpPr>
        <p:spPr>
          <a:xfrm>
            <a:off x="369888" y="4249933"/>
            <a:ext cx="4614900" cy="56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000"/>
              <a:buNone/>
            </a:pPr>
            <a:r>
              <a:rPr lang="en-US" sz="1800" dirty="0"/>
              <a:t>For general inquiries, please reach out to EDI@SBCTC.EDU</a:t>
            </a:r>
            <a:endParaRPr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24"/>
          <p:cNvSpPr txBox="1">
            <a:spLocks noGrp="1"/>
          </p:cNvSpPr>
          <p:nvPr>
            <p:ph type="title"/>
          </p:nvPr>
        </p:nvSpPr>
        <p:spPr>
          <a:xfrm>
            <a:off x="471500" y="1111353"/>
            <a:ext cx="8220000" cy="54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 &amp; Answer Session</a:t>
            </a:r>
            <a:endParaRPr/>
          </a:p>
        </p:txBody>
      </p:sp>
      <p:sp>
        <p:nvSpPr>
          <p:cNvPr id="996" name="Google Shape;996;p124"/>
          <p:cNvSpPr txBox="1">
            <a:spLocks noGrp="1"/>
          </p:cNvSpPr>
          <p:nvPr>
            <p:ph type="body" idx="1"/>
          </p:nvPr>
        </p:nvSpPr>
        <p:spPr>
          <a:xfrm>
            <a:off x="390075" y="1783523"/>
            <a:ext cx="8220000" cy="29307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Optional time for guests to ask questions about:</a:t>
            </a:r>
            <a:endParaRPr sz="2200"/>
          </a:p>
          <a:p>
            <a:pPr marL="914400" lvl="1" indent="-368300" algn="l" rtl="0">
              <a:spcBef>
                <a:spcPts val="0"/>
              </a:spcBef>
              <a:spcAft>
                <a:spcPts val="0"/>
              </a:spcAft>
              <a:buSzPts val="2200"/>
              <a:buChar char="•"/>
            </a:pPr>
            <a:r>
              <a:rPr lang="en-US" sz="2200"/>
              <a:t> 5194 &amp; 5227</a:t>
            </a:r>
            <a:endParaRPr sz="2200"/>
          </a:p>
          <a:p>
            <a:pPr marL="914400" lvl="1" indent="-368300" algn="l" rtl="0">
              <a:spcBef>
                <a:spcPts val="0"/>
              </a:spcBef>
              <a:spcAft>
                <a:spcPts val="0"/>
              </a:spcAft>
              <a:buSzPts val="2200"/>
              <a:buChar char="•"/>
            </a:pPr>
            <a:r>
              <a:rPr lang="en-US" sz="2200"/>
              <a:t>College programs</a:t>
            </a: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457200" lvl="0" indent="-361950" algn="l" rtl="0">
              <a:spcBef>
                <a:spcPts val="1000"/>
              </a:spcBef>
              <a:spcAft>
                <a:spcPts val="0"/>
              </a:spcAft>
              <a:buSzPts val="2100"/>
              <a:buChar char="•"/>
            </a:pPr>
            <a:r>
              <a:rPr lang="en-US" sz="2100"/>
              <a:t>Please also feel free to refer to the </a:t>
            </a:r>
            <a:r>
              <a:rPr lang="en-US" sz="2100" u="sng">
                <a:solidFill>
                  <a:schemeClr val="hlink"/>
                </a:solidFill>
                <a:hlinkClick r:id="rId3"/>
              </a:rPr>
              <a:t>‘Questions’ Google Doc.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6" name="Chart" descr="deliverables list"/>
          <p:cNvGrpSpPr/>
          <p:nvPr/>
        </p:nvGrpSpPr>
        <p:grpSpPr>
          <a:xfrm>
            <a:off x="462000" y="1581631"/>
            <a:ext cx="8394177" cy="3287824"/>
            <a:chOff x="0" y="53878"/>
            <a:chExt cx="8220075" cy="4484880"/>
          </a:xfrm>
        </p:grpSpPr>
        <p:sp>
          <p:nvSpPr>
            <p:cNvPr id="495" name="ProDev/Training list"/>
            <p:cNvSpPr/>
            <p:nvPr/>
          </p:nvSpPr>
          <p:spPr>
            <a:xfrm>
              <a:off x="0" y="3152758"/>
              <a:ext cx="8220075" cy="1386000"/>
            </a:xfrm>
            <a:prstGeom prst="rect">
              <a:avLst/>
            </a:prstGeom>
            <a:solidFill>
              <a:schemeClr val="lt1">
                <a:alpha val="89411"/>
              </a:schemeClr>
            </a:solidFill>
            <a:ln w="12700" cap="flat" cmpd="sng">
              <a:solidFill>
                <a:srgbClr val="6FAA4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900" b="0" i="0" u="none" strike="noStrike" cap="none">
                <a:solidFill>
                  <a:srgbClr val="000000"/>
                </a:solidFill>
                <a:latin typeface="Libre Franklin"/>
                <a:ea typeface="Libre Franklin"/>
                <a:cs typeface="Libre Franklin"/>
                <a:sym typeface="Libre Franklin"/>
              </a:endParaRPr>
            </a:p>
          </p:txBody>
        </p:sp>
        <p:sp>
          <p:nvSpPr>
            <p:cNvPr id="496" name="ProDev &amp; Training list"/>
            <p:cNvSpPr txBox="1"/>
            <p:nvPr/>
          </p:nvSpPr>
          <p:spPr>
            <a:xfrm>
              <a:off x="0" y="3152726"/>
              <a:ext cx="8220000" cy="1386000"/>
            </a:xfrm>
            <a:prstGeom prst="rect">
              <a:avLst/>
            </a:prstGeom>
            <a:noFill/>
            <a:ln>
              <a:noFill/>
            </a:ln>
          </p:spPr>
          <p:txBody>
            <a:bodyPr spcFirstLastPara="1" wrap="square" lIns="637950" tIns="333225" rIns="637950" bIns="113775" anchor="t" anchorCtr="0">
              <a:noAutofit/>
            </a:bodyPr>
            <a:lstStyle/>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Provide DEI/anti-racism training to faculty, staff, and students. </a:t>
              </a:r>
              <a:endParaRPr sz="900" b="0" i="0" u="none" strike="noStrike" cap="none">
                <a:solidFill>
                  <a:srgbClr val="000000"/>
                </a:solidFill>
                <a:latin typeface="Libre Franklin"/>
                <a:ea typeface="Libre Franklin"/>
                <a:cs typeface="Libre Franklin"/>
                <a:sym typeface="Libre Franklin"/>
              </a:endParaRPr>
            </a:p>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Create an evaluation for the participants.</a:t>
              </a:r>
              <a:endParaRPr sz="900" b="0" i="0" u="none" strike="noStrike" cap="none">
                <a:solidFill>
                  <a:srgbClr val="000000"/>
                </a:solidFill>
                <a:latin typeface="Libre Franklin"/>
                <a:ea typeface="Libre Franklin"/>
                <a:cs typeface="Libre Franklin"/>
                <a:sym typeface="Libre Franklin"/>
              </a:endParaRPr>
            </a:p>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Share completed evaluations and other program information with SBCTC annually.</a:t>
              </a:r>
              <a:endParaRPr sz="900" b="0" i="0" u="none" strike="noStrike" cap="none">
                <a:solidFill>
                  <a:srgbClr val="000000"/>
                </a:solidFill>
                <a:latin typeface="Libre Franklin"/>
                <a:ea typeface="Libre Franklin"/>
                <a:cs typeface="Libre Franklin"/>
                <a:sym typeface="Libre Franklin"/>
              </a:endParaRPr>
            </a:p>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Post DEI training framework on public website.</a:t>
              </a:r>
              <a:endParaRPr sz="900" b="0" i="0" u="none" strike="noStrike" cap="none">
                <a:solidFill>
                  <a:srgbClr val="000000"/>
                </a:solidFill>
                <a:latin typeface="Libre Franklin"/>
                <a:ea typeface="Libre Franklin"/>
                <a:cs typeface="Libre Franklin"/>
                <a:sym typeface="Libre Franklin"/>
              </a:endParaRPr>
            </a:p>
          </p:txBody>
        </p:sp>
        <p:sp>
          <p:nvSpPr>
            <p:cNvPr id="497" name="ProDev &amp; training box"/>
            <p:cNvSpPr/>
            <p:nvPr/>
          </p:nvSpPr>
          <p:spPr>
            <a:xfrm>
              <a:off x="411003" y="2916598"/>
              <a:ext cx="5754052" cy="47232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900" b="0" i="0" u="none" strike="noStrike" cap="none">
                <a:solidFill>
                  <a:srgbClr val="000000"/>
                </a:solidFill>
                <a:latin typeface="Libre Franklin"/>
                <a:ea typeface="Libre Franklin"/>
                <a:cs typeface="Libre Franklin"/>
                <a:sym typeface="Libre Franklin"/>
              </a:endParaRPr>
            </a:p>
          </p:txBody>
        </p:sp>
        <p:sp>
          <p:nvSpPr>
            <p:cNvPr id="498" name="ProDev &amp; Training box"/>
            <p:cNvSpPr txBox="1"/>
            <p:nvPr/>
          </p:nvSpPr>
          <p:spPr>
            <a:xfrm>
              <a:off x="434060" y="2916586"/>
              <a:ext cx="5707800" cy="426300"/>
            </a:xfrm>
            <a:prstGeom prst="rect">
              <a:avLst/>
            </a:prstGeom>
            <a:noFill/>
            <a:ln>
              <a:noFill/>
            </a:ln>
          </p:spPr>
          <p:txBody>
            <a:bodyPr spcFirstLastPara="1" wrap="square" lIns="217475" tIns="0" rIns="217475" bIns="0" anchor="ctr" anchorCtr="0">
              <a:noAutofit/>
            </a:bodyPr>
            <a:lstStyle/>
            <a:p>
              <a:pPr marL="0" marR="0" lvl="0" indent="0" algn="l" rtl="0">
                <a:lnSpc>
                  <a:spcPct val="100000"/>
                </a:lnSpc>
                <a:spcBef>
                  <a:spcPts val="0"/>
                </a:spcBef>
                <a:spcAft>
                  <a:spcPts val="0"/>
                </a:spcAft>
                <a:buClr>
                  <a:schemeClr val="lt1"/>
                </a:buClr>
                <a:buSzPts val="1600"/>
                <a:buFont typeface="Libre Franklin Medium"/>
                <a:buNone/>
              </a:pPr>
              <a:r>
                <a:rPr lang="en-US" sz="1300" b="0" i="0" u="none" strike="noStrike" cap="none">
                  <a:solidFill>
                    <a:schemeClr val="lt1"/>
                  </a:solidFill>
                  <a:latin typeface="Libre Franklin Medium"/>
                  <a:ea typeface="Libre Franklin Medium"/>
                  <a:cs typeface="Libre Franklin Medium"/>
                  <a:sym typeface="Libre Franklin Medium"/>
                </a:rPr>
                <a:t>Professional Development &amp; Training	</a:t>
              </a:r>
              <a:endParaRPr sz="1300" b="0" i="0" u="none" strike="noStrike" cap="none">
                <a:solidFill>
                  <a:schemeClr val="lt1"/>
                </a:solidFill>
                <a:latin typeface="Libre Franklin Medium"/>
                <a:ea typeface="Libre Franklin Medium"/>
                <a:cs typeface="Libre Franklin Medium"/>
                <a:sym typeface="Libre Franklin Medium"/>
              </a:endParaRPr>
            </a:p>
          </p:txBody>
        </p:sp>
        <p:sp>
          <p:nvSpPr>
            <p:cNvPr id="491" name="listening/feedback outline"/>
            <p:cNvSpPr/>
            <p:nvPr/>
          </p:nvSpPr>
          <p:spPr>
            <a:xfrm>
              <a:off x="0" y="1721398"/>
              <a:ext cx="8220075" cy="1108800"/>
            </a:xfrm>
            <a:prstGeom prst="rect">
              <a:avLst/>
            </a:prstGeom>
            <a:solidFill>
              <a:schemeClr val="lt1">
                <a:alpha val="89411"/>
              </a:schemeClr>
            </a:solidFill>
            <a:ln w="12700" cap="flat" cmpd="sng">
              <a:solidFill>
                <a:srgbClr val="44B7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900" b="0" i="0" u="none" strike="noStrike" cap="none">
                <a:solidFill>
                  <a:srgbClr val="000000"/>
                </a:solidFill>
                <a:latin typeface="Libre Franklin"/>
                <a:ea typeface="Libre Franklin"/>
                <a:cs typeface="Libre Franklin"/>
                <a:sym typeface="Libre Franklin"/>
              </a:endParaRPr>
            </a:p>
          </p:txBody>
        </p:sp>
        <p:sp>
          <p:nvSpPr>
            <p:cNvPr id="492" name="Listening/feedback list"/>
            <p:cNvSpPr txBox="1"/>
            <p:nvPr/>
          </p:nvSpPr>
          <p:spPr>
            <a:xfrm>
              <a:off x="0" y="1721397"/>
              <a:ext cx="8219999" cy="1197899"/>
            </a:xfrm>
            <a:prstGeom prst="rect">
              <a:avLst/>
            </a:prstGeom>
            <a:noFill/>
            <a:ln>
              <a:noFill/>
            </a:ln>
          </p:spPr>
          <p:txBody>
            <a:bodyPr spcFirstLastPara="1" wrap="square" lIns="637950" tIns="333225" rIns="637950" bIns="113775" anchor="t" anchorCtr="0">
              <a:noAutofit/>
            </a:bodyPr>
            <a:lstStyle/>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Colleges must conduct annual DEI listening and feedback sessions for the entire campus community.</a:t>
              </a:r>
              <a:endParaRPr sz="1100" b="0" i="0" u="none" strike="noStrike" cap="none">
                <a:solidFill>
                  <a:schemeClr val="dk1"/>
                </a:solidFill>
                <a:latin typeface="Libre Franklin Medium"/>
                <a:ea typeface="Libre Franklin Medium"/>
                <a:cs typeface="Libre Franklin Medium"/>
                <a:sym typeface="Libre Franklin Medium"/>
              </a:endParaRPr>
            </a:p>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Must compensate students for their participation and post findings on public website. </a:t>
              </a:r>
              <a:endParaRPr sz="1100" b="0" i="0" u="none" strike="noStrike" cap="none">
                <a:solidFill>
                  <a:schemeClr val="dk1"/>
                </a:solidFill>
                <a:latin typeface="Libre Franklin Medium"/>
                <a:ea typeface="Libre Franklin Medium"/>
                <a:cs typeface="Libre Franklin Medium"/>
                <a:sym typeface="Libre Franklin Medium"/>
              </a:endParaRPr>
            </a:p>
          </p:txBody>
        </p:sp>
        <p:sp>
          <p:nvSpPr>
            <p:cNvPr id="493" name="Listening/feedback box"/>
            <p:cNvSpPr/>
            <p:nvPr/>
          </p:nvSpPr>
          <p:spPr>
            <a:xfrm>
              <a:off x="411003" y="1485238"/>
              <a:ext cx="5754052" cy="472320"/>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900" b="0" i="0" u="none" strike="noStrike" cap="none">
                <a:solidFill>
                  <a:srgbClr val="000000"/>
                </a:solidFill>
                <a:latin typeface="Libre Franklin"/>
                <a:ea typeface="Libre Franklin"/>
                <a:cs typeface="Libre Franklin"/>
                <a:sym typeface="Libre Franklin"/>
              </a:endParaRPr>
            </a:p>
          </p:txBody>
        </p:sp>
        <p:sp>
          <p:nvSpPr>
            <p:cNvPr id="494" name="Listening/ feedback box"/>
            <p:cNvSpPr txBox="1"/>
            <p:nvPr/>
          </p:nvSpPr>
          <p:spPr>
            <a:xfrm>
              <a:off x="434060" y="1508295"/>
              <a:ext cx="5707938" cy="426206"/>
            </a:xfrm>
            <a:prstGeom prst="rect">
              <a:avLst/>
            </a:prstGeom>
            <a:noFill/>
            <a:ln>
              <a:noFill/>
            </a:ln>
          </p:spPr>
          <p:txBody>
            <a:bodyPr spcFirstLastPara="1" wrap="square" lIns="217475" tIns="0" rIns="217475" bIns="0" anchor="ctr" anchorCtr="0">
              <a:noAutofit/>
            </a:bodyPr>
            <a:lstStyle/>
            <a:p>
              <a:pPr marL="0" marR="0" lvl="0" indent="0" algn="l" rtl="0">
                <a:lnSpc>
                  <a:spcPct val="100000"/>
                </a:lnSpc>
                <a:spcBef>
                  <a:spcPts val="0"/>
                </a:spcBef>
                <a:spcAft>
                  <a:spcPts val="0"/>
                </a:spcAft>
                <a:buClr>
                  <a:schemeClr val="lt1"/>
                </a:buClr>
                <a:buSzPts val="1600"/>
                <a:buFont typeface="Libre Franklin Medium"/>
                <a:buNone/>
              </a:pPr>
              <a:r>
                <a:rPr lang="en-US" sz="1300" b="0" i="0" u="none" strike="noStrike" cap="none">
                  <a:solidFill>
                    <a:schemeClr val="lt1"/>
                  </a:solidFill>
                  <a:latin typeface="Libre Franklin Medium"/>
                  <a:ea typeface="Libre Franklin Medium"/>
                  <a:cs typeface="Libre Franklin Medium"/>
                  <a:sym typeface="Libre Franklin Medium"/>
                </a:rPr>
                <a:t>Listening &amp; Feedback Sessions </a:t>
              </a:r>
              <a:endParaRPr sz="1300" b="0" i="0" u="none" strike="noStrike" cap="none">
                <a:solidFill>
                  <a:schemeClr val="lt1"/>
                </a:solidFill>
                <a:latin typeface="Libre Franklin Medium"/>
                <a:ea typeface="Libre Franklin Medium"/>
                <a:cs typeface="Libre Franklin Medium"/>
                <a:sym typeface="Libre Franklin Medium"/>
              </a:endParaRPr>
            </a:p>
          </p:txBody>
        </p:sp>
        <p:sp>
          <p:nvSpPr>
            <p:cNvPr id="487" name="CCA outline"/>
            <p:cNvSpPr/>
            <p:nvPr/>
          </p:nvSpPr>
          <p:spPr>
            <a:xfrm>
              <a:off x="0" y="290038"/>
              <a:ext cx="8220075" cy="1108800"/>
            </a:xfrm>
            <a:prstGeom prst="rect">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900" b="0" i="0" u="none" strike="noStrike" cap="none">
                <a:solidFill>
                  <a:srgbClr val="000000"/>
                </a:solidFill>
                <a:latin typeface="Libre Franklin"/>
                <a:ea typeface="Libre Franklin"/>
                <a:cs typeface="Libre Franklin"/>
                <a:sym typeface="Libre Franklin"/>
              </a:endParaRPr>
            </a:p>
          </p:txBody>
        </p:sp>
        <p:sp>
          <p:nvSpPr>
            <p:cNvPr id="488" name="CCA list"/>
            <p:cNvSpPr txBox="1"/>
            <p:nvPr/>
          </p:nvSpPr>
          <p:spPr>
            <a:xfrm>
              <a:off x="0" y="290044"/>
              <a:ext cx="8220000" cy="1108800"/>
            </a:xfrm>
            <a:prstGeom prst="rect">
              <a:avLst/>
            </a:prstGeom>
            <a:noFill/>
            <a:ln>
              <a:noFill/>
            </a:ln>
          </p:spPr>
          <p:txBody>
            <a:bodyPr spcFirstLastPara="1" wrap="square" lIns="637950" tIns="333225" rIns="637950" bIns="113775" anchor="b" anchorCtr="0">
              <a:noAutofit/>
            </a:bodyPr>
            <a:lstStyle/>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dirty="0">
                  <a:solidFill>
                    <a:schemeClr val="dk1"/>
                  </a:solidFill>
                  <a:latin typeface="Libre Franklin Medium"/>
                  <a:ea typeface="Libre Franklin Medium"/>
                  <a:cs typeface="Libre Franklin Medium"/>
                  <a:sym typeface="Libre Franklin Medium"/>
                </a:rPr>
                <a:t>Colleges shall each conduct a campus climate assessment every 5 years (at minimum) to understand the current state of DEI on campus for faculty, staff, and students. </a:t>
              </a:r>
              <a:endParaRPr sz="1100" b="0" i="0" u="none" strike="noStrike" cap="none" dirty="0">
                <a:solidFill>
                  <a:schemeClr val="dk1"/>
                </a:solidFill>
                <a:latin typeface="Libre Franklin Medium"/>
                <a:ea typeface="Libre Franklin Medium"/>
                <a:cs typeface="Libre Franklin Medium"/>
                <a:sym typeface="Libre Franklin Medium"/>
              </a:endParaRPr>
            </a:p>
            <a:p>
              <a:pPr marL="171450" marR="0" lvl="1" indent="-139700" algn="l" rtl="0">
                <a:lnSpc>
                  <a:spcPct val="100000"/>
                </a:lnSpc>
                <a:spcBef>
                  <a:spcPts val="0"/>
                </a:spcBef>
                <a:spcAft>
                  <a:spcPts val="0"/>
                </a:spcAft>
                <a:buClr>
                  <a:schemeClr val="dk1"/>
                </a:buClr>
                <a:buSzPts val="1100"/>
                <a:buFont typeface="Libre Franklin Medium"/>
                <a:buChar char="•"/>
              </a:pPr>
              <a:r>
                <a:rPr lang="en-US" sz="1100" b="0" i="0" u="none" strike="noStrike" cap="none" dirty="0">
                  <a:solidFill>
                    <a:schemeClr val="dk1"/>
                  </a:solidFill>
                  <a:latin typeface="Libre Franklin Medium"/>
                  <a:ea typeface="Libre Franklin Medium"/>
                  <a:cs typeface="Libre Franklin Medium"/>
                  <a:sym typeface="Libre Franklin Medium"/>
                </a:rPr>
                <a:t>Must post findings on public website.</a:t>
              </a:r>
              <a:endParaRPr sz="1100" b="0" i="0" u="none" strike="noStrike" cap="none" dirty="0">
                <a:solidFill>
                  <a:schemeClr val="dk1"/>
                </a:solidFill>
                <a:latin typeface="Libre Franklin Medium"/>
                <a:ea typeface="Libre Franklin Medium"/>
                <a:cs typeface="Libre Franklin Medium"/>
                <a:sym typeface="Libre Franklin Medium"/>
              </a:endParaRPr>
            </a:p>
          </p:txBody>
        </p:sp>
        <p:sp>
          <p:nvSpPr>
            <p:cNvPr id="489" name="CCA box"/>
            <p:cNvSpPr/>
            <p:nvPr/>
          </p:nvSpPr>
          <p:spPr>
            <a:xfrm>
              <a:off x="411003" y="53878"/>
              <a:ext cx="5754052" cy="4723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900" b="0" i="0" u="none" strike="noStrike" cap="none">
                <a:solidFill>
                  <a:srgbClr val="000000"/>
                </a:solidFill>
                <a:latin typeface="Libre Franklin"/>
                <a:ea typeface="Libre Franklin"/>
                <a:cs typeface="Libre Franklin"/>
                <a:sym typeface="Libre Franklin"/>
              </a:endParaRPr>
            </a:p>
          </p:txBody>
        </p:sp>
        <p:sp>
          <p:nvSpPr>
            <p:cNvPr id="490" name="CCA box"/>
            <p:cNvSpPr txBox="1"/>
            <p:nvPr/>
          </p:nvSpPr>
          <p:spPr>
            <a:xfrm>
              <a:off x="434060" y="76935"/>
              <a:ext cx="5707938" cy="426206"/>
            </a:xfrm>
            <a:prstGeom prst="rect">
              <a:avLst/>
            </a:prstGeom>
            <a:noFill/>
            <a:ln>
              <a:noFill/>
            </a:ln>
          </p:spPr>
          <p:txBody>
            <a:bodyPr spcFirstLastPara="1" wrap="square" lIns="217475" tIns="0" rIns="217475" bIns="0" anchor="ctr" anchorCtr="0">
              <a:noAutofit/>
            </a:bodyPr>
            <a:lstStyle/>
            <a:p>
              <a:pPr marL="0" marR="0" lvl="0" indent="0" algn="l" rtl="0">
                <a:lnSpc>
                  <a:spcPct val="100000"/>
                </a:lnSpc>
                <a:spcBef>
                  <a:spcPts val="0"/>
                </a:spcBef>
                <a:spcAft>
                  <a:spcPts val="0"/>
                </a:spcAft>
                <a:buClr>
                  <a:schemeClr val="lt1"/>
                </a:buClr>
                <a:buSzPts val="1600"/>
                <a:buFont typeface="Libre Franklin Medium"/>
                <a:buNone/>
              </a:pPr>
              <a:r>
                <a:rPr lang="en-US" sz="1300" b="0" i="0" u="none" strike="noStrike" cap="none">
                  <a:solidFill>
                    <a:schemeClr val="lt1"/>
                  </a:solidFill>
                  <a:latin typeface="Libre Franklin Medium"/>
                  <a:ea typeface="Libre Franklin Medium"/>
                  <a:cs typeface="Libre Franklin Medium"/>
                  <a:sym typeface="Libre Franklin Medium"/>
                </a:rPr>
                <a:t>Campus Climate Assessments</a:t>
              </a:r>
              <a:endParaRPr sz="1300" b="0" i="0" u="none" strike="noStrike" cap="none">
                <a:solidFill>
                  <a:schemeClr val="lt1"/>
                </a:solidFill>
                <a:latin typeface="Libre Franklin Medium"/>
                <a:ea typeface="Libre Franklin Medium"/>
                <a:cs typeface="Libre Franklin Medium"/>
                <a:sym typeface="Libre Franklin Medium"/>
              </a:endParaRPr>
            </a:p>
          </p:txBody>
        </p:sp>
      </p:grpSp>
      <p:sp>
        <p:nvSpPr>
          <p:cNvPr id="485" name="E2SSB 5227: Diversity in Higher Ed"/>
          <p:cNvSpPr txBox="1">
            <a:spLocks noGrp="1"/>
          </p:cNvSpPr>
          <p:nvPr>
            <p:ph type="title"/>
          </p:nvPr>
        </p:nvSpPr>
        <p:spPr>
          <a:xfrm>
            <a:off x="462000" y="1055683"/>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200"/>
              <a:buFont typeface="Libre Franklin Medium"/>
              <a:buNone/>
            </a:pPr>
            <a:r>
              <a:rPr lang="en-US" sz="3100" dirty="0">
                <a:latin typeface="Libre Franklin Medium"/>
                <a:ea typeface="Libre Franklin Medium"/>
                <a:cs typeface="Libre Franklin Medium"/>
                <a:sym typeface="Libre Franklin Medium"/>
              </a:rPr>
              <a:t>E2SSB 5227: </a:t>
            </a:r>
            <a:r>
              <a:rPr lang="en-US" sz="3000" dirty="0">
                <a:latin typeface="Libre Franklin Medium"/>
                <a:ea typeface="Libre Franklin Medium"/>
                <a:cs typeface="Libre Franklin Medium"/>
                <a:sym typeface="Libre Franklin Medium"/>
              </a:rPr>
              <a:t>Diversity in Higher Education</a:t>
            </a:r>
            <a:r>
              <a:rPr lang="en-US" sz="3400" dirty="0">
                <a:latin typeface="Libre Franklin Medium"/>
                <a:ea typeface="Libre Franklin Medium"/>
                <a:cs typeface="Libre Franklin Medium"/>
                <a:sym typeface="Libre Franklin Medium"/>
              </a:rPr>
              <a:t> </a:t>
            </a:r>
            <a:endParaRPr sz="3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pSp>
        <p:nvGrpSpPr>
          <p:cNvPr id="505" name="Chart" descr="deliverables list"/>
          <p:cNvGrpSpPr/>
          <p:nvPr/>
        </p:nvGrpSpPr>
        <p:grpSpPr>
          <a:xfrm>
            <a:off x="626000" y="1444799"/>
            <a:ext cx="8233125" cy="3476322"/>
            <a:chOff x="-13125" y="862791"/>
            <a:chExt cx="8233125" cy="3791386"/>
          </a:xfrm>
        </p:grpSpPr>
        <p:sp>
          <p:nvSpPr>
            <p:cNvPr id="518" name="DEI def outline"/>
            <p:cNvSpPr/>
            <p:nvPr/>
          </p:nvSpPr>
          <p:spPr>
            <a:xfrm>
              <a:off x="0" y="4031077"/>
              <a:ext cx="8220000" cy="623100"/>
            </a:xfrm>
            <a:prstGeom prst="rect">
              <a:avLst/>
            </a:prstGeom>
            <a:solidFill>
              <a:schemeClr val="lt1">
                <a:alpha val="89410"/>
              </a:schemeClr>
            </a:solidFill>
            <a:ln w="12700" cap="flat" cmpd="sng">
              <a:solidFill>
                <a:srgbClr val="6FAA4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19" name="DEI Def list"/>
            <p:cNvSpPr txBox="1"/>
            <p:nvPr/>
          </p:nvSpPr>
          <p:spPr>
            <a:xfrm>
              <a:off x="-11250" y="4031076"/>
              <a:ext cx="7321200" cy="532500"/>
            </a:xfrm>
            <a:prstGeom prst="rect">
              <a:avLst/>
            </a:prstGeom>
            <a:noFill/>
            <a:ln>
              <a:noFill/>
            </a:ln>
          </p:spPr>
          <p:txBody>
            <a:bodyPr spcFirstLastPara="1" wrap="square" lIns="637950" tIns="270750" rIns="637950" bIns="92450" anchor="t" anchorCtr="0">
              <a:noAutofit/>
            </a:bodyPr>
            <a:lstStyle/>
            <a:p>
              <a:pPr marL="114300" lvl="0" indent="-298450" algn="l" rtl="0">
                <a:lnSpc>
                  <a:spcPct val="90000"/>
                </a:lnSpc>
                <a:spcBef>
                  <a:spcPts val="0"/>
                </a:spcBef>
                <a:spcAft>
                  <a:spcPts val="0"/>
                </a:spcAft>
                <a:buClr>
                  <a:schemeClr val="dk1"/>
                </a:buClr>
                <a:buSzPts val="1100"/>
                <a:buFont typeface="Libre Franklin Medium"/>
                <a:buChar char="●"/>
              </a:pPr>
              <a:r>
                <a:rPr lang="en-US" sz="1100">
                  <a:solidFill>
                    <a:schemeClr val="dk1"/>
                  </a:solidFill>
                  <a:latin typeface="Libre Franklin Medium"/>
                  <a:ea typeface="Libre Franklin Medium"/>
                  <a:cs typeface="Libre Franklin Medium"/>
                  <a:sym typeface="Libre Franklin Medium"/>
                </a:rPr>
                <a:t>Colleges must include DEI definitions in their strategic plans, reports, and public websites.</a:t>
              </a:r>
              <a:endParaRPr sz="1100" b="0" i="0" u="none" strike="noStrike" cap="none">
                <a:solidFill>
                  <a:schemeClr val="dk1"/>
                </a:solidFill>
                <a:latin typeface="Libre Franklin Medium"/>
                <a:ea typeface="Libre Franklin Medium"/>
                <a:cs typeface="Libre Franklin Medium"/>
                <a:sym typeface="Libre Franklin Medium"/>
              </a:endParaRPr>
            </a:p>
          </p:txBody>
        </p:sp>
        <p:sp>
          <p:nvSpPr>
            <p:cNvPr id="520" name="DEI Def box"/>
            <p:cNvSpPr/>
            <p:nvPr/>
          </p:nvSpPr>
          <p:spPr>
            <a:xfrm>
              <a:off x="392228" y="3839427"/>
              <a:ext cx="5754000" cy="38370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21" name="DEI Def box"/>
            <p:cNvSpPr txBox="1"/>
            <p:nvPr/>
          </p:nvSpPr>
          <p:spPr>
            <a:xfrm>
              <a:off x="411012" y="3889979"/>
              <a:ext cx="5716500" cy="346200"/>
            </a:xfrm>
            <a:prstGeom prst="rect">
              <a:avLst/>
            </a:prstGeom>
            <a:noFill/>
            <a:ln>
              <a:noFill/>
            </a:ln>
          </p:spPr>
          <p:txBody>
            <a:bodyPr spcFirstLastPara="1" wrap="square" lIns="217475" tIns="0" rIns="217475" bIns="0" anchor="ctr" anchorCtr="0">
              <a:noAutofit/>
            </a:bodyPr>
            <a:lstStyle/>
            <a:p>
              <a:pPr marL="0" lvl="0" indent="0" algn="l" rtl="0">
                <a:lnSpc>
                  <a:spcPct val="90000"/>
                </a:lnSpc>
                <a:spcBef>
                  <a:spcPts val="0"/>
                </a:spcBef>
                <a:spcAft>
                  <a:spcPts val="0"/>
                </a:spcAft>
                <a:buClr>
                  <a:schemeClr val="lt1"/>
                </a:buClr>
                <a:buSzPts val="1200"/>
                <a:buFont typeface="Libre Franklin Medium"/>
                <a:buNone/>
              </a:pPr>
              <a:r>
                <a:rPr lang="en-US" sz="1200">
                  <a:solidFill>
                    <a:schemeClr val="lt1"/>
                  </a:solidFill>
                  <a:latin typeface="Libre Franklin Medium"/>
                  <a:ea typeface="Libre Franklin Medium"/>
                  <a:cs typeface="Libre Franklin Medium"/>
                  <a:sym typeface="Libre Franklin Medium"/>
                </a:rPr>
                <a:t>DEI Definitions</a:t>
              </a:r>
              <a:endParaRPr b="0" i="0" u="none" strike="noStrike" cap="none">
                <a:solidFill>
                  <a:srgbClr val="000000"/>
                </a:solidFill>
                <a:latin typeface="Arial"/>
                <a:ea typeface="Arial"/>
                <a:cs typeface="Arial"/>
                <a:sym typeface="Arial"/>
              </a:endParaRPr>
            </a:p>
          </p:txBody>
        </p:sp>
        <p:sp>
          <p:nvSpPr>
            <p:cNvPr id="514" name="FDP outline"/>
            <p:cNvSpPr/>
            <p:nvPr/>
          </p:nvSpPr>
          <p:spPr>
            <a:xfrm>
              <a:off x="0" y="2958761"/>
              <a:ext cx="8220000" cy="900900"/>
            </a:xfrm>
            <a:prstGeom prst="rect">
              <a:avLst/>
            </a:prstGeom>
            <a:solidFill>
              <a:schemeClr val="lt1">
                <a:alpha val="89410"/>
              </a:schemeClr>
            </a:solidFill>
            <a:ln w="12700" cap="flat" cmpd="sng">
              <a:solidFill>
                <a:srgbClr val="45B15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15" name="FDP list"/>
            <p:cNvSpPr txBox="1"/>
            <p:nvPr/>
          </p:nvSpPr>
          <p:spPr>
            <a:xfrm>
              <a:off x="4000" y="2917241"/>
              <a:ext cx="8053800" cy="934200"/>
            </a:xfrm>
            <a:prstGeom prst="rect">
              <a:avLst/>
            </a:prstGeom>
            <a:noFill/>
            <a:ln>
              <a:noFill/>
            </a:ln>
          </p:spPr>
          <p:txBody>
            <a:bodyPr spcFirstLastPara="1" wrap="square" lIns="637950" tIns="270750" rIns="637950" bIns="92450" anchor="t" anchorCtr="0">
              <a:noAutofit/>
            </a:bodyPr>
            <a:lstStyle/>
            <a:p>
              <a:pPr marL="171450" lvl="0" indent="-298450" algn="l" rtl="0">
                <a:lnSpc>
                  <a:spcPct val="115000"/>
                </a:lnSpc>
                <a:spcBef>
                  <a:spcPts val="200"/>
                </a:spcBef>
                <a:spcAft>
                  <a:spcPts val="0"/>
                </a:spcAft>
                <a:buClr>
                  <a:schemeClr val="dk1"/>
                </a:buClr>
                <a:buSzPts val="1100"/>
                <a:buFont typeface="Libre Franklin Medium"/>
                <a:buChar char="●"/>
              </a:pPr>
              <a:r>
                <a:rPr lang="en-US" sz="1100">
                  <a:solidFill>
                    <a:schemeClr val="dk1"/>
                  </a:solidFill>
                  <a:latin typeface="Libre Franklin Medium"/>
                  <a:ea typeface="Libre Franklin Medium"/>
                  <a:cs typeface="Libre Franklin Medium"/>
                  <a:sym typeface="Libre Franklin Medium"/>
                </a:rPr>
                <a:t>Designed to provide for the retention and recruitment of faculty from all racial, ethnic, and cultural backgrounds. </a:t>
              </a:r>
              <a:endParaRPr sz="1100">
                <a:solidFill>
                  <a:schemeClr val="dk1"/>
                </a:solidFill>
                <a:latin typeface="Libre Franklin Medium"/>
                <a:ea typeface="Libre Franklin Medium"/>
                <a:cs typeface="Libre Franklin Medium"/>
                <a:sym typeface="Libre Franklin Medium"/>
              </a:endParaRPr>
            </a:p>
            <a:p>
              <a:pPr marL="171450" lvl="0" indent="-298450" algn="l" rtl="0">
                <a:lnSpc>
                  <a:spcPct val="115000"/>
                </a:lnSpc>
                <a:spcBef>
                  <a:spcPts val="0"/>
                </a:spcBef>
                <a:spcAft>
                  <a:spcPts val="0"/>
                </a:spcAft>
                <a:buClr>
                  <a:schemeClr val="dk1"/>
                </a:buClr>
                <a:buSzPts val="1100"/>
                <a:buFont typeface="Libre Franklin Medium"/>
                <a:buChar char="●"/>
              </a:pPr>
              <a:r>
                <a:rPr lang="en-US" sz="1100">
                  <a:solidFill>
                    <a:schemeClr val="dk1"/>
                  </a:solidFill>
                  <a:latin typeface="Libre Franklin Medium"/>
                  <a:ea typeface="Libre Franklin Medium"/>
                  <a:cs typeface="Libre Franklin Medium"/>
                  <a:sym typeface="Libre Franklin Medium"/>
                </a:rPr>
                <a:t>Must be based on proven practices in diversity hiring processes.</a:t>
              </a:r>
              <a:endParaRPr sz="1100">
                <a:solidFill>
                  <a:schemeClr val="dk1"/>
                </a:solidFill>
                <a:latin typeface="Libre Franklin Medium"/>
                <a:ea typeface="Libre Franklin Medium"/>
                <a:cs typeface="Libre Franklin Medium"/>
                <a:sym typeface="Libre Franklin Medium"/>
              </a:endParaRPr>
            </a:p>
          </p:txBody>
        </p:sp>
        <p:sp>
          <p:nvSpPr>
            <p:cNvPr id="516" name="FDP box"/>
            <p:cNvSpPr/>
            <p:nvPr/>
          </p:nvSpPr>
          <p:spPr>
            <a:xfrm>
              <a:off x="392253" y="2771050"/>
              <a:ext cx="5754000" cy="383700"/>
            </a:xfrm>
            <a:prstGeom prst="roundRect">
              <a:avLst>
                <a:gd name="adj" fmla="val 16667"/>
              </a:avLst>
            </a:prstGeom>
            <a:solidFill>
              <a:srgbClr val="45B1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17" name="FDP box"/>
            <p:cNvSpPr txBox="1"/>
            <p:nvPr/>
          </p:nvSpPr>
          <p:spPr>
            <a:xfrm>
              <a:off x="429737" y="2789799"/>
              <a:ext cx="5716500" cy="346200"/>
            </a:xfrm>
            <a:prstGeom prst="rect">
              <a:avLst/>
            </a:prstGeom>
            <a:noFill/>
            <a:ln>
              <a:noFill/>
            </a:ln>
          </p:spPr>
          <p:txBody>
            <a:bodyPr spcFirstLastPara="1" wrap="square" lIns="217475" tIns="0" rIns="217475" bIns="0" anchor="ctr" anchorCtr="0">
              <a:noAutofit/>
            </a:bodyPr>
            <a:lstStyle/>
            <a:p>
              <a:pPr marL="0" marR="0" lvl="0" indent="0" algn="l" rtl="0">
                <a:lnSpc>
                  <a:spcPct val="90000"/>
                </a:lnSpc>
                <a:spcBef>
                  <a:spcPts val="0"/>
                </a:spcBef>
                <a:spcAft>
                  <a:spcPts val="0"/>
                </a:spcAft>
                <a:buClr>
                  <a:schemeClr val="lt1"/>
                </a:buClr>
                <a:buSzPts val="1200"/>
                <a:buFont typeface="Libre Franklin Medium"/>
                <a:buNone/>
              </a:pPr>
              <a:r>
                <a:rPr lang="en-US" sz="1200">
                  <a:solidFill>
                    <a:schemeClr val="lt1"/>
                  </a:solidFill>
                  <a:latin typeface="Libre Franklin Medium"/>
                  <a:ea typeface="Libre Franklin Medium"/>
                  <a:cs typeface="Libre Franklin Medium"/>
                  <a:sym typeface="Libre Franklin Medium"/>
                </a:rPr>
                <a:t>Faculty Diversity Program</a:t>
              </a:r>
              <a:endParaRPr b="0" i="0" u="none" strike="noStrike" cap="none">
                <a:solidFill>
                  <a:srgbClr val="000000"/>
                </a:solidFill>
                <a:latin typeface="Arial"/>
                <a:ea typeface="Arial"/>
                <a:cs typeface="Arial"/>
                <a:sym typeface="Arial"/>
              </a:endParaRPr>
            </a:p>
          </p:txBody>
        </p:sp>
        <p:sp>
          <p:nvSpPr>
            <p:cNvPr id="510" name="PMS outline"/>
            <p:cNvSpPr/>
            <p:nvPr/>
          </p:nvSpPr>
          <p:spPr>
            <a:xfrm>
              <a:off x="0" y="2215857"/>
              <a:ext cx="8220000" cy="532500"/>
            </a:xfrm>
            <a:prstGeom prst="rect">
              <a:avLst/>
            </a:prstGeom>
            <a:solidFill>
              <a:schemeClr val="lt1">
                <a:alpha val="89410"/>
              </a:schemeClr>
            </a:solidFill>
            <a:ln w="12700" cap="flat" cmpd="sng">
              <a:solidFill>
                <a:srgbClr val="44B7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11" name="PMS list"/>
            <p:cNvSpPr txBox="1"/>
            <p:nvPr/>
          </p:nvSpPr>
          <p:spPr>
            <a:xfrm>
              <a:off x="-13125" y="2107079"/>
              <a:ext cx="7878875" cy="592119"/>
            </a:xfrm>
            <a:prstGeom prst="rect">
              <a:avLst/>
            </a:prstGeom>
            <a:noFill/>
            <a:ln>
              <a:noFill/>
            </a:ln>
          </p:spPr>
          <p:txBody>
            <a:bodyPr spcFirstLastPara="1" wrap="square" lIns="637950" tIns="270750" rIns="637950" bIns="92450" anchor="t" anchorCtr="0">
              <a:noAutofit/>
            </a:bodyPr>
            <a:lstStyle/>
            <a:p>
              <a:pPr marL="114300" marR="0" lvl="0" indent="-241300" algn="l" rtl="0">
                <a:lnSpc>
                  <a:spcPct val="90000"/>
                </a:lnSpc>
                <a:spcBef>
                  <a:spcPts val="0"/>
                </a:spcBef>
                <a:spcAft>
                  <a:spcPts val="0"/>
                </a:spcAft>
                <a:buClr>
                  <a:schemeClr val="dk1"/>
                </a:buClr>
                <a:buSzPts val="1100"/>
                <a:buFont typeface="Libre Franklin Medium"/>
                <a:buChar char="●"/>
              </a:pPr>
              <a:r>
                <a:rPr lang="en-US" sz="1100" b="0" i="0" u="none" strike="noStrike" cap="none" dirty="0">
                  <a:solidFill>
                    <a:schemeClr val="dk1"/>
                  </a:solidFill>
                  <a:latin typeface="Libre Franklin Medium"/>
                  <a:ea typeface="Libre Franklin Medium"/>
                  <a:cs typeface="Libre Franklin Medium"/>
                  <a:sym typeface="Libre Franklin Medium"/>
                </a:rPr>
                <a:t>Colleges must include opportunities for students from minoritized communities to form student-based organizations to mentor and assist each other in navigating the educational system.</a:t>
              </a:r>
              <a:endParaRPr sz="1100" b="0" i="0" u="none" strike="noStrike" cap="none" dirty="0">
                <a:solidFill>
                  <a:schemeClr val="dk1"/>
                </a:solidFill>
                <a:latin typeface="Libre Franklin Medium"/>
                <a:ea typeface="Libre Franklin Medium"/>
                <a:cs typeface="Libre Franklin Medium"/>
                <a:sym typeface="Libre Franklin Medium"/>
              </a:endParaRPr>
            </a:p>
          </p:txBody>
        </p:sp>
        <p:sp>
          <p:nvSpPr>
            <p:cNvPr id="512" name="PMS box"/>
            <p:cNvSpPr/>
            <p:nvPr/>
          </p:nvSpPr>
          <p:spPr>
            <a:xfrm>
              <a:off x="392228" y="2001815"/>
              <a:ext cx="5754000" cy="383700"/>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13" name="PMS box"/>
            <p:cNvSpPr txBox="1"/>
            <p:nvPr/>
          </p:nvSpPr>
          <p:spPr>
            <a:xfrm>
              <a:off x="410987" y="2020564"/>
              <a:ext cx="5716500" cy="346200"/>
            </a:xfrm>
            <a:prstGeom prst="rect">
              <a:avLst/>
            </a:prstGeom>
            <a:noFill/>
            <a:ln>
              <a:noFill/>
            </a:ln>
          </p:spPr>
          <p:txBody>
            <a:bodyPr spcFirstLastPara="1" wrap="square" lIns="217475" tIns="0" rIns="217475" bIns="0" anchor="ctr" anchorCtr="0">
              <a:noAutofit/>
            </a:bodyPr>
            <a:lstStyle/>
            <a:p>
              <a:pPr marL="0" marR="0" lvl="0" indent="0" algn="l" rtl="0">
                <a:lnSpc>
                  <a:spcPct val="90000"/>
                </a:lnSpc>
                <a:spcBef>
                  <a:spcPts val="0"/>
                </a:spcBef>
                <a:spcAft>
                  <a:spcPts val="0"/>
                </a:spcAft>
                <a:buClr>
                  <a:schemeClr val="lt1"/>
                </a:buClr>
                <a:buSzPts val="1200"/>
                <a:buFont typeface="Libre Franklin Medium"/>
                <a:buNone/>
              </a:pPr>
              <a:r>
                <a:rPr lang="en-US" sz="1200" b="0" i="0" u="none" strike="noStrike" cap="none">
                  <a:solidFill>
                    <a:schemeClr val="lt1"/>
                  </a:solidFill>
                  <a:latin typeface="Libre Franklin Medium"/>
                  <a:ea typeface="Libre Franklin Medium"/>
                  <a:cs typeface="Libre Franklin Medium"/>
                  <a:sym typeface="Libre Franklin Medium"/>
                </a:rPr>
                <a:t>Peer Mentoring Strategies</a:t>
              </a:r>
              <a:endParaRPr b="0" i="0" u="none" strike="noStrike" cap="none">
                <a:solidFill>
                  <a:srgbClr val="000000"/>
                </a:solidFill>
                <a:latin typeface="Arial"/>
                <a:ea typeface="Arial"/>
                <a:cs typeface="Arial"/>
                <a:sym typeface="Arial"/>
              </a:endParaRPr>
            </a:p>
          </p:txBody>
        </p:sp>
        <p:sp>
          <p:nvSpPr>
            <p:cNvPr id="506" name="CASOP outline"/>
            <p:cNvSpPr/>
            <p:nvPr/>
          </p:nvSpPr>
          <p:spPr>
            <a:xfrm>
              <a:off x="-11250" y="1062377"/>
              <a:ext cx="8220000" cy="934200"/>
            </a:xfrm>
            <a:prstGeom prst="rect">
              <a:avLst/>
            </a:prstGeom>
            <a:solidFill>
              <a:schemeClr val="lt1">
                <a:alpha val="89410"/>
              </a:schemeClr>
            </a:solidFill>
            <a:ln w="12700" cap="flat" cmpd="sng">
              <a:solidFill>
                <a:srgbClr val="43AEB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07" name="CASOP list"/>
            <p:cNvSpPr txBox="1"/>
            <p:nvPr/>
          </p:nvSpPr>
          <p:spPr>
            <a:xfrm>
              <a:off x="107688" y="965924"/>
              <a:ext cx="7982100" cy="831900"/>
            </a:xfrm>
            <a:prstGeom prst="rect">
              <a:avLst/>
            </a:prstGeom>
            <a:noFill/>
            <a:ln>
              <a:noFill/>
            </a:ln>
          </p:spPr>
          <p:txBody>
            <a:bodyPr spcFirstLastPara="1" wrap="square" lIns="637950" tIns="270750" rIns="637950" bIns="92450" anchor="t" anchorCtr="0">
              <a:noAutofit/>
            </a:bodyPr>
            <a:lstStyle/>
            <a:p>
              <a:pPr marL="114300" marR="0" lvl="0" indent="-298450" algn="l" rtl="0">
                <a:lnSpc>
                  <a:spcPct val="90000"/>
                </a:lnSpc>
                <a:spcBef>
                  <a:spcPts val="0"/>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Colleges must establish a culturally appropriate student outreach program to communities of color, students with disabilities, and low-income communities. </a:t>
              </a:r>
              <a:endParaRPr sz="1100" b="0" i="0" u="none" strike="noStrike" cap="none">
                <a:solidFill>
                  <a:schemeClr val="dk1"/>
                </a:solidFill>
                <a:latin typeface="Libre Franklin Medium"/>
                <a:ea typeface="Libre Franklin Medium"/>
                <a:cs typeface="Libre Franklin Medium"/>
                <a:sym typeface="Libre Franklin Medium"/>
              </a:endParaRPr>
            </a:p>
            <a:p>
              <a:pPr marL="114300" marR="0" lvl="0" indent="-298450" algn="l" rtl="0">
                <a:lnSpc>
                  <a:spcPct val="90000"/>
                </a:lnSpc>
                <a:spcBef>
                  <a:spcPts val="195"/>
                </a:spcBef>
                <a:spcAft>
                  <a:spcPts val="0"/>
                </a:spcAft>
                <a:buClr>
                  <a:schemeClr val="dk1"/>
                </a:buClr>
                <a:buSzPts val="1100"/>
                <a:buFont typeface="Libre Franklin Medium"/>
                <a:buChar char="●"/>
              </a:pPr>
              <a:r>
                <a:rPr lang="en-US" sz="1100" b="0" i="0" u="none" strike="noStrike" cap="none">
                  <a:solidFill>
                    <a:schemeClr val="dk1"/>
                  </a:solidFill>
                  <a:latin typeface="Libre Franklin Medium"/>
                  <a:ea typeface="Libre Franklin Medium"/>
                  <a:cs typeface="Libre Franklin Medium"/>
                  <a:sym typeface="Libre Franklin Medium"/>
                </a:rPr>
                <a:t>Program should assist potential students to understand opportunities available and navigate student</a:t>
              </a:r>
              <a:r>
                <a:rPr lang="en-US" sz="1100">
                  <a:solidFill>
                    <a:schemeClr val="dk1"/>
                  </a:solidFill>
                  <a:latin typeface="Libre Franklin Medium"/>
                  <a:ea typeface="Libre Franklin Medium"/>
                  <a:cs typeface="Libre Franklin Medium"/>
                  <a:sym typeface="Libre Franklin Medium"/>
                </a:rPr>
                <a:t> </a:t>
              </a:r>
              <a:r>
                <a:rPr lang="en-US" sz="1100" b="0" i="0" u="none" strike="noStrike" cap="none">
                  <a:solidFill>
                    <a:schemeClr val="dk1"/>
                  </a:solidFill>
                  <a:latin typeface="Libre Franklin Medium"/>
                  <a:ea typeface="Libre Franklin Medium"/>
                  <a:cs typeface="Libre Franklin Medium"/>
                  <a:sym typeface="Libre Franklin Medium"/>
                </a:rPr>
                <a:t>aid.</a:t>
              </a:r>
              <a:endParaRPr sz="1100" b="0" i="0" u="none" strike="noStrike" cap="none">
                <a:solidFill>
                  <a:schemeClr val="dk1"/>
                </a:solidFill>
                <a:latin typeface="Libre Franklin Medium"/>
                <a:ea typeface="Libre Franklin Medium"/>
                <a:cs typeface="Libre Franklin Medium"/>
                <a:sym typeface="Libre Franklin Medium"/>
              </a:endParaRPr>
            </a:p>
          </p:txBody>
        </p:sp>
        <p:sp>
          <p:nvSpPr>
            <p:cNvPr id="508" name="CASOP box"/>
            <p:cNvSpPr/>
            <p:nvPr/>
          </p:nvSpPr>
          <p:spPr>
            <a:xfrm>
              <a:off x="392225" y="906934"/>
              <a:ext cx="5754000" cy="302100"/>
            </a:xfrm>
            <a:prstGeom prst="roundRect">
              <a:avLst>
                <a:gd name="adj" fmla="val 16667"/>
              </a:avLst>
            </a:prstGeom>
            <a:solidFill>
              <a:srgbClr val="43AE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09" name="CASOP box"/>
            <p:cNvSpPr txBox="1"/>
            <p:nvPr/>
          </p:nvSpPr>
          <p:spPr>
            <a:xfrm>
              <a:off x="410975" y="862791"/>
              <a:ext cx="5609100" cy="346200"/>
            </a:xfrm>
            <a:prstGeom prst="rect">
              <a:avLst/>
            </a:prstGeom>
            <a:noFill/>
            <a:ln>
              <a:noFill/>
            </a:ln>
          </p:spPr>
          <p:txBody>
            <a:bodyPr spcFirstLastPara="1" wrap="square" lIns="217475" tIns="0" rIns="217475" bIns="0" anchor="ctr" anchorCtr="0">
              <a:noAutofit/>
            </a:bodyPr>
            <a:lstStyle/>
            <a:p>
              <a:pPr marL="0" marR="0" lvl="0" indent="0" algn="l" rtl="0">
                <a:lnSpc>
                  <a:spcPct val="90000"/>
                </a:lnSpc>
                <a:spcBef>
                  <a:spcPts val="0"/>
                </a:spcBef>
                <a:spcAft>
                  <a:spcPts val="0"/>
                </a:spcAft>
                <a:buClr>
                  <a:schemeClr val="lt1"/>
                </a:buClr>
                <a:buSzPts val="1200"/>
                <a:buFont typeface="Libre Franklin Medium"/>
                <a:buNone/>
              </a:pPr>
              <a:r>
                <a:rPr lang="en-US" sz="1200" b="0" i="0" u="none" strike="noStrike" cap="none">
                  <a:solidFill>
                    <a:schemeClr val="lt1"/>
                  </a:solidFill>
                  <a:latin typeface="Libre Franklin Medium"/>
                  <a:ea typeface="Libre Franklin Medium"/>
                  <a:cs typeface="Libre Franklin Medium"/>
                  <a:sym typeface="Libre Franklin Medium"/>
                </a:rPr>
                <a:t>Culturally Appropriate Student Outreach Program </a:t>
              </a:r>
              <a:endParaRPr b="0" i="0" u="none" strike="noStrike" cap="none">
                <a:solidFill>
                  <a:srgbClr val="000000"/>
                </a:solidFill>
                <a:latin typeface="Arial"/>
                <a:ea typeface="Arial"/>
                <a:cs typeface="Arial"/>
                <a:sym typeface="Arial"/>
              </a:endParaRPr>
            </a:p>
          </p:txBody>
        </p:sp>
      </p:grpSp>
      <p:sp>
        <p:nvSpPr>
          <p:cNvPr id="504" name="E2SSB 5194: Equity &amp; Access in Higher Ed."/>
          <p:cNvSpPr txBox="1">
            <a:spLocks noGrp="1"/>
          </p:cNvSpPr>
          <p:nvPr>
            <p:ph type="title"/>
          </p:nvPr>
        </p:nvSpPr>
        <p:spPr>
          <a:xfrm>
            <a:off x="471488" y="789473"/>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200"/>
              <a:buFont typeface="Libre Franklin Medium"/>
              <a:buNone/>
            </a:pPr>
            <a:r>
              <a:rPr lang="en-US" sz="2400" dirty="0">
                <a:latin typeface="Libre Franklin Medium"/>
                <a:ea typeface="Libre Franklin Medium"/>
                <a:cs typeface="Libre Franklin Medium"/>
                <a:sym typeface="Libre Franklin Medium"/>
              </a:rPr>
              <a:t>E2SSB 5194: Equity &amp; Access in Higher Ed.</a:t>
            </a:r>
            <a:endParaRPr sz="2400" dirty="0"/>
          </a:p>
          <a:p>
            <a:pPr marL="0" lvl="0" indent="0" algn="l" rtl="0">
              <a:lnSpc>
                <a:spcPct val="90000"/>
              </a:lnSpc>
              <a:spcBef>
                <a:spcPts val="0"/>
              </a:spcBef>
              <a:spcAft>
                <a:spcPts val="0"/>
              </a:spcAft>
              <a:buClr>
                <a:srgbClr val="003764"/>
              </a:buClr>
              <a:buSzPts val="3200"/>
              <a:buFont typeface="Libre Franklin Medium"/>
              <a:buNone/>
            </a:pPr>
            <a:r>
              <a:rPr lang="en-US" sz="2400" dirty="0">
                <a:latin typeface="Libre Franklin Medium"/>
                <a:ea typeface="Libre Franklin Medium"/>
                <a:cs typeface="Libre Franklin Medium"/>
                <a:sym typeface="Libre Franklin Medium"/>
              </a:rPr>
              <a:t>Section 3 - DEI St</a:t>
            </a:r>
            <a:r>
              <a:rPr lang="en-US" sz="2400" dirty="0"/>
              <a:t>rategic Plans</a:t>
            </a:r>
            <a:br>
              <a:rPr lang="en-US" sz="3100" dirty="0">
                <a:latin typeface="Libre Franklin Medium"/>
                <a:ea typeface="Libre Franklin Medium"/>
                <a:cs typeface="Libre Franklin Medium"/>
                <a:sym typeface="Libre Franklin Medium"/>
              </a:rPr>
            </a:br>
            <a:endParaRPr sz="3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8" name="Deliverable list" descr="deliverable list"/>
          <p:cNvGrpSpPr/>
          <p:nvPr/>
        </p:nvGrpSpPr>
        <p:grpSpPr>
          <a:xfrm>
            <a:off x="395500" y="1749677"/>
            <a:ext cx="8331000" cy="3016107"/>
            <a:chOff x="0" y="3929716"/>
            <a:chExt cx="8331000" cy="679594"/>
          </a:xfrm>
        </p:grpSpPr>
        <p:sp>
          <p:nvSpPr>
            <p:cNvPr id="529" name="FTTP outline"/>
            <p:cNvSpPr/>
            <p:nvPr/>
          </p:nvSpPr>
          <p:spPr>
            <a:xfrm>
              <a:off x="111000" y="3977810"/>
              <a:ext cx="8220000" cy="631500"/>
            </a:xfrm>
            <a:prstGeom prst="rect">
              <a:avLst/>
            </a:prstGeom>
            <a:solidFill>
              <a:schemeClr val="lt1">
                <a:alpha val="89410"/>
              </a:schemeClr>
            </a:solidFill>
            <a:ln w="12700" cap="flat" cmpd="sng">
              <a:solidFill>
                <a:srgbClr val="6FAA4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30" name="FTTP list"/>
            <p:cNvSpPr txBox="1"/>
            <p:nvPr/>
          </p:nvSpPr>
          <p:spPr>
            <a:xfrm>
              <a:off x="0" y="3977811"/>
              <a:ext cx="8220000" cy="591600"/>
            </a:xfrm>
            <a:prstGeom prst="rect">
              <a:avLst/>
            </a:prstGeom>
            <a:noFill/>
            <a:ln>
              <a:noFill/>
            </a:ln>
          </p:spPr>
          <p:txBody>
            <a:bodyPr spcFirstLastPara="1" wrap="square" lIns="637950" tIns="270750" rIns="637950" bIns="92450" anchor="t" anchorCtr="0">
              <a:noAutofit/>
            </a:bodyPr>
            <a:lstStyle/>
            <a:p>
              <a:pPr marL="114300" marR="0" lvl="1" indent="-139700" algn="l" rtl="0">
                <a:lnSpc>
                  <a:spcPct val="90000"/>
                </a:lnSpc>
                <a:spcBef>
                  <a:spcPts val="0"/>
                </a:spcBef>
                <a:spcAft>
                  <a:spcPts val="0"/>
                </a:spcAft>
                <a:buClr>
                  <a:schemeClr val="dk1"/>
                </a:buClr>
                <a:buSzPts val="1700"/>
                <a:buFont typeface="Libre Franklin"/>
                <a:buChar char="•"/>
              </a:pPr>
              <a:r>
                <a:rPr lang="en-US" sz="1700" i="0" u="none" strike="noStrike" cap="none">
                  <a:solidFill>
                    <a:schemeClr val="dk1"/>
                  </a:solidFill>
                  <a:latin typeface="Libre Franklin"/>
                  <a:ea typeface="Libre Franklin"/>
                  <a:cs typeface="Libre Franklin"/>
                  <a:sym typeface="Libre Franklin"/>
                </a:rPr>
                <a:t>Colleges must increase full-time tenured positions by 200 new full-time tenure-track positions.</a:t>
              </a:r>
              <a:endParaRPr sz="1700" i="0" u="none" strike="noStrike" cap="none">
                <a:solidFill>
                  <a:schemeClr val="dk1"/>
                </a:solidFill>
                <a:latin typeface="Libre Franklin"/>
                <a:ea typeface="Libre Franklin"/>
                <a:cs typeface="Libre Franklin"/>
                <a:sym typeface="Libre Franklin"/>
              </a:endParaRPr>
            </a:p>
            <a:p>
              <a:pPr marL="914400" marR="0" lvl="0" indent="0" algn="l" rtl="0">
                <a:lnSpc>
                  <a:spcPct val="90000"/>
                </a:lnSpc>
                <a:spcBef>
                  <a:spcPts val="0"/>
                </a:spcBef>
                <a:spcAft>
                  <a:spcPts val="0"/>
                </a:spcAft>
                <a:buNone/>
              </a:pPr>
              <a:endParaRPr sz="1700">
                <a:solidFill>
                  <a:schemeClr val="dk1"/>
                </a:solidFill>
                <a:latin typeface="Libre Franklin"/>
                <a:ea typeface="Libre Franklin"/>
                <a:cs typeface="Libre Franklin"/>
                <a:sym typeface="Libre Franklin"/>
              </a:endParaRPr>
            </a:p>
            <a:p>
              <a:pPr marL="114300" marR="0" lvl="1" indent="-139700" algn="l" rtl="0">
                <a:lnSpc>
                  <a:spcPct val="90000"/>
                </a:lnSpc>
                <a:spcBef>
                  <a:spcPts val="0"/>
                </a:spcBef>
                <a:spcAft>
                  <a:spcPts val="0"/>
                </a:spcAft>
                <a:buClr>
                  <a:schemeClr val="dk1"/>
                </a:buClr>
                <a:buSzPts val="1700"/>
                <a:buFont typeface="Libre Franklin"/>
                <a:buChar char="•"/>
              </a:pPr>
              <a:r>
                <a:rPr lang="en-US" sz="1700">
                  <a:solidFill>
                    <a:schemeClr val="dk1"/>
                  </a:solidFill>
                  <a:latin typeface="Libre Franklin"/>
                  <a:ea typeface="Libre Franklin"/>
                  <a:cs typeface="Libre Franklin"/>
                  <a:sym typeface="Libre Franklin"/>
                </a:rPr>
                <a:t>Colleges should keep in mind when implementing these conversions that there was a specific intent from the legislature to have the conversions align with the college’s EDI strategic plans.</a:t>
              </a:r>
              <a:endParaRPr sz="1700">
                <a:solidFill>
                  <a:schemeClr val="dk1"/>
                </a:solidFill>
                <a:latin typeface="Libre Franklin"/>
                <a:ea typeface="Libre Franklin"/>
                <a:cs typeface="Libre Franklin"/>
                <a:sym typeface="Libre Franklin"/>
              </a:endParaRPr>
            </a:p>
            <a:p>
              <a:pPr marL="914400" marR="0" lvl="0" indent="0" algn="l" rtl="0">
                <a:lnSpc>
                  <a:spcPct val="90000"/>
                </a:lnSpc>
                <a:spcBef>
                  <a:spcPts val="0"/>
                </a:spcBef>
                <a:spcAft>
                  <a:spcPts val="0"/>
                </a:spcAft>
                <a:buNone/>
              </a:pPr>
              <a:endParaRPr sz="1700">
                <a:solidFill>
                  <a:schemeClr val="dk1"/>
                </a:solidFill>
                <a:latin typeface="Libre Franklin"/>
                <a:ea typeface="Libre Franklin"/>
                <a:cs typeface="Libre Franklin"/>
                <a:sym typeface="Libre Franklin"/>
              </a:endParaRPr>
            </a:p>
            <a:p>
              <a:pPr marL="114300" marR="0" lvl="1" indent="-139700" algn="l" rtl="0">
                <a:lnSpc>
                  <a:spcPct val="90000"/>
                </a:lnSpc>
                <a:spcBef>
                  <a:spcPts val="0"/>
                </a:spcBef>
                <a:spcAft>
                  <a:spcPts val="0"/>
                </a:spcAft>
                <a:buClr>
                  <a:schemeClr val="dk1"/>
                </a:buClr>
                <a:buSzPts val="1700"/>
                <a:buFont typeface="Libre Franklin"/>
                <a:buChar char="•"/>
              </a:pPr>
              <a:r>
                <a:rPr lang="en-US" sz="1600">
                  <a:solidFill>
                    <a:schemeClr val="dk1"/>
                  </a:solidFill>
                  <a:latin typeface="Libre Franklin"/>
                  <a:ea typeface="Libre Franklin"/>
                  <a:cs typeface="Libre Franklin"/>
                  <a:sym typeface="Libre Franklin"/>
                </a:rPr>
                <a:t>Colleges should consider utilizing their faculty diversity programming identified in their DEI strategic plan and the Guidance for Faculty conversions to inform the hiring of the 200 faculty positions.</a:t>
              </a:r>
              <a:endParaRPr sz="1600">
                <a:solidFill>
                  <a:schemeClr val="dk1"/>
                </a:solidFill>
                <a:latin typeface="Libre Franklin"/>
                <a:ea typeface="Libre Franklin"/>
                <a:cs typeface="Libre Franklin"/>
                <a:sym typeface="Libre Franklin"/>
              </a:endParaRPr>
            </a:p>
          </p:txBody>
        </p:sp>
        <p:sp>
          <p:nvSpPr>
            <p:cNvPr id="531" name="FTTP box"/>
            <p:cNvSpPr/>
            <p:nvPr/>
          </p:nvSpPr>
          <p:spPr>
            <a:xfrm>
              <a:off x="411000" y="3929716"/>
              <a:ext cx="5754000" cy="9630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32" name="FTTP box"/>
            <p:cNvSpPr txBox="1"/>
            <p:nvPr/>
          </p:nvSpPr>
          <p:spPr>
            <a:xfrm>
              <a:off x="429750" y="3929718"/>
              <a:ext cx="5716500" cy="77700"/>
            </a:xfrm>
            <a:prstGeom prst="rect">
              <a:avLst/>
            </a:prstGeom>
            <a:noFill/>
            <a:ln>
              <a:noFill/>
            </a:ln>
          </p:spPr>
          <p:txBody>
            <a:bodyPr spcFirstLastPara="1" wrap="square" lIns="217475" tIns="0" rIns="217475" bIns="0" anchor="ctr" anchorCtr="0">
              <a:noAutofit/>
            </a:bodyPr>
            <a:lstStyle/>
            <a:p>
              <a:pPr marL="0" marR="0" lvl="0" indent="0" algn="l" rtl="0">
                <a:lnSpc>
                  <a:spcPct val="90000"/>
                </a:lnSpc>
                <a:spcBef>
                  <a:spcPts val="0"/>
                </a:spcBef>
                <a:spcAft>
                  <a:spcPts val="0"/>
                </a:spcAft>
                <a:buClr>
                  <a:schemeClr val="lt1"/>
                </a:buClr>
                <a:buSzPts val="1200"/>
                <a:buFont typeface="Libre Franklin Medium"/>
                <a:buNone/>
              </a:pPr>
              <a:r>
                <a:rPr lang="en-US" sz="1700" b="0" i="0" u="none" strike="noStrike" cap="none">
                  <a:solidFill>
                    <a:schemeClr val="lt1"/>
                  </a:solidFill>
                  <a:latin typeface="Libre Franklin Medium"/>
                  <a:ea typeface="Libre Franklin Medium"/>
                  <a:cs typeface="Libre Franklin Medium"/>
                  <a:sym typeface="Libre Franklin Medium"/>
                </a:rPr>
                <a:t>Full-time Tenured Positions</a:t>
              </a:r>
              <a:endParaRPr sz="1900" b="0" i="0" u="none" strike="noStrike" cap="none">
                <a:solidFill>
                  <a:srgbClr val="000000"/>
                </a:solidFill>
                <a:latin typeface="Arial"/>
                <a:ea typeface="Arial"/>
                <a:cs typeface="Arial"/>
                <a:sym typeface="Arial"/>
              </a:endParaRPr>
            </a:p>
          </p:txBody>
        </p:sp>
      </p:grpSp>
      <p:sp>
        <p:nvSpPr>
          <p:cNvPr id="527" name="E2SSB 5194: Equity &amp; Access in Higher Ed."/>
          <p:cNvSpPr txBox="1">
            <a:spLocks noGrp="1"/>
          </p:cNvSpPr>
          <p:nvPr>
            <p:ph type="title"/>
          </p:nvPr>
        </p:nvSpPr>
        <p:spPr>
          <a:xfrm>
            <a:off x="471488" y="789473"/>
            <a:ext cx="8220000" cy="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200"/>
              <a:buFont typeface="Libre Franklin Medium"/>
              <a:buNone/>
            </a:pPr>
            <a:r>
              <a:rPr lang="en-US" sz="2400" dirty="0">
                <a:latin typeface="Libre Franklin Medium"/>
                <a:ea typeface="Libre Franklin Medium"/>
                <a:cs typeface="Libre Franklin Medium"/>
                <a:sym typeface="Libre Franklin Medium"/>
              </a:rPr>
              <a:t>E2SSB 5194: Equity &amp; Access in Higher Ed.</a:t>
            </a:r>
            <a:endParaRPr sz="2400" dirty="0"/>
          </a:p>
          <a:p>
            <a:pPr marL="0" lvl="0" indent="0" algn="l" rtl="0">
              <a:lnSpc>
                <a:spcPct val="90000"/>
              </a:lnSpc>
              <a:spcBef>
                <a:spcPts val="0"/>
              </a:spcBef>
              <a:spcAft>
                <a:spcPts val="0"/>
              </a:spcAft>
              <a:buClr>
                <a:srgbClr val="003764"/>
              </a:buClr>
              <a:buSzPts val="3200"/>
              <a:buFont typeface="Libre Franklin Medium"/>
              <a:buNone/>
            </a:pPr>
            <a:r>
              <a:rPr lang="en-US" sz="2400" dirty="0">
                <a:latin typeface="Libre Franklin Medium"/>
                <a:ea typeface="Libre Franklin Medium"/>
                <a:cs typeface="Libre Franklin Medium"/>
                <a:sym typeface="Libre Franklin Medium"/>
              </a:rPr>
              <a:t>Section</a:t>
            </a:r>
            <a:r>
              <a:rPr lang="en-US" sz="2400" dirty="0"/>
              <a:t> </a:t>
            </a:r>
            <a:r>
              <a:rPr lang="en-US" sz="2400" dirty="0">
                <a:latin typeface="Libre Franklin Medium"/>
                <a:ea typeface="Libre Franklin Medium"/>
                <a:cs typeface="Libre Franklin Medium"/>
                <a:sym typeface="Libre Franklin Medium"/>
              </a:rPr>
              <a:t>5</a:t>
            </a:r>
            <a:br>
              <a:rPr lang="en-US" sz="3100" dirty="0">
                <a:latin typeface="Libre Franklin Medium"/>
                <a:ea typeface="Libre Franklin Medium"/>
                <a:cs typeface="Libre Franklin Medium"/>
                <a:sym typeface="Libre Franklin Medium"/>
              </a:rPr>
            </a:br>
            <a:endParaRPr sz="310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4584</Words>
  <Application>Microsoft Office PowerPoint</Application>
  <PresentationFormat>On-screen Show (16:9)</PresentationFormat>
  <Paragraphs>437</Paragraphs>
  <Slides>62</Slides>
  <Notes>62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62</vt:i4>
      </vt:variant>
    </vt:vector>
  </HeadingPairs>
  <TitlesOfParts>
    <vt:vector size="77" baseType="lpstr">
      <vt:lpstr>Libre Franklin</vt:lpstr>
      <vt:lpstr>Franklin Gothic Book</vt:lpstr>
      <vt:lpstr>Calibri</vt:lpstr>
      <vt:lpstr>Arial</vt:lpstr>
      <vt:lpstr>Libre Franklin Medium</vt:lpstr>
      <vt:lpstr>Merriweather</vt:lpstr>
      <vt:lpstr>Noto Sans Symbols</vt:lpstr>
      <vt:lpstr>Open Sans</vt:lpstr>
      <vt:lpstr>Roboto</vt:lpstr>
      <vt:lpstr>Office Theme</vt:lpstr>
      <vt:lpstr>Paradigm</vt:lpstr>
      <vt:lpstr>Office Theme</vt:lpstr>
      <vt:lpstr>Office Theme</vt:lpstr>
      <vt:lpstr>Office Theme</vt:lpstr>
      <vt:lpstr>Office Theme</vt:lpstr>
      <vt:lpstr>E2SSB 5227 &amp; 5194:  OVERVIEW + IMPLEMENTATION</vt:lpstr>
      <vt:lpstr>EDI Team</vt:lpstr>
      <vt:lpstr>Thank you for joining us!</vt:lpstr>
      <vt:lpstr>Land Acknowledgment</vt:lpstr>
      <vt:lpstr>Labor Acknowledgment</vt:lpstr>
      <vt:lpstr>PURPOSE</vt:lpstr>
      <vt:lpstr>E2SSB 5227: Diversity in Higher Education </vt:lpstr>
      <vt:lpstr>E2SSB 5194: Equity &amp; Access in Higher Ed. Section 3 - DEI Strategic Plans </vt:lpstr>
      <vt:lpstr>E2SSB 5194: Equity &amp; Access in Higher Ed. Section 5 </vt:lpstr>
      <vt:lpstr>Implementation Timeline</vt:lpstr>
      <vt:lpstr>QUESTIONS</vt:lpstr>
      <vt:lpstr>SBCTC GUIDANCE + COLLEGE HIGHLIGHTS </vt:lpstr>
      <vt:lpstr>CAMPUS CLIMATE ASSESSMENTS</vt:lpstr>
      <vt:lpstr>SBCTC GUIDANCE</vt:lpstr>
      <vt:lpstr>OVERARCHING PRINCIPLES</vt:lpstr>
      <vt:lpstr>OUTCOMES</vt:lpstr>
      <vt:lpstr>INSTRUMENTS</vt:lpstr>
      <vt:lpstr>SELECTING INSTRUMENTS</vt:lpstr>
      <vt:lpstr>CONSORTIA</vt:lpstr>
      <vt:lpstr>INCLUSION, ACCESSIBILITY, AND SUPPORT</vt:lpstr>
      <vt:lpstr>SURVEY TOOLS (STUDENTS)</vt:lpstr>
      <vt:lpstr>SURVEY TOOLS (EMPLOYEES)</vt:lpstr>
      <vt:lpstr>CONSIDERATIONS: LISTENING AND FEEDBACK SESSIONS </vt:lpstr>
      <vt:lpstr>Faculty Diversity Program</vt:lpstr>
      <vt:lpstr>College Highlight: Clark College</vt:lpstr>
      <vt:lpstr>College/Board Prioirty</vt:lpstr>
      <vt:lpstr>PowerPoint Presentation</vt:lpstr>
      <vt:lpstr>PowerPoint Presentation</vt:lpstr>
      <vt:lpstr>Cohort Model</vt:lpstr>
      <vt:lpstr>Courses</vt:lpstr>
      <vt:lpstr>B.U.I.L.D. Chat</vt:lpstr>
      <vt:lpstr>Capstone Presentation</vt:lpstr>
      <vt:lpstr>Capstone Presentation</vt:lpstr>
      <vt:lpstr>Capstone Presentation</vt:lpstr>
      <vt:lpstr>College Highlight: Cascadia College</vt:lpstr>
      <vt:lpstr>Foundations of E&amp;I Course</vt:lpstr>
      <vt:lpstr>Our Why</vt:lpstr>
      <vt:lpstr>History</vt:lpstr>
      <vt:lpstr>Outcomes</vt:lpstr>
      <vt:lpstr>Target Audience</vt:lpstr>
      <vt:lpstr>Course Design</vt:lpstr>
      <vt:lpstr>Study Group Design</vt:lpstr>
      <vt:lpstr>College Highlight: SPSCC</vt:lpstr>
      <vt:lpstr>PowerPoint Presentation</vt:lpstr>
      <vt:lpstr>Equity Principles - SPSCC</vt:lpstr>
      <vt:lpstr>Peer Mentoring Strategies</vt:lpstr>
      <vt:lpstr>What do students get?</vt:lpstr>
      <vt:lpstr>Application Deadlines</vt:lpstr>
      <vt:lpstr>Program Outcomes </vt:lpstr>
      <vt:lpstr>Program Outcomes </vt:lpstr>
      <vt:lpstr>Program Outcomes </vt:lpstr>
      <vt:lpstr>Program Outcomes </vt:lpstr>
      <vt:lpstr>Culturally Appropriate Student Outreach</vt:lpstr>
      <vt:lpstr>College Highlight: Yakima Valley College</vt:lpstr>
      <vt:lpstr>Background</vt:lpstr>
      <vt:lpstr>Start-Up</vt:lpstr>
      <vt:lpstr>Currently</vt:lpstr>
      <vt:lpstr>Next Steps</vt:lpstr>
      <vt:lpstr>CONTACT INFORMATION: COLLEGES</vt:lpstr>
      <vt:lpstr>CONTACT INFORMATION: SBCTC</vt:lpstr>
      <vt:lpstr>Thank you!</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E2SSB 5227 &amp; 5194:  OVERVIEW + IMPLEMENTATION</dc:title>
  <dc:creator>Christina Pleasants</dc:creator>
  <cp:lastModifiedBy>Christina Pleasants</cp:lastModifiedBy>
  <cp:revision>21</cp:revision>
  <dcterms:modified xsi:type="dcterms:W3CDTF">2022-03-31T17:13:10Z</dcterms:modified>
</cp:coreProperties>
</file>