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2"/>
  </p:notesMasterIdLst>
  <p:handoutMasterIdLst>
    <p:handoutMasterId r:id="rId23"/>
  </p:handoutMasterIdLst>
  <p:sldIdLst>
    <p:sldId id="259" r:id="rId6"/>
    <p:sldId id="274" r:id="rId7"/>
    <p:sldId id="272" r:id="rId8"/>
    <p:sldId id="266" r:id="rId9"/>
    <p:sldId id="271" r:id="rId10"/>
    <p:sldId id="273" r:id="rId11"/>
    <p:sldId id="275" r:id="rId12"/>
    <p:sldId id="267" r:id="rId13"/>
    <p:sldId id="268" r:id="rId14"/>
    <p:sldId id="269" r:id="rId15"/>
    <p:sldId id="280" r:id="rId16"/>
    <p:sldId id="270" r:id="rId17"/>
    <p:sldId id="276" r:id="rId18"/>
    <p:sldId id="277" r:id="rId19"/>
    <p:sldId id="278"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1264" y="48"/>
      </p:cViewPr>
      <p:guideLst/>
    </p:cSldViewPr>
  </p:slideViewPr>
  <p:notesTextViewPr>
    <p:cViewPr>
      <p:scale>
        <a:sx n="3" d="2"/>
        <a:sy n="3" d="2"/>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2/21/2020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2/21/2020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2/21/2020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2/21/2020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2/21/2020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2/21/2020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2/21/2020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2/21/2020</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2/21/2020</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2/21/2020</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2/21/2020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2/21/2020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Investigating ENGL&amp;101</a:t>
            </a:r>
          </a:p>
        </p:txBody>
      </p:sp>
      <p:sp>
        <p:nvSpPr>
          <p:cNvPr id="4" name="Title 3"/>
          <p:cNvSpPr>
            <a:spLocks noGrp="1"/>
          </p:cNvSpPr>
          <p:nvPr>
            <p:ph type="title"/>
          </p:nvPr>
        </p:nvSpPr>
        <p:spPr>
          <a:xfrm>
            <a:off x="369888" y="4073410"/>
            <a:ext cx="8388928" cy="999259"/>
          </a:xfrm>
        </p:spPr>
        <p:txBody>
          <a:bodyPr/>
          <a:lstStyle/>
          <a:p>
            <a:r>
              <a:rPr lang="en-US" sz="3700" dirty="0"/>
              <a:t>Collecting qualitative data</a:t>
            </a:r>
          </a:p>
        </p:txBody>
      </p:sp>
      <p:sp>
        <p:nvSpPr>
          <p:cNvPr id="6" name="Text Placeholder 5"/>
          <p:cNvSpPr>
            <a:spLocks noGrp="1"/>
          </p:cNvSpPr>
          <p:nvPr>
            <p:ph type="body" sz="quarter" idx="10"/>
          </p:nvPr>
        </p:nvSpPr>
        <p:spPr>
          <a:xfrm>
            <a:off x="369888" y="5769402"/>
            <a:ext cx="6249026" cy="758825"/>
          </a:xfrm>
        </p:spPr>
        <p:txBody>
          <a:bodyPr/>
          <a:lstStyle/>
          <a:p>
            <a:r>
              <a:rPr lang="en-US" dirty="0"/>
              <a:t>Summer Kenesson, SBCTC Research Policy Associate</a:t>
            </a:r>
          </a:p>
          <a:p>
            <a:r>
              <a:rPr lang="en-US" dirty="0"/>
              <a:t>February 21, 2019</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E2C4-564D-427B-8E1F-55C50B149E69}"/>
              </a:ext>
            </a:extLst>
          </p:cNvPr>
          <p:cNvSpPr>
            <a:spLocks noGrp="1"/>
          </p:cNvSpPr>
          <p:nvPr>
            <p:ph type="title"/>
          </p:nvPr>
        </p:nvSpPr>
        <p:spPr/>
        <p:txBody>
          <a:bodyPr/>
          <a:lstStyle/>
          <a:p>
            <a:r>
              <a:rPr lang="en-US" dirty="0"/>
              <a:t>Pros and cons</a:t>
            </a:r>
          </a:p>
        </p:txBody>
      </p:sp>
      <p:sp>
        <p:nvSpPr>
          <p:cNvPr id="3" name="Content Placeholder 2">
            <a:extLst>
              <a:ext uri="{FF2B5EF4-FFF2-40B4-BE49-F238E27FC236}">
                <a16:creationId xmlns:a16="http://schemas.microsoft.com/office/drawing/2014/main" id="{744B6960-CB82-46A4-AB3D-0AD686280522}"/>
              </a:ext>
            </a:extLst>
          </p:cNvPr>
          <p:cNvSpPr>
            <a:spLocks noGrp="1"/>
          </p:cNvSpPr>
          <p:nvPr>
            <p:ph idx="1"/>
          </p:nvPr>
        </p:nvSpPr>
        <p:spPr/>
        <p:txBody>
          <a:bodyPr/>
          <a:lstStyle/>
          <a:p>
            <a:r>
              <a:rPr lang="en-US" sz="2000" dirty="0"/>
              <a:t>Open ended questions – cheap, quick, private. No follow up. Not trackable. Motivation is a factor – design accordingly!</a:t>
            </a:r>
          </a:p>
          <a:p>
            <a:r>
              <a:rPr lang="en-US" sz="2000" dirty="0"/>
              <a:t>Focus groups and Small Group Instructional Diagnosis – lots of data, time consuming. Detailed, trackable, but can be subject to influence and bias. Facilitation is everything.</a:t>
            </a:r>
          </a:p>
          <a:p>
            <a:r>
              <a:rPr lang="en-US" sz="2000" dirty="0"/>
              <a:t>Interviews – can be very time consuming, subject to bias, and an ethics nightmare. Consistency is challenging, but can be more ‘open’</a:t>
            </a:r>
          </a:p>
          <a:p>
            <a:r>
              <a:rPr lang="en-US" sz="2000" dirty="0"/>
              <a:t>Reflective essays – easy to work with, private yet trackable, but honesty and confidence are variable. Joint essays can help.</a:t>
            </a:r>
          </a:p>
        </p:txBody>
      </p:sp>
      <p:sp>
        <p:nvSpPr>
          <p:cNvPr id="4" name="Slide Number Placeholder 3">
            <a:extLst>
              <a:ext uri="{FF2B5EF4-FFF2-40B4-BE49-F238E27FC236}">
                <a16:creationId xmlns:a16="http://schemas.microsoft.com/office/drawing/2014/main" id="{9D2146DE-AA6F-4127-8242-A5FBF351D739}"/>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402603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1FE0-546C-49B2-8C59-F5038CE1C468}"/>
              </a:ext>
            </a:extLst>
          </p:cNvPr>
          <p:cNvSpPr>
            <a:spLocks noGrp="1"/>
          </p:cNvSpPr>
          <p:nvPr>
            <p:ph type="title"/>
          </p:nvPr>
        </p:nvSpPr>
        <p:spPr/>
        <p:txBody>
          <a:bodyPr/>
          <a:lstStyle/>
          <a:p>
            <a:r>
              <a:rPr lang="en-US" dirty="0"/>
              <a:t>Sample reflective essay</a:t>
            </a:r>
          </a:p>
        </p:txBody>
      </p:sp>
      <p:sp>
        <p:nvSpPr>
          <p:cNvPr id="3" name="Content Placeholder 2">
            <a:extLst>
              <a:ext uri="{FF2B5EF4-FFF2-40B4-BE49-F238E27FC236}">
                <a16:creationId xmlns:a16="http://schemas.microsoft.com/office/drawing/2014/main" id="{EF03BA09-5C4B-40C5-A3C8-83DF0B212B28}"/>
              </a:ext>
            </a:extLst>
          </p:cNvPr>
          <p:cNvSpPr>
            <a:spLocks noGrp="1"/>
          </p:cNvSpPr>
          <p:nvPr>
            <p:ph idx="1"/>
          </p:nvPr>
        </p:nvSpPr>
        <p:spPr/>
        <p:txBody>
          <a:bodyPr/>
          <a:lstStyle/>
          <a:p>
            <a:pPr marL="0" indent="0">
              <a:buNone/>
            </a:pPr>
            <a:r>
              <a:rPr lang="en-US" sz="1800" dirty="0"/>
              <a:t>Coming into English 101 freshman year was something that I was very much afraid of. In high school English class never served as my strong point and I found myself constantly frustrated and confused as to why I never got the grade I felt I deserved. I would write essays to get it over with, using other people’s thoughts and ideas to support my seemingly less important thoughts and ideas about the subject. I never felt truly connected with any piece that I was asked to write and it showed, so coming into college being forced to do it all over again was definitely something I feared and something I wanted to get over with, but now I find myself enjoying writing… With this class, I have learned to enjoy writing again. I have made it a point to communicate my own thoughts and feelings opposed to simply summarizing the thoughts of famous writers and authors before me.  This class has built up my confidence in my own writing and for that I am highly appreciative.</a:t>
            </a:r>
          </a:p>
          <a:p>
            <a:pPr marL="0" indent="0">
              <a:buNone/>
            </a:pPr>
            <a:r>
              <a:rPr lang="en-US" sz="1400" dirty="0"/>
              <a:t>https://melissagutkind.wordpress.com/2010/12/11/final-self-reflection-my-journey-through-english-101-freshman-year/</a:t>
            </a:r>
          </a:p>
        </p:txBody>
      </p:sp>
      <p:sp>
        <p:nvSpPr>
          <p:cNvPr id="4" name="Slide Number Placeholder 3">
            <a:extLst>
              <a:ext uri="{FF2B5EF4-FFF2-40B4-BE49-F238E27FC236}">
                <a16:creationId xmlns:a16="http://schemas.microsoft.com/office/drawing/2014/main" id="{FDC68482-2A57-40CC-93D8-E23D91EE890F}"/>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562259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2893-764A-4A1B-827C-3BB923A39CB0}"/>
              </a:ext>
            </a:extLst>
          </p:cNvPr>
          <p:cNvSpPr>
            <a:spLocks noGrp="1"/>
          </p:cNvSpPr>
          <p:nvPr>
            <p:ph type="title"/>
          </p:nvPr>
        </p:nvSpPr>
        <p:spPr/>
        <p:txBody>
          <a:bodyPr/>
          <a:lstStyle/>
          <a:p>
            <a:r>
              <a:rPr lang="en-US" dirty="0"/>
              <a:t>coding</a:t>
            </a:r>
          </a:p>
        </p:txBody>
      </p:sp>
      <p:sp>
        <p:nvSpPr>
          <p:cNvPr id="3" name="Content Placeholder 2">
            <a:extLst>
              <a:ext uri="{FF2B5EF4-FFF2-40B4-BE49-F238E27FC236}">
                <a16:creationId xmlns:a16="http://schemas.microsoft.com/office/drawing/2014/main" id="{70B19520-BB0D-40E7-BC2F-FE680EB8AD97}"/>
              </a:ext>
            </a:extLst>
          </p:cNvPr>
          <p:cNvSpPr>
            <a:spLocks noGrp="1"/>
          </p:cNvSpPr>
          <p:nvPr>
            <p:ph idx="1"/>
          </p:nvPr>
        </p:nvSpPr>
        <p:spPr/>
        <p:txBody>
          <a:bodyPr/>
          <a:lstStyle/>
          <a:p>
            <a:pPr marL="0" indent="0" algn="ctr">
              <a:buNone/>
            </a:pPr>
            <a:r>
              <a:rPr lang="en-US" b="1" dirty="0"/>
              <a:t>Coding is key – Organize. Categorize. Validate.</a:t>
            </a:r>
          </a:p>
          <a:p>
            <a:pPr marL="0" indent="0">
              <a:buNone/>
            </a:pPr>
            <a:r>
              <a:rPr lang="en-US" dirty="0"/>
              <a:t>Assign categories to your data then match it up.</a:t>
            </a:r>
          </a:p>
          <a:p>
            <a:r>
              <a:rPr lang="en-US" dirty="0"/>
              <a:t>Start with some samples.</a:t>
            </a:r>
          </a:p>
          <a:p>
            <a:r>
              <a:rPr lang="en-US" dirty="0"/>
              <a:t>Relax and dive in.</a:t>
            </a:r>
          </a:p>
          <a:p>
            <a:r>
              <a:rPr lang="en-US" dirty="0"/>
              <a:t>Keep your nodes and codes.</a:t>
            </a:r>
          </a:p>
          <a:p>
            <a:r>
              <a:rPr lang="en-US" dirty="0"/>
              <a:t>Lather, rinse, repeat.</a:t>
            </a:r>
          </a:p>
          <a:p>
            <a:r>
              <a:rPr lang="en-US" dirty="0"/>
              <a:t>Have someone check your work or ‘double blind’</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7C29CD66-80D8-4D00-81E3-DCFBFDE5F0E4}"/>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263737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41AF-D901-4C43-9A1B-5AB51AA19736}"/>
              </a:ext>
            </a:extLst>
          </p:cNvPr>
          <p:cNvSpPr>
            <a:spLocks noGrp="1"/>
          </p:cNvSpPr>
          <p:nvPr>
            <p:ph type="title"/>
          </p:nvPr>
        </p:nvSpPr>
        <p:spPr/>
        <p:txBody>
          <a:bodyPr/>
          <a:lstStyle/>
          <a:p>
            <a:r>
              <a:rPr lang="en-US" dirty="0"/>
              <a:t>Coding levels</a:t>
            </a:r>
          </a:p>
        </p:txBody>
      </p:sp>
      <p:sp>
        <p:nvSpPr>
          <p:cNvPr id="3" name="Content Placeholder 2">
            <a:extLst>
              <a:ext uri="{FF2B5EF4-FFF2-40B4-BE49-F238E27FC236}">
                <a16:creationId xmlns:a16="http://schemas.microsoft.com/office/drawing/2014/main" id="{40B32678-7D20-40A2-A3D9-D678A98916D3}"/>
              </a:ext>
            </a:extLst>
          </p:cNvPr>
          <p:cNvSpPr>
            <a:spLocks noGrp="1"/>
          </p:cNvSpPr>
          <p:nvPr>
            <p:ph idx="1"/>
          </p:nvPr>
        </p:nvSpPr>
        <p:spPr/>
        <p:txBody>
          <a:bodyPr/>
          <a:lstStyle/>
          <a:p>
            <a:pPr marL="0" indent="0">
              <a:buNone/>
            </a:pPr>
            <a:r>
              <a:rPr lang="en-US" sz="2400" b="1" dirty="0"/>
              <a:t>Flat coding –</a:t>
            </a:r>
          </a:p>
          <a:p>
            <a:pPr marL="0" indent="0">
              <a:buNone/>
            </a:pPr>
            <a:r>
              <a:rPr lang="en-US" sz="2400" dirty="0"/>
              <a:t>All codes have equal value, such as topic or key word</a:t>
            </a:r>
          </a:p>
          <a:p>
            <a:pPr marL="0" indent="0">
              <a:buNone/>
            </a:pPr>
            <a:r>
              <a:rPr lang="en-US" sz="2400" b="1" dirty="0"/>
              <a:t>Hierarchical – </a:t>
            </a:r>
          </a:p>
          <a:p>
            <a:pPr marL="0" indent="0">
              <a:buNone/>
            </a:pPr>
            <a:r>
              <a:rPr lang="en-US" sz="2400" dirty="0"/>
              <a:t>Codes are lumped into those that are most relevant, those that are interesting but not relevant, those that are ‘pins for later’</a:t>
            </a:r>
          </a:p>
          <a:p>
            <a:pPr marL="0" indent="0">
              <a:buNone/>
            </a:pPr>
            <a:r>
              <a:rPr lang="en-US" sz="2400" b="1" dirty="0"/>
              <a:t>Interpretive – </a:t>
            </a:r>
          </a:p>
          <a:p>
            <a:pPr marL="0" indent="0">
              <a:buNone/>
            </a:pPr>
            <a:r>
              <a:rPr lang="en-US" sz="2400" dirty="0"/>
              <a:t>Codes are categorized into characteristics, such as ‘positive’ or ‘negative’</a:t>
            </a:r>
          </a:p>
          <a:p>
            <a:endParaRPr lang="en-US" dirty="0"/>
          </a:p>
          <a:p>
            <a:endParaRPr lang="en-US" dirty="0"/>
          </a:p>
        </p:txBody>
      </p:sp>
      <p:sp>
        <p:nvSpPr>
          <p:cNvPr id="4" name="Slide Number Placeholder 3">
            <a:extLst>
              <a:ext uri="{FF2B5EF4-FFF2-40B4-BE49-F238E27FC236}">
                <a16:creationId xmlns:a16="http://schemas.microsoft.com/office/drawing/2014/main" id="{C10D642E-7F94-453F-9F00-3CBF39762F32}"/>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039740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DC0B8-78C7-4815-B94A-307E6B4CEAFA}"/>
              </a:ext>
            </a:extLst>
          </p:cNvPr>
          <p:cNvSpPr>
            <a:spLocks noGrp="1"/>
          </p:cNvSpPr>
          <p:nvPr>
            <p:ph type="title"/>
          </p:nvPr>
        </p:nvSpPr>
        <p:spPr/>
        <p:txBody>
          <a:bodyPr/>
          <a:lstStyle/>
          <a:p>
            <a:r>
              <a:rPr lang="en-US" dirty="0"/>
              <a:t>Tools – plan by design</a:t>
            </a:r>
          </a:p>
        </p:txBody>
      </p:sp>
      <p:sp>
        <p:nvSpPr>
          <p:cNvPr id="3" name="Content Placeholder 2">
            <a:extLst>
              <a:ext uri="{FF2B5EF4-FFF2-40B4-BE49-F238E27FC236}">
                <a16:creationId xmlns:a16="http://schemas.microsoft.com/office/drawing/2014/main" id="{F6A6C006-4B5F-4881-9EE9-80DC906A3340}"/>
              </a:ext>
            </a:extLst>
          </p:cNvPr>
          <p:cNvSpPr>
            <a:spLocks noGrp="1"/>
          </p:cNvSpPr>
          <p:nvPr>
            <p:ph idx="1"/>
          </p:nvPr>
        </p:nvSpPr>
        <p:spPr/>
        <p:txBody>
          <a:bodyPr/>
          <a:lstStyle/>
          <a:p>
            <a:pPr marL="0" indent="0">
              <a:buNone/>
            </a:pPr>
            <a:r>
              <a:rPr lang="en-US" sz="2400" dirty="0"/>
              <a:t>Coding software is affordable, timesaving and fun. Yes I said it. Fun.</a:t>
            </a:r>
          </a:p>
          <a:p>
            <a:pPr marL="0" indent="0" algn="ctr">
              <a:buNone/>
            </a:pPr>
            <a:r>
              <a:rPr lang="en-US" sz="2400" i="1" dirty="0"/>
              <a:t>But you can code just fine in Word or Excel. Either way, use a table and label your rows.</a:t>
            </a:r>
          </a:p>
          <a:p>
            <a:pPr marL="0" indent="0">
              <a:buNone/>
            </a:pPr>
            <a:r>
              <a:rPr lang="en-US" sz="2400" dirty="0"/>
              <a:t>Word – has lots of editing and referencing tools, but Word tables are the stuff of nightmares. Use comments, tracking, highlighting, columns.</a:t>
            </a:r>
          </a:p>
          <a:p>
            <a:pPr marL="0" indent="0">
              <a:buNone/>
            </a:pPr>
            <a:r>
              <a:rPr lang="en-US" sz="2400" dirty="0"/>
              <a:t>Excel – you can do pretty much everything as Word but it’s easier to sort. Set up can be frustrating though if you didn’t plan ahead!</a:t>
            </a:r>
          </a:p>
        </p:txBody>
      </p:sp>
      <p:sp>
        <p:nvSpPr>
          <p:cNvPr id="4" name="Slide Number Placeholder 3">
            <a:extLst>
              <a:ext uri="{FF2B5EF4-FFF2-40B4-BE49-F238E27FC236}">
                <a16:creationId xmlns:a16="http://schemas.microsoft.com/office/drawing/2014/main" id="{F8D35EFB-DB54-40AA-8198-A3E8459A6118}"/>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272792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90C2F-5714-4B46-8EF0-55941BFB0777}"/>
              </a:ext>
            </a:extLst>
          </p:cNvPr>
          <p:cNvSpPr>
            <a:spLocks noGrp="1"/>
          </p:cNvSpPr>
          <p:nvPr>
            <p:ph type="title"/>
          </p:nvPr>
        </p:nvSpPr>
        <p:spPr/>
        <p:txBody>
          <a:bodyPr/>
          <a:lstStyle/>
          <a:p>
            <a:r>
              <a:rPr lang="en-US" dirty="0"/>
              <a:t>Use what you have</a:t>
            </a:r>
          </a:p>
        </p:txBody>
      </p:sp>
      <p:sp>
        <p:nvSpPr>
          <p:cNvPr id="3" name="Content Placeholder 2">
            <a:extLst>
              <a:ext uri="{FF2B5EF4-FFF2-40B4-BE49-F238E27FC236}">
                <a16:creationId xmlns:a16="http://schemas.microsoft.com/office/drawing/2014/main" id="{B8111A75-C4C0-4D3E-9F3A-8D35BE88F610}"/>
              </a:ext>
            </a:extLst>
          </p:cNvPr>
          <p:cNvSpPr>
            <a:spLocks noGrp="1"/>
          </p:cNvSpPr>
          <p:nvPr>
            <p:ph idx="1"/>
          </p:nvPr>
        </p:nvSpPr>
        <p:spPr/>
        <p:txBody>
          <a:bodyPr/>
          <a:lstStyle/>
          <a:p>
            <a:r>
              <a:rPr lang="en-US" dirty="0"/>
              <a:t>Simple sample from Excel:</a:t>
            </a:r>
          </a:p>
          <a:p>
            <a:endParaRPr lang="en-US" dirty="0"/>
          </a:p>
          <a:p>
            <a:endParaRPr lang="en-US" dirty="0"/>
          </a:p>
          <a:p>
            <a:r>
              <a:rPr lang="en-US" dirty="0"/>
              <a:t>Simple sample from Word:</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8DBAAC-2BE5-4231-AD38-A3925961043F}"/>
              </a:ext>
            </a:extLst>
          </p:cNvPr>
          <p:cNvSpPr>
            <a:spLocks noGrp="1"/>
          </p:cNvSpPr>
          <p:nvPr>
            <p:ph type="sldNum" sz="quarter" idx="12"/>
          </p:nvPr>
        </p:nvSpPr>
        <p:spPr/>
        <p:txBody>
          <a:bodyPr/>
          <a:lstStyle/>
          <a:p>
            <a:fld id="{DEE5BC03-7CE3-4FE3-BC0A-0ACCA8AC1F24}" type="slidenum">
              <a:rPr lang="en-US" smtClean="0"/>
              <a:pPr/>
              <a:t>15</a:t>
            </a:fld>
            <a:endParaRPr lang="en-US" dirty="0"/>
          </a:p>
        </p:txBody>
      </p:sp>
      <p:pic>
        <p:nvPicPr>
          <p:cNvPr id="7" name="Picture 6">
            <a:extLst>
              <a:ext uri="{FF2B5EF4-FFF2-40B4-BE49-F238E27FC236}">
                <a16:creationId xmlns:a16="http://schemas.microsoft.com/office/drawing/2014/main" id="{24602F09-34DC-4019-AD07-550FF9D1CC1A}"/>
              </a:ext>
            </a:extLst>
          </p:cNvPr>
          <p:cNvPicPr>
            <a:picLocks noChangeAspect="1"/>
          </p:cNvPicPr>
          <p:nvPr/>
        </p:nvPicPr>
        <p:blipFill>
          <a:blip r:embed="rId2"/>
          <a:stretch>
            <a:fillRect/>
          </a:stretch>
        </p:blipFill>
        <p:spPr>
          <a:xfrm>
            <a:off x="720867" y="3030465"/>
            <a:ext cx="7886273" cy="797069"/>
          </a:xfrm>
          <a:prstGeom prst="rect">
            <a:avLst/>
          </a:prstGeom>
        </p:spPr>
      </p:pic>
      <p:pic>
        <p:nvPicPr>
          <p:cNvPr id="9" name="Picture 8">
            <a:extLst>
              <a:ext uri="{FF2B5EF4-FFF2-40B4-BE49-F238E27FC236}">
                <a16:creationId xmlns:a16="http://schemas.microsoft.com/office/drawing/2014/main" id="{B3EC21B9-5E2E-45A2-8311-B858B9601F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64" y="4374660"/>
            <a:ext cx="7777581" cy="2109266"/>
          </a:xfrm>
          <a:prstGeom prst="rect">
            <a:avLst/>
          </a:prstGeom>
        </p:spPr>
      </p:pic>
    </p:spTree>
    <p:extLst>
      <p:ext uri="{BB962C8B-B14F-4D97-AF65-F5344CB8AC3E}">
        <p14:creationId xmlns:p14="http://schemas.microsoft.com/office/powerpoint/2010/main" val="481643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CE48D-7F19-4990-82DE-8EB001358FFC}"/>
              </a:ext>
            </a:extLst>
          </p:cNvPr>
          <p:cNvSpPr>
            <a:spLocks noGrp="1"/>
          </p:cNvSpPr>
          <p:nvPr>
            <p:ph type="title"/>
          </p:nvPr>
        </p:nvSpPr>
        <p:spPr/>
        <p:txBody>
          <a:bodyPr/>
          <a:lstStyle/>
          <a:p>
            <a:r>
              <a:rPr lang="en-US" dirty="0"/>
              <a:t>Controlling Bias in your research</a:t>
            </a:r>
          </a:p>
        </p:txBody>
      </p:sp>
      <p:sp>
        <p:nvSpPr>
          <p:cNvPr id="3" name="Content Placeholder 2">
            <a:extLst>
              <a:ext uri="{FF2B5EF4-FFF2-40B4-BE49-F238E27FC236}">
                <a16:creationId xmlns:a16="http://schemas.microsoft.com/office/drawing/2014/main" id="{3B3AAB15-AF0F-48E7-BF0B-78B69AC50FC9}"/>
              </a:ext>
            </a:extLst>
          </p:cNvPr>
          <p:cNvSpPr>
            <a:spLocks noGrp="1"/>
          </p:cNvSpPr>
          <p:nvPr>
            <p:ph idx="1"/>
          </p:nvPr>
        </p:nvSpPr>
        <p:spPr/>
        <p:txBody>
          <a:bodyPr/>
          <a:lstStyle/>
          <a:p>
            <a:r>
              <a:rPr lang="en-US" dirty="0"/>
              <a:t>In your questions</a:t>
            </a:r>
          </a:p>
          <a:p>
            <a:pPr lvl="1"/>
            <a:r>
              <a:rPr lang="en-US" sz="2000" dirty="0"/>
              <a:t>Leading or assumptive questions - How did the assignments help you…? Would you agree that…? Even ‘What did you like least?’ Instead choose ‘How did you feel about…?’</a:t>
            </a:r>
          </a:p>
          <a:p>
            <a:r>
              <a:rPr lang="en-US" dirty="0"/>
              <a:t>In your methods</a:t>
            </a:r>
          </a:p>
          <a:p>
            <a:pPr lvl="1"/>
            <a:r>
              <a:rPr lang="en-US" sz="2000" dirty="0"/>
              <a:t>Which students will respond? Who has dominant roles? Who perceives or experiences vulnerability?</a:t>
            </a:r>
          </a:p>
          <a:p>
            <a:r>
              <a:rPr lang="en-US" dirty="0"/>
              <a:t>In your analysis</a:t>
            </a:r>
          </a:p>
          <a:p>
            <a:pPr lvl="1"/>
            <a:r>
              <a:rPr lang="en-US" sz="2000" dirty="0"/>
              <a:t>Are you bringing assumptions to your analysis? How much is </a:t>
            </a:r>
            <a:r>
              <a:rPr lang="en-US" sz="2000" dirty="0" err="1"/>
              <a:t>confirmational</a:t>
            </a:r>
            <a:r>
              <a:rPr lang="en-US" sz="2000" dirty="0"/>
              <a:t> bias likely to be a factor? Co-code or blind code and review your own work – the ‘bias feedback loop’</a:t>
            </a:r>
          </a:p>
        </p:txBody>
      </p:sp>
      <p:sp>
        <p:nvSpPr>
          <p:cNvPr id="4" name="Slide Number Placeholder 3">
            <a:extLst>
              <a:ext uri="{FF2B5EF4-FFF2-40B4-BE49-F238E27FC236}">
                <a16:creationId xmlns:a16="http://schemas.microsoft.com/office/drawing/2014/main" id="{84510A18-5EE4-4EFF-9033-542DA327221F}"/>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1109487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2E29-3701-4C9C-A9E1-2F1898939983}"/>
              </a:ext>
            </a:extLst>
          </p:cNvPr>
          <p:cNvSpPr>
            <a:spLocks noGrp="1"/>
          </p:cNvSpPr>
          <p:nvPr>
            <p:ph type="title"/>
          </p:nvPr>
        </p:nvSpPr>
        <p:spPr/>
        <p:txBody>
          <a:bodyPr/>
          <a:lstStyle/>
          <a:p>
            <a:r>
              <a:rPr lang="en-US" dirty="0"/>
              <a:t>What is qualitative data?</a:t>
            </a:r>
          </a:p>
        </p:txBody>
      </p:sp>
      <p:sp>
        <p:nvSpPr>
          <p:cNvPr id="3" name="Content Placeholder 2">
            <a:extLst>
              <a:ext uri="{FF2B5EF4-FFF2-40B4-BE49-F238E27FC236}">
                <a16:creationId xmlns:a16="http://schemas.microsoft.com/office/drawing/2014/main" id="{BF358387-43AF-45CB-871F-ED214FB904C5}"/>
              </a:ext>
            </a:extLst>
          </p:cNvPr>
          <p:cNvSpPr>
            <a:spLocks noGrp="1"/>
          </p:cNvSpPr>
          <p:nvPr>
            <p:ph idx="1"/>
          </p:nvPr>
        </p:nvSpPr>
        <p:spPr/>
        <p:txBody>
          <a:bodyPr/>
          <a:lstStyle/>
          <a:p>
            <a:r>
              <a:rPr lang="en-US" sz="2400" dirty="0"/>
              <a:t>Non-numeric? Sort of.</a:t>
            </a:r>
          </a:p>
          <a:p>
            <a:r>
              <a:rPr lang="en-US" sz="2400" dirty="0"/>
              <a:t>Stuff that can’t be measured? Nope.</a:t>
            </a:r>
          </a:p>
          <a:p>
            <a:r>
              <a:rPr lang="en-US" sz="2400" dirty="0"/>
              <a:t>Observational? Partly.</a:t>
            </a:r>
          </a:p>
          <a:p>
            <a:r>
              <a:rPr lang="en-US" sz="2400" dirty="0"/>
              <a:t>Anecdotal? In the early stages, maybe.</a:t>
            </a:r>
          </a:p>
          <a:p>
            <a:r>
              <a:rPr lang="en-US" sz="2400" dirty="0"/>
              <a:t>Descriptive? Often.</a:t>
            </a:r>
          </a:p>
          <a:p>
            <a:r>
              <a:rPr lang="en-US" sz="2400" dirty="0"/>
              <a:t>Subjective? To a degree.</a:t>
            </a:r>
          </a:p>
          <a:p>
            <a:r>
              <a:rPr lang="en-US" sz="2400" dirty="0"/>
              <a:t>Unstructured? It depends.</a:t>
            </a:r>
          </a:p>
          <a:p>
            <a:r>
              <a:rPr lang="en-US" sz="2400" dirty="0"/>
              <a:t>Just words? For the purposes of today, sure</a:t>
            </a:r>
            <a:r>
              <a:rPr lang="en-US" dirty="0"/>
              <a:t>.</a:t>
            </a:r>
          </a:p>
        </p:txBody>
      </p:sp>
      <p:sp>
        <p:nvSpPr>
          <p:cNvPr id="4" name="Slide Number Placeholder 3">
            <a:extLst>
              <a:ext uri="{FF2B5EF4-FFF2-40B4-BE49-F238E27FC236}">
                <a16:creationId xmlns:a16="http://schemas.microsoft.com/office/drawing/2014/main" id="{EB4657F3-356C-4B8E-96D3-6FEB024F1055}"/>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371878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5CDF2-54E3-4AE3-B297-3835596E640C}"/>
              </a:ext>
            </a:extLst>
          </p:cNvPr>
          <p:cNvSpPr>
            <a:spLocks noGrp="1"/>
          </p:cNvSpPr>
          <p:nvPr>
            <p:ph type="title"/>
          </p:nvPr>
        </p:nvSpPr>
        <p:spPr/>
        <p:txBody>
          <a:bodyPr/>
          <a:lstStyle/>
          <a:p>
            <a:r>
              <a:rPr lang="en-US" dirty="0"/>
              <a:t>Qualitative collection</a:t>
            </a:r>
          </a:p>
        </p:txBody>
      </p:sp>
      <p:sp>
        <p:nvSpPr>
          <p:cNvPr id="3" name="Content Placeholder 2">
            <a:extLst>
              <a:ext uri="{FF2B5EF4-FFF2-40B4-BE49-F238E27FC236}">
                <a16:creationId xmlns:a16="http://schemas.microsoft.com/office/drawing/2014/main" id="{944D818A-B28A-45B8-82A2-7E37ABE228C8}"/>
              </a:ext>
            </a:extLst>
          </p:cNvPr>
          <p:cNvSpPr>
            <a:spLocks noGrp="1"/>
          </p:cNvSpPr>
          <p:nvPr>
            <p:ph idx="1"/>
          </p:nvPr>
        </p:nvSpPr>
        <p:spPr/>
        <p:txBody>
          <a:bodyPr/>
          <a:lstStyle/>
          <a:p>
            <a:r>
              <a:rPr lang="en-US" dirty="0"/>
              <a:t>The dreaded ‘open ended question’</a:t>
            </a:r>
          </a:p>
          <a:p>
            <a:r>
              <a:rPr lang="en-US" dirty="0"/>
              <a:t>Focus groups/SGID</a:t>
            </a:r>
          </a:p>
          <a:p>
            <a:r>
              <a:rPr lang="en-US" dirty="0"/>
              <a:t>Interviews</a:t>
            </a:r>
          </a:p>
          <a:p>
            <a:r>
              <a:rPr lang="en-US" dirty="0"/>
              <a:t>And the lesser known species - observations, reflective essays, fieldwork, case studies, and so much more!</a:t>
            </a:r>
          </a:p>
        </p:txBody>
      </p:sp>
      <p:sp>
        <p:nvSpPr>
          <p:cNvPr id="4" name="Slide Number Placeholder 3">
            <a:extLst>
              <a:ext uri="{FF2B5EF4-FFF2-40B4-BE49-F238E27FC236}">
                <a16:creationId xmlns:a16="http://schemas.microsoft.com/office/drawing/2014/main" id="{9BDA881A-CECF-4B02-A867-CCD1210B9297}"/>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3081021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57CF4-0A49-450B-BF98-CFA28ECDC97F}"/>
              </a:ext>
            </a:extLst>
          </p:cNvPr>
          <p:cNvSpPr>
            <a:spLocks noGrp="1"/>
          </p:cNvSpPr>
          <p:nvPr>
            <p:ph type="title"/>
          </p:nvPr>
        </p:nvSpPr>
        <p:spPr/>
        <p:txBody>
          <a:bodyPr/>
          <a:lstStyle/>
          <a:p>
            <a:r>
              <a:rPr lang="en-US" dirty="0"/>
              <a:t>Why use qualitative data?</a:t>
            </a:r>
          </a:p>
        </p:txBody>
      </p:sp>
      <p:sp>
        <p:nvSpPr>
          <p:cNvPr id="3" name="Content Placeholder 2">
            <a:extLst>
              <a:ext uri="{FF2B5EF4-FFF2-40B4-BE49-F238E27FC236}">
                <a16:creationId xmlns:a16="http://schemas.microsoft.com/office/drawing/2014/main" id="{77A119A2-6134-4762-9D7A-C6B297BFBD4D}"/>
              </a:ext>
            </a:extLst>
          </p:cNvPr>
          <p:cNvSpPr>
            <a:spLocks noGrp="1"/>
          </p:cNvSpPr>
          <p:nvPr>
            <p:ph idx="1"/>
          </p:nvPr>
        </p:nvSpPr>
        <p:spPr/>
        <p:txBody>
          <a:bodyPr/>
          <a:lstStyle/>
          <a:p>
            <a:r>
              <a:rPr lang="en-US" dirty="0"/>
              <a:t>More is not always better – numbers can be deceiving!</a:t>
            </a:r>
          </a:p>
          <a:p>
            <a:r>
              <a:rPr lang="en-US" dirty="0"/>
              <a:t>Small populations</a:t>
            </a:r>
          </a:p>
          <a:p>
            <a:r>
              <a:rPr lang="en-US" dirty="0"/>
              <a:t>Too many factors</a:t>
            </a:r>
          </a:p>
          <a:p>
            <a:r>
              <a:rPr lang="en-US" dirty="0"/>
              <a:t>Need to the know the ‘why’ or the ‘how’</a:t>
            </a:r>
          </a:p>
          <a:p>
            <a:r>
              <a:rPr lang="en-US" dirty="0"/>
              <a:t>Surveys are fine but sometimes the best way to understand your students is to talk to them…</a:t>
            </a:r>
          </a:p>
        </p:txBody>
      </p:sp>
      <p:sp>
        <p:nvSpPr>
          <p:cNvPr id="4" name="Slide Number Placeholder 3">
            <a:extLst>
              <a:ext uri="{FF2B5EF4-FFF2-40B4-BE49-F238E27FC236}">
                <a16:creationId xmlns:a16="http://schemas.microsoft.com/office/drawing/2014/main" id="{E73A54B3-69E4-4FBD-8953-8F5EF37FB47E}"/>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01370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B2DF-2713-4DFA-86EB-0DE46E101FC9}"/>
              </a:ext>
            </a:extLst>
          </p:cNvPr>
          <p:cNvSpPr>
            <a:spLocks noGrp="1"/>
          </p:cNvSpPr>
          <p:nvPr>
            <p:ph type="title"/>
          </p:nvPr>
        </p:nvSpPr>
        <p:spPr/>
        <p:txBody>
          <a:bodyPr/>
          <a:lstStyle/>
          <a:p>
            <a:r>
              <a:rPr lang="en-US" dirty="0"/>
              <a:t>The reality behind the numbers</a:t>
            </a:r>
          </a:p>
        </p:txBody>
      </p:sp>
      <p:sp>
        <p:nvSpPr>
          <p:cNvPr id="3" name="Content Placeholder 2">
            <a:extLst>
              <a:ext uri="{FF2B5EF4-FFF2-40B4-BE49-F238E27FC236}">
                <a16:creationId xmlns:a16="http://schemas.microsoft.com/office/drawing/2014/main" id="{CDC7C8BF-17B1-4279-A92A-0E95473ECE67}"/>
              </a:ext>
            </a:extLst>
          </p:cNvPr>
          <p:cNvSpPr>
            <a:spLocks noGrp="1"/>
          </p:cNvSpPr>
          <p:nvPr>
            <p:ph idx="1"/>
          </p:nvPr>
        </p:nvSpPr>
        <p:spPr/>
        <p:txBody>
          <a:bodyPr/>
          <a:lstStyle/>
          <a:p>
            <a:pPr marL="0" indent="0">
              <a:buNone/>
            </a:pPr>
            <a:r>
              <a:rPr lang="en-US" dirty="0"/>
              <a:t>Our courses must be inclusive because:</a:t>
            </a:r>
          </a:p>
          <a:p>
            <a:pPr marL="0" indent="0">
              <a:buNone/>
            </a:pPr>
            <a:endParaRPr lang="en-US" sz="1000" dirty="0"/>
          </a:p>
          <a:p>
            <a:pPr marL="0" indent="0" algn="ctr">
              <a:buNone/>
            </a:pPr>
            <a:r>
              <a:rPr lang="en-US" i="1" dirty="0"/>
              <a:t>X students do really well in our classes</a:t>
            </a:r>
          </a:p>
          <a:p>
            <a:pPr marL="0" indent="0" algn="ctr">
              <a:buNone/>
            </a:pPr>
            <a:r>
              <a:rPr lang="en-US" i="1" dirty="0"/>
              <a:t>X students pass our classes as much as Y students</a:t>
            </a:r>
          </a:p>
          <a:p>
            <a:pPr marL="0" indent="0" algn="ctr">
              <a:buNone/>
            </a:pPr>
            <a:r>
              <a:rPr lang="en-US" i="1" dirty="0"/>
              <a:t>The majority of our students are happy</a:t>
            </a:r>
          </a:p>
          <a:p>
            <a:pPr marL="0" indent="0" algn="ctr">
              <a:buNone/>
            </a:pPr>
            <a:endParaRPr lang="en-US" i="1" dirty="0"/>
          </a:p>
          <a:p>
            <a:pPr marL="0" indent="0" algn="ctr">
              <a:buNone/>
            </a:pPr>
            <a:r>
              <a:rPr lang="en-US" i="1" dirty="0"/>
              <a:t>So, these students are staying, but it’s in spite of us and not because of us?</a:t>
            </a:r>
          </a:p>
          <a:p>
            <a:pPr marL="0" indent="0" algn="ctr">
              <a:buNone/>
            </a:pPr>
            <a:endParaRPr lang="en-US" i="1" dirty="0"/>
          </a:p>
        </p:txBody>
      </p:sp>
      <p:sp>
        <p:nvSpPr>
          <p:cNvPr id="4" name="Slide Number Placeholder 3">
            <a:extLst>
              <a:ext uri="{FF2B5EF4-FFF2-40B4-BE49-F238E27FC236}">
                <a16:creationId xmlns:a16="http://schemas.microsoft.com/office/drawing/2014/main" id="{E8521058-1535-498C-94D4-CF11BAF7C5BB}"/>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987655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79FF-85B5-440C-BC62-A7CD8E9FBDEE}"/>
              </a:ext>
            </a:extLst>
          </p:cNvPr>
          <p:cNvSpPr>
            <a:spLocks noGrp="1"/>
          </p:cNvSpPr>
          <p:nvPr>
            <p:ph type="title"/>
          </p:nvPr>
        </p:nvSpPr>
        <p:spPr/>
        <p:txBody>
          <a:bodyPr/>
          <a:lstStyle/>
          <a:p>
            <a:r>
              <a:rPr lang="en-US" dirty="0"/>
              <a:t>The role of qualitative data</a:t>
            </a:r>
          </a:p>
        </p:txBody>
      </p:sp>
      <p:sp>
        <p:nvSpPr>
          <p:cNvPr id="3" name="Content Placeholder 2">
            <a:extLst>
              <a:ext uri="{FF2B5EF4-FFF2-40B4-BE49-F238E27FC236}">
                <a16:creationId xmlns:a16="http://schemas.microsoft.com/office/drawing/2014/main" id="{19D05416-8D32-41F2-B8F5-C2AF76494527}"/>
              </a:ext>
            </a:extLst>
          </p:cNvPr>
          <p:cNvSpPr>
            <a:spLocks noGrp="1"/>
          </p:cNvSpPr>
          <p:nvPr>
            <p:ph idx="1"/>
          </p:nvPr>
        </p:nvSpPr>
        <p:spPr/>
        <p:txBody>
          <a:bodyPr/>
          <a:lstStyle/>
          <a:p>
            <a:r>
              <a:rPr lang="en-US" dirty="0"/>
              <a:t>Validating a quantitative hypothesis</a:t>
            </a:r>
          </a:p>
          <a:p>
            <a:pPr marL="0" indent="0" algn="ctr">
              <a:buNone/>
            </a:pPr>
            <a:r>
              <a:rPr lang="en-US" i="1" dirty="0"/>
              <a:t>Those numbers don’t feel right…</a:t>
            </a:r>
          </a:p>
          <a:p>
            <a:r>
              <a:rPr lang="en-US" dirty="0"/>
              <a:t>Figuring out the fuzzy stuff</a:t>
            </a:r>
          </a:p>
          <a:p>
            <a:pPr marL="0" indent="0" algn="ctr">
              <a:buNone/>
            </a:pPr>
            <a:r>
              <a:rPr lang="en-US" i="1" dirty="0"/>
              <a:t>We can’t measure that. Well, not well anyway.</a:t>
            </a:r>
          </a:p>
          <a:p>
            <a:r>
              <a:rPr lang="en-US" dirty="0"/>
              <a:t>Investigating difficult questions</a:t>
            </a:r>
          </a:p>
          <a:p>
            <a:pPr marL="0" indent="0" algn="ctr">
              <a:buNone/>
            </a:pPr>
            <a:r>
              <a:rPr lang="en-US" i="1" dirty="0"/>
              <a:t>I don’t know how to even ask that…</a:t>
            </a:r>
          </a:p>
          <a:p>
            <a:endParaRPr lang="en-US" dirty="0"/>
          </a:p>
          <a:p>
            <a:endParaRPr lang="en-US" dirty="0"/>
          </a:p>
        </p:txBody>
      </p:sp>
      <p:sp>
        <p:nvSpPr>
          <p:cNvPr id="4" name="Slide Number Placeholder 3">
            <a:extLst>
              <a:ext uri="{FF2B5EF4-FFF2-40B4-BE49-F238E27FC236}">
                <a16:creationId xmlns:a16="http://schemas.microsoft.com/office/drawing/2014/main" id="{CDEBEE75-683A-42F7-AAD3-6FA66E1DEF43}"/>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74737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F0541-9CEB-40D8-B0D9-7E3A93140F8D}"/>
              </a:ext>
            </a:extLst>
          </p:cNvPr>
          <p:cNvSpPr>
            <a:spLocks noGrp="1"/>
          </p:cNvSpPr>
          <p:nvPr>
            <p:ph type="title"/>
          </p:nvPr>
        </p:nvSpPr>
        <p:spPr/>
        <p:txBody>
          <a:bodyPr/>
          <a:lstStyle/>
          <a:p>
            <a:r>
              <a:rPr lang="en-US" dirty="0"/>
              <a:t>The down sides…</a:t>
            </a:r>
          </a:p>
        </p:txBody>
      </p:sp>
      <p:sp>
        <p:nvSpPr>
          <p:cNvPr id="3" name="Content Placeholder 2">
            <a:extLst>
              <a:ext uri="{FF2B5EF4-FFF2-40B4-BE49-F238E27FC236}">
                <a16:creationId xmlns:a16="http://schemas.microsoft.com/office/drawing/2014/main" id="{36B77B47-733A-45E2-99EC-05854DE8C36B}"/>
              </a:ext>
            </a:extLst>
          </p:cNvPr>
          <p:cNvSpPr>
            <a:spLocks noGrp="1"/>
          </p:cNvSpPr>
          <p:nvPr>
            <p:ph idx="1"/>
          </p:nvPr>
        </p:nvSpPr>
        <p:spPr/>
        <p:txBody>
          <a:bodyPr/>
          <a:lstStyle/>
          <a:p>
            <a:pPr marL="0" indent="0">
              <a:buNone/>
            </a:pPr>
            <a:r>
              <a:rPr lang="en-US" sz="2000" i="1" dirty="0"/>
              <a:t>How did I get so much stuff?</a:t>
            </a:r>
          </a:p>
          <a:p>
            <a:pPr marL="0" indent="0" algn="r">
              <a:buNone/>
            </a:pPr>
            <a:r>
              <a:rPr lang="en-US" sz="2000" i="1" dirty="0"/>
              <a:t>It’s just anecdotal.</a:t>
            </a:r>
          </a:p>
          <a:p>
            <a:pPr marL="0" indent="0">
              <a:buNone/>
            </a:pPr>
            <a:r>
              <a:rPr lang="en-US" sz="2000" i="1" dirty="0"/>
              <a:t>I have to lead a focus group? No way.</a:t>
            </a:r>
          </a:p>
          <a:p>
            <a:pPr marL="0" indent="0" algn="r">
              <a:buNone/>
            </a:pPr>
            <a:r>
              <a:rPr lang="en-US" sz="2000" i="1" dirty="0"/>
              <a:t>I know what they’re going to say.</a:t>
            </a:r>
          </a:p>
          <a:p>
            <a:pPr marL="0" indent="0">
              <a:buNone/>
            </a:pPr>
            <a:r>
              <a:rPr lang="en-US" sz="2000" i="1" dirty="0"/>
              <a:t>This is going to take FOREVER.</a:t>
            </a:r>
          </a:p>
          <a:p>
            <a:pPr marL="0" indent="0" algn="r">
              <a:buNone/>
            </a:pPr>
            <a:r>
              <a:rPr lang="en-US" sz="2000" i="1" dirty="0"/>
              <a:t>What if it gets uncomfortable?</a:t>
            </a:r>
          </a:p>
          <a:p>
            <a:pPr marL="0" indent="0">
              <a:buNone/>
            </a:pPr>
            <a:r>
              <a:rPr lang="en-US" sz="2000" i="1" dirty="0"/>
              <a:t>They won’t say anything to me.</a:t>
            </a:r>
          </a:p>
          <a:p>
            <a:pPr marL="0" indent="0">
              <a:buNone/>
            </a:pPr>
            <a:endParaRPr lang="en-US" sz="800" i="1" dirty="0"/>
          </a:p>
          <a:p>
            <a:pPr marL="0" indent="0" algn="ctr">
              <a:buNone/>
            </a:pPr>
            <a:r>
              <a:rPr lang="en-US" sz="2400" b="1" i="1" dirty="0"/>
              <a:t>I don’t even know where to begin, and I wish I hadn’t started from here.</a:t>
            </a:r>
          </a:p>
          <a:p>
            <a:pPr marL="0" indent="0">
              <a:buNone/>
            </a:pPr>
            <a:endParaRPr lang="en-US" i="1" dirty="0"/>
          </a:p>
        </p:txBody>
      </p:sp>
      <p:sp>
        <p:nvSpPr>
          <p:cNvPr id="4" name="Slide Number Placeholder 3">
            <a:extLst>
              <a:ext uri="{FF2B5EF4-FFF2-40B4-BE49-F238E27FC236}">
                <a16:creationId xmlns:a16="http://schemas.microsoft.com/office/drawing/2014/main" id="{2735691C-AB95-480F-8276-2DF663B9B954}"/>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332037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49ED-7D80-4795-9C86-6781A805A459}"/>
              </a:ext>
            </a:extLst>
          </p:cNvPr>
          <p:cNvSpPr>
            <a:spLocks noGrp="1"/>
          </p:cNvSpPr>
          <p:nvPr>
            <p:ph type="title"/>
          </p:nvPr>
        </p:nvSpPr>
        <p:spPr/>
        <p:txBody>
          <a:bodyPr/>
          <a:lstStyle/>
          <a:p>
            <a:r>
              <a:rPr lang="en-US" dirty="0"/>
              <a:t>What are you hoping to learn?</a:t>
            </a:r>
          </a:p>
        </p:txBody>
      </p:sp>
      <p:sp>
        <p:nvSpPr>
          <p:cNvPr id="3" name="Content Placeholder 2">
            <a:extLst>
              <a:ext uri="{FF2B5EF4-FFF2-40B4-BE49-F238E27FC236}">
                <a16:creationId xmlns:a16="http://schemas.microsoft.com/office/drawing/2014/main" id="{524ACBAD-CA7A-4402-907C-C13C27A43F1D}"/>
              </a:ext>
            </a:extLst>
          </p:cNvPr>
          <p:cNvSpPr>
            <a:spLocks noGrp="1"/>
          </p:cNvSpPr>
          <p:nvPr>
            <p:ph idx="1"/>
          </p:nvPr>
        </p:nvSpPr>
        <p:spPr/>
        <p:txBody>
          <a:bodyPr/>
          <a:lstStyle/>
          <a:p>
            <a:pPr marL="0" indent="0">
              <a:buNone/>
            </a:pPr>
            <a:r>
              <a:rPr lang="en-US" dirty="0"/>
              <a:t>What’s your issue, question or hypothesis? Have you brought an assumption or bias to that? </a:t>
            </a:r>
          </a:p>
          <a:p>
            <a:r>
              <a:rPr lang="en-US" dirty="0"/>
              <a:t>The Scientific Method Approach: The stats-first or intuition first model. ‘Is it true that…?’ </a:t>
            </a:r>
          </a:p>
          <a:p>
            <a:r>
              <a:rPr lang="en-US" dirty="0"/>
              <a:t>The Systems Thinking Approach: Aim to develop or change your understanding of your issue, question or hypothesis (or come to the research with nothing). </a:t>
            </a:r>
          </a:p>
        </p:txBody>
      </p:sp>
      <p:sp>
        <p:nvSpPr>
          <p:cNvPr id="4" name="Slide Number Placeholder 3">
            <a:extLst>
              <a:ext uri="{FF2B5EF4-FFF2-40B4-BE49-F238E27FC236}">
                <a16:creationId xmlns:a16="http://schemas.microsoft.com/office/drawing/2014/main" id="{71B67B4B-C804-45CA-8498-891089A722AE}"/>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2804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FE7DF-01FE-465F-9ADC-6C93C23CBCD9}"/>
              </a:ext>
            </a:extLst>
          </p:cNvPr>
          <p:cNvSpPr>
            <a:spLocks noGrp="1"/>
          </p:cNvSpPr>
          <p:nvPr>
            <p:ph type="title"/>
          </p:nvPr>
        </p:nvSpPr>
        <p:spPr/>
        <p:txBody>
          <a:bodyPr/>
          <a:lstStyle/>
          <a:p>
            <a:r>
              <a:rPr lang="en-US" dirty="0"/>
              <a:t>Choose your method</a:t>
            </a:r>
          </a:p>
        </p:txBody>
      </p:sp>
      <p:sp>
        <p:nvSpPr>
          <p:cNvPr id="3" name="Content Placeholder 2">
            <a:extLst>
              <a:ext uri="{FF2B5EF4-FFF2-40B4-BE49-F238E27FC236}">
                <a16:creationId xmlns:a16="http://schemas.microsoft.com/office/drawing/2014/main" id="{D007136C-738E-47CE-99FB-2D804D686E72}"/>
              </a:ext>
            </a:extLst>
          </p:cNvPr>
          <p:cNvSpPr>
            <a:spLocks noGrp="1"/>
          </p:cNvSpPr>
          <p:nvPr>
            <p:ph idx="1"/>
          </p:nvPr>
        </p:nvSpPr>
        <p:spPr/>
        <p:txBody>
          <a:bodyPr/>
          <a:lstStyle/>
          <a:p>
            <a:pPr marL="0" indent="0">
              <a:buNone/>
            </a:pPr>
            <a:r>
              <a:rPr lang="en-US" dirty="0"/>
              <a:t>Your choice of method depends on:</a:t>
            </a:r>
          </a:p>
          <a:p>
            <a:r>
              <a:rPr lang="en-US" sz="2400" dirty="0"/>
              <a:t>Time – how long and how much can I reasonably put into this?</a:t>
            </a:r>
          </a:p>
          <a:p>
            <a:r>
              <a:rPr lang="en-US" sz="2400" dirty="0"/>
              <a:t>Resources – Who can help me? What tools do I have?</a:t>
            </a:r>
          </a:p>
          <a:p>
            <a:r>
              <a:rPr lang="en-US" sz="2400" dirty="0"/>
              <a:t>Confidence – Am I ready and able for this?</a:t>
            </a:r>
          </a:p>
          <a:p>
            <a:r>
              <a:rPr lang="en-US" sz="2400" dirty="0"/>
              <a:t>Risk of bias or influence – What is my lens and what does that mean? How will I get accurate and representative data?</a:t>
            </a:r>
          </a:p>
          <a:p>
            <a:r>
              <a:rPr lang="en-US" sz="2400" dirty="0"/>
              <a:t>What you plan to do with the results – Who is going to use this? What will it inform? Will we need to repeat it?</a:t>
            </a:r>
          </a:p>
        </p:txBody>
      </p:sp>
      <p:sp>
        <p:nvSpPr>
          <p:cNvPr id="4" name="Slide Number Placeholder 3">
            <a:extLst>
              <a:ext uri="{FF2B5EF4-FFF2-40B4-BE49-F238E27FC236}">
                <a16:creationId xmlns:a16="http://schemas.microsoft.com/office/drawing/2014/main" id="{C959A785-C0C5-4EF3-88A9-34E1C72C4D7D}"/>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1195531932"/>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powerpoint-template v2" id="{CED85A2D-7819-4F95-B1E1-139EA2C259C5}" vid="{CFFCF33F-0555-4687-B7F6-3D9C7C6AE6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Z7X6SQ3F62JH-64-79</_dlc_DocId>
    <_dlc_DocIdUrl xmlns="dbb9891f-5342-44b3-9004-2472729e727f">
      <Url>https://portal.sbctc.edu/sites/Intranet/publications/_layouts/15/DocIdRedir.aspx?ID=Z7X6SQ3F62JH-64-79</Url>
      <Description>Z7X6SQ3F62JH-64-79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3EFADC-1D35-452E-B9D9-9BF6AB623CB5}">
  <ds:schemaRefs>
    <ds:schemaRef ds:uri="686bc730-dfb5-4557-ac43-64e2aeb71117"/>
    <ds:schemaRef ds:uri="http://schemas.microsoft.com/sharepoint/v3"/>
    <ds:schemaRef ds:uri="http://schemas.microsoft.com/office/2006/documentManagement/types"/>
    <ds:schemaRef ds:uri="http://schemas.microsoft.com/office/2006/metadata/properties"/>
    <ds:schemaRef ds:uri="http://schemas.microsoft.com/office/infopath/2007/PartnerControls"/>
    <ds:schemaRef ds:uri="dbb9891f-5342-44b3-9004-2472729e727f"/>
    <ds:schemaRef ds:uri="http://purl.org/dc/elements/1.1/"/>
    <ds:schemaRef ds:uri="http://www.w3.org/XML/1998/namespace"/>
    <ds:schemaRef ds:uri="http://purl.org/dc/dcmitype/"/>
    <ds:schemaRef ds:uri="http://schemas.openxmlformats.org/package/2006/metadata/core-properties"/>
    <ds:schemaRef ds:uri="http://schemas.microsoft.com/sharepoint/v4"/>
    <ds:schemaRef ds:uri="http://purl.org/dc/terms/"/>
  </ds:schemaRefs>
</ds:datastoreItem>
</file>

<file path=customXml/itemProps2.xml><?xml version="1.0" encoding="utf-8"?>
<ds:datastoreItem xmlns:ds="http://schemas.openxmlformats.org/officeDocument/2006/customXml" ds:itemID="{BDFFF1E6-28D3-4914-BD51-A7A0F7AA83A5}">
  <ds:schemaRefs>
    <ds:schemaRef ds:uri="http://schemas.microsoft.com/sharepoint/v3/contenttype/forms"/>
  </ds:schemaRefs>
</ds:datastoreItem>
</file>

<file path=customXml/itemProps3.xml><?xml version="1.0" encoding="utf-8"?>
<ds:datastoreItem xmlns:ds="http://schemas.openxmlformats.org/officeDocument/2006/customXml" ds:itemID="{AB5C2950-6E0F-4A21-91B3-F9E54C476F35}">
  <ds:schemaRefs>
    <ds:schemaRef ds:uri="http://schemas.microsoft.com/sharepoint/events"/>
  </ds:schemaRefs>
</ds:datastoreItem>
</file>

<file path=customXml/itemProps4.xml><?xml version="1.0" encoding="utf-8"?>
<ds:datastoreItem xmlns:ds="http://schemas.openxmlformats.org/officeDocument/2006/customXml" ds:itemID="{DF80A492-F221-4E3E-A380-5F230E60D4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1033</TotalTime>
  <Words>1162</Words>
  <Application>Microsoft Office PowerPoint</Application>
  <PresentationFormat>On-screen Show (4:3)</PresentationFormat>
  <Paragraphs>116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Franklin Gothic Book</vt:lpstr>
      <vt:lpstr>Franklin Gothic Medium</vt:lpstr>
      <vt:lpstr>Office Theme</vt:lpstr>
      <vt:lpstr>Collecting qualitative data</vt:lpstr>
      <vt:lpstr>What is qualitative data?</vt:lpstr>
      <vt:lpstr>Qualitative collection</vt:lpstr>
      <vt:lpstr>Why use qualitative data?</vt:lpstr>
      <vt:lpstr>The reality behind the numbers</vt:lpstr>
      <vt:lpstr>The role of qualitative data</vt:lpstr>
      <vt:lpstr>The down sides…</vt:lpstr>
      <vt:lpstr>What are you hoping to learn?</vt:lpstr>
      <vt:lpstr>Choose your method</vt:lpstr>
      <vt:lpstr>Pros and cons</vt:lpstr>
      <vt:lpstr>Sample reflective essay</vt:lpstr>
      <vt:lpstr>coding</vt:lpstr>
      <vt:lpstr>Coding levels</vt:lpstr>
      <vt:lpstr>Tools – plan by design</vt:lpstr>
      <vt:lpstr>Use what you have</vt:lpstr>
      <vt:lpstr>Controlling Bias in your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PowerPoint template</dc:title>
  <dc:creator>Katie Rose</dc:creator>
  <cp:lastModifiedBy>Summer Kenesson</cp:lastModifiedBy>
  <cp:revision>48</cp:revision>
  <dcterms:created xsi:type="dcterms:W3CDTF">2019-07-26T22:44:15Z</dcterms:created>
  <dcterms:modified xsi:type="dcterms:W3CDTF">2020-02-21T13:09:27Z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66812957-2943-4b4e-a31a-793b914714f7</vt:lpwstr>
  </property>
</Properties>
</file>