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5143500" type="screen16x9"/>
  <p:notesSz cx="6858000" cy="9144000"/>
  <p:embeddedFontLst>
    <p:embeddedFont>
      <p:font typeface="Old Standard TT" panose="020B0604020202020204" charset="0"/>
      <p:regular r:id="rId40"/>
      <p:bold r:id="rId41"/>
      <p:italic r:id="rId42"/>
    </p:embeddedFont>
    <p:embeddedFont>
      <p:font typeface="Lato" panose="020B0604020202020204" charset="0"/>
      <p:regular r:id="rId43"/>
      <p:bold r:id="rId44"/>
      <p:italic r:id="rId45"/>
      <p:boldItalic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3.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1.fntdata"/><Relationship Id="rId45"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4.fntdata"/><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justice.gov/crt/file/883771/download"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journalofwritingassessment.org/article.php?article=97"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bit.ly/2NmMgi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bit.ly/2NmMgi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d6a311a2b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d6a311a2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d2e5cbaae_0_4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d2e5cbaae_0_4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d6a311a2b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d6a311a2b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7d2e5cbaae_0_5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7d2e5cbaae_0_5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Lato"/>
                <a:ea typeface="Lato"/>
                <a:cs typeface="Lato"/>
                <a:sym typeface="Lato"/>
              </a:rPr>
              <a:t>This is making me think of the Gerald Graff articles on assessment-- particularly the one where he talks about serving on committees where they wanted to attract “The best students” (the best student fetish). In that article, he says that he always wanted to say, “why don’t we try attracting the worst students … and see if we can teach them something?”</a:t>
            </a:r>
            <a:endParaRPr sz="1200">
              <a:latin typeface="Lato"/>
              <a:ea typeface="Lato"/>
              <a:cs typeface="Lato"/>
              <a:sym typeface="Lato"/>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d5c0999c0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d5c0999c0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leaders, we have some influence over the shape of the programs we teach in--the coherence among sections of the same course and the coordination of courses that intersect sequentially or horizontally.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7d6a311a2b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7d6a311a2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6f4116cf50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6f4116cf5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can see that the work we’ve done with placement, with program sequencing, with ALP and support courses has really paid off. More students across the board have access to and are completing ENGL&amp;101 in their first year. However, we can see that differences among groups remain. So, more work to do but encouraging.</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d2e5cbaae_0_5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d2e5cbaae_0_5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Lato"/>
                <a:ea typeface="Lato"/>
                <a:cs typeface="Lato"/>
                <a:sym typeface="Lato"/>
              </a:rPr>
              <a:t>I think here might be a place to discuss WHY success rates? I’m thinking of the comments in the survey: http://bit.ly/36zAsQD </a:t>
            </a:r>
            <a:endParaRPr sz="1200">
              <a:latin typeface="Lato"/>
              <a:ea typeface="Lato"/>
              <a:cs typeface="Lato"/>
              <a:sym typeface="Lato"/>
            </a:endParaRPr>
          </a:p>
          <a:p>
            <a:pPr marL="0" lvl="0" indent="0" algn="l" rtl="0">
              <a:spcBef>
                <a:spcPts val="0"/>
              </a:spcBef>
              <a:spcAft>
                <a:spcPts val="0"/>
              </a:spcAft>
              <a:buNone/>
            </a:pPr>
            <a:r>
              <a:rPr lang="en" sz="1200">
                <a:latin typeface="Lato"/>
                <a:ea typeface="Lato"/>
                <a:cs typeface="Lato"/>
                <a:sym typeface="Lato"/>
              </a:rPr>
              <a:t>Specifically this one: “</a:t>
            </a:r>
            <a:r>
              <a:rPr lang="en" sz="1200">
                <a:solidFill>
                  <a:schemeClr val="dk1"/>
                </a:solidFill>
                <a:latin typeface="Lato"/>
                <a:ea typeface="Lato"/>
                <a:cs typeface="Lato"/>
                <a:sym typeface="Lato"/>
              </a:rPr>
              <a:t>Also, there's a tendency to create dichotomies--instructors who had lower pass rates were thrown under the bus, while those with high pass rates were praised. We don't know what happens in those classrooms, what modalities are being used, and whether there may be other explanations for the discrepancies aside from the construction of a  "weeders vs. feeders" false dichotomy.”</a:t>
            </a:r>
            <a:br>
              <a:rPr lang="en" sz="1200">
                <a:solidFill>
                  <a:schemeClr val="dk1"/>
                </a:solidFill>
                <a:latin typeface="Lato"/>
                <a:ea typeface="Lato"/>
                <a:cs typeface="Lato"/>
                <a:sym typeface="Lato"/>
              </a:rPr>
            </a:br>
            <a:r>
              <a:rPr lang="en" sz="1200">
                <a:solidFill>
                  <a:schemeClr val="dk1"/>
                </a:solidFill>
                <a:latin typeface="Lato"/>
                <a:ea typeface="Lato"/>
                <a:cs typeface="Lato"/>
                <a:sym typeface="Lato"/>
              </a:rPr>
              <a:t>We are not “throwing people under the bus”-- we’re presenting evidence to be explored … Basically, what does us looking at the metrics of  success rates mean? What does this NOT mean?</a:t>
            </a:r>
            <a:endParaRPr sz="1200">
              <a:latin typeface="Lato"/>
              <a:ea typeface="Lato"/>
              <a:cs typeface="Lato"/>
              <a:sym typeface="Lato"/>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d2e5cbaae_0_5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d2e5cbaae_0_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2018-19</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d2eab806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d2eab806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Here’s a quote I am thinking about …For this person, and the other faculty this voice may represent … can we say again that as we broaden and deepen … you did a full presentation at the winter meeting on inequity of placement measures such as Accuplacer. And just a reminder, to this person and to others, that HU students DO experience opportunity gaps in education. Our choice, as a system, is to say, “do we punish the student for experiencing those equity gaps?” That’s not quite right … it’s something along the lines of, “Do we recreate those opportunity gaps?” Or do we finally try to address them? And ot this person … and to the others who are quietly thinking this … we know that it IS because, in this hypothetical, the student is Hispanic, as HU students experience opportunity gaps at a higher rate than White or Asian students. Anyway, I”m just wondering if we can embed counter-arguments to the voices in the survey at specific points where those resistant voices might show themselves in this slide deck? This might not be the right place … but I do want to try to address some of the feedback in a way that is not shaming but shows people we are paying attention to their voices?</a:t>
            </a:r>
            <a:endParaRPr/>
          </a:p>
          <a:p>
            <a:pPr marL="0" lvl="0" indent="0" algn="l" rtl="0">
              <a:spcBef>
                <a:spcPts val="0"/>
              </a:spcBef>
              <a:spcAft>
                <a:spcPts val="0"/>
              </a:spcAft>
              <a:buNone/>
            </a:pPr>
            <a:endParaRPr/>
          </a:p>
          <a:p>
            <a:pPr marL="914400" lvl="1" indent="-292100" algn="l" rtl="0">
              <a:lnSpc>
                <a:spcPct val="115000"/>
              </a:lnSpc>
              <a:spcBef>
                <a:spcPts val="1200"/>
              </a:spcBef>
              <a:spcAft>
                <a:spcPts val="0"/>
              </a:spcAft>
              <a:buClr>
                <a:srgbClr val="232333"/>
              </a:buClr>
              <a:buSzPts val="1000"/>
              <a:buFont typeface="Lato"/>
              <a:buChar char="○"/>
            </a:pPr>
            <a:r>
              <a:rPr lang="en" sz="1000">
                <a:solidFill>
                  <a:srgbClr val="232333"/>
                </a:solidFill>
                <a:highlight>
                  <a:srgbClr val="FFFFFF"/>
                </a:highlight>
                <a:latin typeface="Lato"/>
                <a:ea typeface="Lato"/>
                <a:cs typeface="Lato"/>
                <a:sym typeface="Lato"/>
              </a:rPr>
              <a:t>assumption that our placement systems, 101 classes and 101 outcomes are inequitable. I'm not saying they ARE indisputably equitable, but I wasn't given any specific data to prove they're inequitable either. I've been running English placement at my school for 2 years. Yes, more Hispanic students place into developmental education, but I don't assume that means the test or system is inequitable. If that student grew up in a home where English wasn't spoken, went through a poorer school system, and maybe the family struggled with money so school wasn't always his priority...then I fully expect him to place into dev ed. He needs to start a level below college, so what? It's not BECAUSE he's Hispanic; it's because these other factors in his life weren't as supportive of education. He doesn't get to place into 101 BECAUSE these factors excuse his abilities</a:t>
            </a:r>
            <a:endParaRPr/>
          </a:p>
          <a:p>
            <a:pPr marL="0" lvl="0" indent="0" algn="l" rtl="0">
              <a:spcBef>
                <a:spcPts val="120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Awesome! Good luck, Jeff! I’m awed at what you accomplish.</a:t>
            </a:r>
            <a:endParaRPr/>
          </a:p>
          <a:p>
            <a:pPr marL="0" lvl="0" indent="0" algn="l" rtl="0">
              <a:spcBef>
                <a:spcPts val="0"/>
              </a:spcBef>
              <a:spcAft>
                <a:spcPts val="0"/>
              </a:spcAft>
              <a:buNone/>
            </a:pPr>
            <a:endParaRPr/>
          </a:p>
          <a:p>
            <a:pPr marL="0" lvl="0" indent="0" algn="l" rtl="0">
              <a:spcBef>
                <a:spcPts val="0"/>
              </a:spcBef>
              <a:spcAft>
                <a:spcPts val="0"/>
              </a:spcAft>
              <a:buNone/>
            </a:pPr>
            <a:r>
              <a:rPr lang="en"/>
              <a:t>Back at 12, Jen--off to an outcomes meeting: proposing we adopt the statewide recommended 101 outcomes for us starting next fall. Looks good so far.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d5c0999c0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d5c0999c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d2e5cbaae_0_5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d2e5cbaae_0_5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7d2e5cbaae_0_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7d2e5cbaae_0_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7d2e5cbaae_0_5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7d2e5cbaae_0_5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7d2e5cbaae_0_5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7d2e5cbaae_0_5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See Department of Justice “Dear Colleagues” letter:</a:t>
            </a:r>
            <a:r>
              <a:rPr lang="en" u="sng">
                <a:solidFill>
                  <a:schemeClr val="hlink"/>
                </a:solidFill>
                <a:hlinkClick r:id="rId3"/>
              </a:rPr>
              <a:t>https://www.justice.gov/crt/file/883771/download</a:t>
            </a:r>
            <a:r>
              <a:rPr lang="en"/>
              <a:t>; also see Poe and Cogan, “Civil Rights and Writing Assessment”: </a:t>
            </a:r>
            <a:r>
              <a:rPr lang="en" u="sng">
                <a:solidFill>
                  <a:schemeClr val="hlink"/>
                </a:solidFill>
                <a:hlinkClick r:id="rId4"/>
              </a:rPr>
              <a:t>http://journalofwritingassessment.org/article.php?article=97</a:t>
            </a:r>
            <a:r>
              <a:rPr lang="en"/>
              <a:t>. </a:t>
            </a:r>
            <a:r>
              <a:rPr lang="en">
                <a:solidFill>
                  <a:schemeClr val="dk1"/>
                </a:solidFill>
              </a:rPr>
              <a:t>From the Title VII of the 1964 Civil Rights Act; the “Dear Colleagues” letter of 2014 extends Title VII to public education. This means that if Latinx students place into &amp;101 at a rate lower than white students, then either we must (1) prove that the placement discrepancy identifies a necessary skill or (2) change or eliminate the practice.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7d2eab8067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7d2eab806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But why 70%? Why not 75% or 80%?</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7d2eab8067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7d2eab806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Reading and processing … wrapping my mind around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6f3499d4a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6f3499d4a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d6a311a2b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7d6a311a2b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7d2e5cbaae_0_6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7d2e5cbaae_0_6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6f3499d4a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6f3499d4a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 TAKES OVER: Remind! This will be difficult! Cognitive dissonance!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d5c0999c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d5c0999c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800">
                <a:solidFill>
                  <a:schemeClr val="dk1"/>
                </a:solidFill>
                <a:latin typeface="Old Standard TT"/>
                <a:ea typeface="Old Standard TT"/>
                <a:cs typeface="Old Standard TT"/>
                <a:sym typeface="Old Standard TT"/>
              </a:rPr>
              <a:t>Note: listeners, reserve your own sharing until roles are switched.</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7d2e5cbaae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7d2e5cbaae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TWO PROPOSITIONS AT EACH TABLE . . .</a:t>
            </a:r>
            <a:endParaRPr/>
          </a:p>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7d2e5cbaae_0_6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7d2e5cbaae_0_6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WOAH. This is amazing. And yes … you’ve nailed it here. At the end of the day, that is what is GP is … that’s the camp it belongs in. MIND BLOWN. </a:t>
            </a:r>
            <a:endParaRPr/>
          </a:p>
          <a:p>
            <a:pPr marL="0" lvl="0" indent="0" algn="l" rtl="0">
              <a:spcBef>
                <a:spcPts val="0"/>
              </a:spcBef>
              <a:spcAft>
                <a:spcPts val="0"/>
              </a:spcAft>
              <a:buNone/>
            </a:pPr>
            <a:endParaRPr/>
          </a:p>
          <a:p>
            <a:pPr marL="0" lvl="0" indent="0" algn="l" rtl="0">
              <a:spcBef>
                <a:spcPts val="0"/>
              </a:spcBef>
              <a:spcAft>
                <a:spcPts val="0"/>
              </a:spcAft>
              <a:buNone/>
            </a:pPr>
            <a:r>
              <a:rPr lang="en"/>
              <a:t>ALthough … here in WA, I know JAn’s vision is that we are doing GP with an equity lens/framework-- to rebuild our structures away from being deficit producing and towards being equity producing. We are identifying the equity gaps and rebuilding our structures not to identify deficit but to see our mindsets and then change our structures … or change the structures to create new mindsets. It’s tricky. I’m finding myself wondering how Betsy Hasegawa would respond to this slide.</a:t>
            </a:r>
            <a:endParaRPr/>
          </a:p>
          <a:p>
            <a:pPr marL="0" lvl="0" indent="0" algn="l" rtl="0">
              <a:spcBef>
                <a:spcPts val="0"/>
              </a:spcBef>
              <a:spcAft>
                <a:spcPts val="0"/>
              </a:spcAft>
              <a:buNone/>
            </a:pPr>
            <a:endParaRPr/>
          </a:p>
          <a:p>
            <a:pPr marL="0" lvl="0" indent="0" algn="l" rtl="0">
              <a:spcBef>
                <a:spcPts val="0"/>
              </a:spcBef>
              <a:spcAft>
                <a:spcPts val="0"/>
              </a:spcAft>
              <a:buNone/>
            </a:pPr>
            <a:r>
              <a:rPr lang="en"/>
              <a:t>I’ve been trying to articulate this in my GP webinar series-- that GP, in its early years, was NOT specifically about equity in this way. But here in WA, GP is about rebuilding our colleges to acknowledge opportunity gaps, remove barriers … and not recreate opportunity gaps. And I know the college spark folks are funding this because their work around equity has shown you change the structures first.</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7d2e5cbaae_0_6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7d2e5cbaae_0_6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AMAZING</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7d2e5cbaae_0_6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7d2e5cbaae_0_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YES!</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7d2e5cbaae_0_6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7d2e5cbaae_0_6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WOAH.</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7d2e5cbaae_0_6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7d2e5cbaae_0_6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Jeff, this is amazing. I am so excited to discuss this with you later today!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7d2e5cbaae_0_6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7d2e5cbaae_0_6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is an amazing podcast episode that uses longitudinal census data to prove that race “cannot be erased.” I have been trying to find it again …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7d5c0999c0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7d5c0999c0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d4ecee3c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7d4ecee3c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800">
                <a:solidFill>
                  <a:schemeClr val="dk1"/>
                </a:solidFill>
                <a:latin typeface="Old Standard TT"/>
                <a:ea typeface="Old Standard TT"/>
                <a:cs typeface="Old Standard TT"/>
                <a:sym typeface="Old Standard TT"/>
              </a:rPr>
              <a:t>In instigating any change, the process can be “fast, inclusive, effective”--choose any two. Dean Dad, Confessions of a Community College Dean, Inside Higher Ed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d2e5cbaae_0_4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d2e5cbaae_0_4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Lato"/>
                <a:ea typeface="Lato"/>
                <a:cs typeface="Lato"/>
                <a:sym typeface="Lato"/>
              </a:rPr>
              <a:t>Slide Deck with the “Believing Game” slides Jen put together: </a:t>
            </a:r>
            <a:r>
              <a:rPr lang="en" sz="1200" u="sng">
                <a:solidFill>
                  <a:schemeClr val="hlink"/>
                </a:solidFill>
                <a:latin typeface="Lato"/>
                <a:ea typeface="Lato"/>
                <a:cs typeface="Lato"/>
                <a:sym typeface="Lato"/>
                <a:hlinkClick r:id="rId3"/>
              </a:rPr>
              <a:t>http://bit.ly/2NmMgim</a:t>
            </a:r>
            <a:endParaRPr sz="1200">
              <a:latin typeface="Lato"/>
              <a:ea typeface="Lato"/>
              <a:cs typeface="Lato"/>
              <a:sym typeface="Lato"/>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d2e5cbaae_0_5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d2e5cbaae_0_5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Slide Deck with the “Believing Game” slides Jen put together: </a:t>
            </a:r>
            <a:r>
              <a:rPr lang="en" sz="1200" u="sng">
                <a:solidFill>
                  <a:schemeClr val="accent5"/>
                </a:solidFill>
                <a:latin typeface="Lato"/>
                <a:ea typeface="Lato"/>
                <a:cs typeface="Lato"/>
                <a:sym typeface="Lato"/>
                <a:hlinkClick r:id="rId3"/>
              </a:rPr>
              <a:t>http://bit.ly/2NmMgim</a:t>
            </a:r>
            <a:endParaRPr sz="1200">
              <a:latin typeface="Lato"/>
              <a:ea typeface="Lato"/>
              <a:cs typeface="Lato"/>
              <a:sym typeface="Lato"/>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f3499d4a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f3499d4a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 TAKES OVER: Remind! This will be difficult! Cognitive dissonance!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7d5c0999c0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7d5c0999c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Rather than believing and then doubting the same proposition, we’re going to try believing one proposition and then believing a contrasting proposition.The virtue of this approach is that it allows us to practice believing viewpoints that are opposing but not mirror opposites, which is common in complex issues.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7d7588312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7d7588312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614250"/>
            <a:ext cx="8118600" cy="2802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a:t>SESSION I</a:t>
            </a:r>
            <a:endParaRPr sz="3000"/>
          </a:p>
          <a:p>
            <a:pPr marL="0" lvl="0" indent="0" algn="ctr" rtl="0">
              <a:spcBef>
                <a:spcPts val="0"/>
              </a:spcBef>
              <a:spcAft>
                <a:spcPts val="0"/>
              </a:spcAft>
              <a:buNone/>
            </a:pPr>
            <a:endParaRPr sz="3000"/>
          </a:p>
          <a:p>
            <a:pPr marL="0" lvl="0" indent="0" algn="ctr" rtl="0">
              <a:spcBef>
                <a:spcPts val="0"/>
              </a:spcBef>
              <a:spcAft>
                <a:spcPts val="0"/>
              </a:spcAft>
              <a:buNone/>
            </a:pPr>
            <a:endParaRPr sz="3000"/>
          </a:p>
          <a:p>
            <a:pPr marL="0" lvl="0" indent="0" algn="ctr" rtl="0">
              <a:spcBef>
                <a:spcPts val="0"/>
              </a:spcBef>
              <a:spcAft>
                <a:spcPts val="0"/>
              </a:spcAft>
              <a:buNone/>
            </a:pPr>
            <a:r>
              <a:rPr lang="en" sz="3000"/>
              <a:t>Welcoming the Mess</a:t>
            </a:r>
            <a:br>
              <a:rPr lang="en" sz="3000"/>
            </a:br>
            <a:endParaRPr sz="3000"/>
          </a:p>
          <a:p>
            <a:pPr marL="0" lvl="0" indent="0" algn="ctr" rtl="0">
              <a:spcBef>
                <a:spcPts val="0"/>
              </a:spcBef>
              <a:spcAft>
                <a:spcPts val="0"/>
              </a:spcAft>
              <a:buNone/>
            </a:pPr>
            <a:r>
              <a:rPr lang="en" sz="2200"/>
              <a:t>The believing and </a:t>
            </a:r>
            <a:r>
              <a:rPr lang="en" sz="2200" i="1"/>
              <a:t>believing </a:t>
            </a:r>
            <a:r>
              <a:rPr lang="en" sz="2200"/>
              <a:t>game: anti-racist writing assessment</a:t>
            </a:r>
            <a:endParaRPr sz="2200"/>
          </a:p>
        </p:txBody>
      </p:sp>
      <p:sp>
        <p:nvSpPr>
          <p:cNvPr id="60" name="Google Shape;60;p13"/>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Jeffrey Klausman (jklausman@whatcom.edu)</a:t>
            </a:r>
            <a:endParaRPr sz="1400"/>
          </a:p>
          <a:p>
            <a:pPr marL="0" lvl="0" indent="0" algn="l" rtl="0">
              <a:spcBef>
                <a:spcPts val="0"/>
              </a:spcBef>
              <a:spcAft>
                <a:spcPts val="0"/>
              </a:spcAft>
              <a:buNone/>
            </a:pPr>
            <a:r>
              <a:rPr lang="en" sz="1400"/>
              <a:t>And the assessment work group: Ian Sherman, Green River, Candice Morrow, Peninsula, Courtney Edwards and Jason Loan, Pierce, Tim Roe, Spokane</a:t>
            </a:r>
            <a:endParaRPr sz="1400"/>
          </a:p>
          <a:p>
            <a:pPr marL="0" lvl="0" indent="0" algn="l" rtl="0">
              <a:spcBef>
                <a:spcPts val="0"/>
              </a:spcBef>
              <a:spcAft>
                <a:spcPts val="0"/>
              </a:spcAft>
              <a:buNone/>
            </a:pP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490250" y="526350"/>
            <a:ext cx="76410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a:t>ENGL&amp;101</a:t>
            </a:r>
            <a:br>
              <a:rPr lang="en" sz="3600"/>
            </a:br>
            <a:r>
              <a:rPr lang="en" sz="3600"/>
              <a:t>Recommended outcomes, defining success</a:t>
            </a:r>
            <a:endParaRPr sz="3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Recommended ENGL&amp;101 Outcomes</a:t>
            </a:r>
            <a:endParaRPr/>
          </a:p>
        </p:txBody>
      </p:sp>
      <p:sp>
        <p:nvSpPr>
          <p:cNvPr id="120" name="Google Shape;120;p23"/>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Faculty assessment of outcomes from 24 colleges around the state (fall 2017)</a:t>
            </a:r>
            <a:endParaRPr/>
          </a:p>
          <a:p>
            <a:pPr marL="457200" lvl="0" indent="-342900" algn="l" rtl="0">
              <a:spcBef>
                <a:spcPts val="0"/>
              </a:spcBef>
              <a:spcAft>
                <a:spcPts val="0"/>
              </a:spcAft>
              <a:buSzPts val="1800"/>
              <a:buChar char="●"/>
            </a:pPr>
            <a:r>
              <a:rPr lang="en"/>
              <a:t>Work group gathered data and found common themes</a:t>
            </a:r>
            <a:endParaRPr/>
          </a:p>
          <a:p>
            <a:pPr marL="457200" lvl="0" indent="-342900" algn="l" rtl="0">
              <a:spcBef>
                <a:spcPts val="0"/>
              </a:spcBef>
              <a:spcAft>
                <a:spcPts val="0"/>
              </a:spcAft>
              <a:buSzPts val="1800"/>
              <a:buChar char="●"/>
            </a:pPr>
            <a:r>
              <a:rPr lang="en"/>
              <a:t>Faculty assessed themes and WPA Outcomes statements</a:t>
            </a:r>
            <a:endParaRPr/>
          </a:p>
          <a:p>
            <a:pPr marL="457200" lvl="0" indent="-342900" algn="l" rtl="0">
              <a:spcBef>
                <a:spcPts val="0"/>
              </a:spcBef>
              <a:spcAft>
                <a:spcPts val="0"/>
              </a:spcAft>
              <a:buSzPts val="1800"/>
              <a:buChar char="●"/>
            </a:pPr>
            <a:r>
              <a:rPr lang="en"/>
              <a:t>Work group developed common outcomes</a:t>
            </a:r>
            <a:endParaRPr/>
          </a:p>
          <a:p>
            <a:pPr marL="457200" lvl="0" indent="-342900" algn="l" rtl="0">
              <a:spcBef>
                <a:spcPts val="0"/>
              </a:spcBef>
              <a:spcAft>
                <a:spcPts val="0"/>
              </a:spcAft>
              <a:buSzPts val="1800"/>
              <a:buChar char="●"/>
            </a:pPr>
            <a:r>
              <a:rPr lang="en"/>
              <a:t>Faculty offered feedback . . . revisions . . . feedback . . . revisions (through fall 2018)</a:t>
            </a:r>
            <a:endParaRPr/>
          </a:p>
          <a:p>
            <a:pPr marL="457200" lvl="0" indent="-342900" algn="l" rtl="0">
              <a:spcBef>
                <a:spcPts val="0"/>
              </a:spcBef>
              <a:spcAft>
                <a:spcPts val="0"/>
              </a:spcAft>
              <a:buSzPts val="1800"/>
              <a:buChar char="●"/>
            </a:pPr>
            <a:r>
              <a:rPr lang="en"/>
              <a:t>Six “Recommended ENGL&amp;101 Student Learning Outcomes” adopted (Yakima Valley Spring 2019)</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animEffect transition="in" filter="fade">
                                      <p:cBhvr>
                                        <p:cTn id="7" dur="1000"/>
                                        <p:tgtEl>
                                          <p:spTgt spid="1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xEl>
                                              <p:pRg st="1" end="1"/>
                                            </p:txEl>
                                          </p:spTgt>
                                        </p:tgtEl>
                                        <p:attrNameLst>
                                          <p:attrName>style.visibility</p:attrName>
                                        </p:attrNameLst>
                                      </p:cBhvr>
                                      <p:to>
                                        <p:strVal val="visible"/>
                                      </p:to>
                                    </p:set>
                                    <p:animEffect transition="in" filter="fade">
                                      <p:cBhvr>
                                        <p:cTn id="12" dur="1000"/>
                                        <p:tgtEl>
                                          <p:spTgt spid="1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xEl>
                                              <p:pRg st="2" end="2"/>
                                            </p:txEl>
                                          </p:spTgt>
                                        </p:tgtEl>
                                        <p:attrNameLst>
                                          <p:attrName>style.visibility</p:attrName>
                                        </p:attrNameLst>
                                      </p:cBhvr>
                                      <p:to>
                                        <p:strVal val="visible"/>
                                      </p:to>
                                    </p:set>
                                    <p:animEffect transition="in" filter="fade">
                                      <p:cBhvr>
                                        <p:cTn id="17" dur="1000"/>
                                        <p:tgtEl>
                                          <p:spTgt spid="1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xEl>
                                              <p:pRg st="3" end="3"/>
                                            </p:txEl>
                                          </p:spTgt>
                                        </p:tgtEl>
                                        <p:attrNameLst>
                                          <p:attrName>style.visibility</p:attrName>
                                        </p:attrNameLst>
                                      </p:cBhvr>
                                      <p:to>
                                        <p:strVal val="visible"/>
                                      </p:to>
                                    </p:set>
                                    <p:animEffect transition="in" filter="fade">
                                      <p:cBhvr>
                                        <p:cTn id="22" dur="1000"/>
                                        <p:tgtEl>
                                          <p:spTgt spid="1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0">
                                            <p:txEl>
                                              <p:pRg st="4" end="4"/>
                                            </p:txEl>
                                          </p:spTgt>
                                        </p:tgtEl>
                                        <p:attrNameLst>
                                          <p:attrName>style.visibility</p:attrName>
                                        </p:attrNameLst>
                                      </p:cBhvr>
                                      <p:to>
                                        <p:strVal val="visible"/>
                                      </p:to>
                                    </p:set>
                                    <p:animEffect transition="in" filter="fade">
                                      <p:cBhvr>
                                        <p:cTn id="27" dur="1000"/>
                                        <p:tgtEl>
                                          <p:spTgt spid="1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0">
                                            <p:txEl>
                                              <p:pRg st="5" end="5"/>
                                            </p:txEl>
                                          </p:spTgt>
                                        </p:tgtEl>
                                        <p:attrNameLst>
                                          <p:attrName>style.visibility</p:attrName>
                                        </p:attrNameLst>
                                      </p:cBhvr>
                                      <p:to>
                                        <p:strVal val="visible"/>
                                      </p:to>
                                    </p:set>
                                    <p:animEffect transition="in" filter="fade">
                                      <p:cBhvr>
                                        <p:cTn id="32" dur="1000"/>
                                        <p:tgtEl>
                                          <p:spTgt spid="1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Outcomes beg assessment</a:t>
            </a:r>
            <a:endParaRPr/>
          </a:p>
        </p:txBody>
      </p:sp>
      <p:sp>
        <p:nvSpPr>
          <p:cNvPr id="126" name="Google Shape;126;p2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 	Okay, we have outcomes. Now, how do we teach to them? How do we know</a:t>
            </a:r>
            <a:endParaRPr/>
          </a:p>
          <a:p>
            <a:pPr marL="457200" lvl="0" indent="0" algn="l" rtl="0">
              <a:lnSpc>
                <a:spcPct val="100000"/>
              </a:lnSpc>
              <a:spcBef>
                <a:spcPts val="0"/>
              </a:spcBef>
              <a:spcAft>
                <a:spcPts val="0"/>
              </a:spcAft>
              <a:buNone/>
            </a:pPr>
            <a:r>
              <a:rPr lang="en"/>
              <a:t>students are learning them? How do we measure </a:t>
            </a:r>
            <a:r>
              <a:rPr lang="en" i="1"/>
              <a:t>success</a:t>
            </a:r>
            <a:r>
              <a:rPr lang="en"/>
              <a:t>?</a:t>
            </a:r>
            <a:endParaRPr/>
          </a:p>
          <a:p>
            <a:pPr marL="0" lvl="0" indent="0" algn="l" rtl="0">
              <a:lnSpc>
                <a:spcPct val="100000"/>
              </a:lnSpc>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success: a definition</a:t>
            </a:r>
            <a:endParaRPr/>
          </a:p>
        </p:txBody>
      </p:sp>
      <p:sp>
        <p:nvSpPr>
          <p:cNvPr id="132" name="Google Shape;132;p25"/>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	What does it mean when a </a:t>
            </a:r>
            <a:r>
              <a:rPr lang="en" i="1"/>
              <a:t>student </a:t>
            </a:r>
            <a:r>
              <a:rPr lang="en"/>
              <a:t>is successful?</a:t>
            </a:r>
            <a:endParaRPr/>
          </a:p>
          <a:p>
            <a:pPr marL="457200" lvl="0" indent="-342900" algn="l" rtl="0">
              <a:spcBef>
                <a:spcPts val="1600"/>
              </a:spcBef>
              <a:spcAft>
                <a:spcPts val="0"/>
              </a:spcAft>
              <a:buSzPts val="1800"/>
              <a:buAutoNum type="alphaUcPeriod"/>
            </a:pPr>
            <a:r>
              <a:rPr lang="en"/>
              <a:t>When a student is successful, they have demonstrated competence of the student learning outcomes </a:t>
            </a:r>
            <a:r>
              <a:rPr lang="en" i="1"/>
              <a:t>but also</a:t>
            </a:r>
            <a:endParaRPr/>
          </a:p>
          <a:p>
            <a:pPr marL="457200" lvl="0" indent="0" algn="l" rtl="0">
              <a:spcBef>
                <a:spcPts val="1600"/>
              </a:spcBef>
              <a:spcAft>
                <a:spcPts val="0"/>
              </a:spcAft>
              <a:buNone/>
            </a:pPr>
            <a:r>
              <a:rPr lang="en"/>
              <a:t>demonstrated ability to manage the “hidden curriculum,” such as attendance requirements, meeting due dates, decoding assignments, etc.</a:t>
            </a:r>
            <a:endParaRPr/>
          </a:p>
          <a:p>
            <a:pPr marL="0" lvl="0" indent="0" algn="l" rtl="0">
              <a:spcBef>
                <a:spcPts val="1600"/>
              </a:spcBef>
              <a:spcAft>
                <a:spcPts val="0"/>
              </a:spcAft>
              <a:buNone/>
            </a:pPr>
            <a:endParaRPr i="1"/>
          </a:p>
          <a:p>
            <a:pPr marL="0" lvl="0" indent="0" algn="l" rtl="0">
              <a:spcBef>
                <a:spcPts val="1600"/>
              </a:spcBef>
              <a:spcAft>
                <a:spcPts val="1600"/>
              </a:spcAft>
              <a:buNone/>
            </a:pPr>
            <a:r>
              <a:rPr lang="en" i="1"/>
              <a:t>Our job, as educators, is to help as many of our students as possible be successful. In other words, </a:t>
            </a:r>
            <a:r>
              <a:rPr lang="en"/>
              <a:t>we</a:t>
            </a:r>
            <a:r>
              <a:rPr lang="en" i="1"/>
              <a:t> are successful when </a:t>
            </a:r>
            <a:r>
              <a:rPr lang="en"/>
              <a:t>they</a:t>
            </a:r>
            <a:r>
              <a:rPr lang="en" i="1"/>
              <a:t> are successful.</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2">
                                            <p:txEl>
                                              <p:pRg st="0" end="0"/>
                                            </p:txEl>
                                          </p:spTgt>
                                        </p:tgtEl>
                                        <p:attrNameLst>
                                          <p:attrName>style.visibility</p:attrName>
                                        </p:attrNameLst>
                                      </p:cBhvr>
                                      <p:to>
                                        <p:strVal val="visible"/>
                                      </p:to>
                                    </p:set>
                                    <p:animEffect transition="in" filter="fade">
                                      <p:cBhvr>
                                        <p:cTn id="7" dur="1000"/>
                                        <p:tgtEl>
                                          <p:spTgt spid="1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2">
                                            <p:txEl>
                                              <p:pRg st="1" end="1"/>
                                            </p:txEl>
                                          </p:spTgt>
                                        </p:tgtEl>
                                        <p:attrNameLst>
                                          <p:attrName>style.visibility</p:attrName>
                                        </p:attrNameLst>
                                      </p:cBhvr>
                                      <p:to>
                                        <p:strVal val="visible"/>
                                      </p:to>
                                    </p:set>
                                    <p:animEffect transition="in" filter="fade">
                                      <p:cBhvr>
                                        <p:cTn id="12" dur="1000"/>
                                        <p:tgtEl>
                                          <p:spTgt spid="1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2">
                                            <p:txEl>
                                              <p:pRg st="2" end="2"/>
                                            </p:txEl>
                                          </p:spTgt>
                                        </p:tgtEl>
                                        <p:attrNameLst>
                                          <p:attrName>style.visibility</p:attrName>
                                        </p:attrNameLst>
                                      </p:cBhvr>
                                      <p:to>
                                        <p:strVal val="visible"/>
                                      </p:to>
                                    </p:set>
                                    <p:animEffect transition="in" filter="fade">
                                      <p:cBhvr>
                                        <p:cTn id="17" dur="1000"/>
                                        <p:tgtEl>
                                          <p:spTgt spid="1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2">
                                            <p:txEl>
                                              <p:pRg st="3" end="3"/>
                                            </p:txEl>
                                          </p:spTgt>
                                        </p:tgtEl>
                                        <p:attrNameLst>
                                          <p:attrName>style.visibility</p:attrName>
                                        </p:attrNameLst>
                                      </p:cBhvr>
                                      <p:to>
                                        <p:strVal val="visible"/>
                                      </p:to>
                                    </p:set>
                                    <p:animEffect transition="in" filter="fade">
                                      <p:cBhvr>
                                        <p:cTn id="22" dur="1000"/>
                                        <p:tgtEl>
                                          <p:spTgt spid="13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2">
                                            <p:txEl>
                                              <p:pRg st="4" end="4"/>
                                            </p:txEl>
                                          </p:spTgt>
                                        </p:tgtEl>
                                        <p:attrNameLst>
                                          <p:attrName>style.visibility</p:attrName>
                                        </p:attrNameLst>
                                      </p:cBhvr>
                                      <p:to>
                                        <p:strVal val="visible"/>
                                      </p:to>
                                    </p:set>
                                    <p:animEffect transition="in" filter="fade">
                                      <p:cBhvr>
                                        <p:cTn id="27" dur="1000"/>
                                        <p:tgtEl>
                                          <p:spTgt spid="1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Course success: a definition</a:t>
            </a:r>
            <a:endParaRPr/>
          </a:p>
        </p:txBody>
      </p:sp>
      <p:sp>
        <p:nvSpPr>
          <p:cNvPr id="138" name="Google Shape;138;p2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	What does it mean when we are successful? a </a:t>
            </a:r>
            <a:r>
              <a:rPr lang="en" i="1"/>
              <a:t>course</a:t>
            </a:r>
            <a:r>
              <a:rPr lang="en"/>
              <a:t> is successful?</a:t>
            </a:r>
            <a:endParaRPr/>
          </a:p>
          <a:p>
            <a:pPr marL="457200" lvl="0" indent="-342900" algn="l" rtl="0">
              <a:spcBef>
                <a:spcPts val="1600"/>
              </a:spcBef>
              <a:spcAft>
                <a:spcPts val="0"/>
              </a:spcAft>
              <a:buSzPts val="1800"/>
              <a:buAutoNum type="alphaUcPeriod"/>
            </a:pPr>
            <a:r>
              <a:rPr lang="en"/>
              <a:t>We are successful when our course produces successful students at an acceptable rate.</a:t>
            </a:r>
            <a:endParaRPr/>
          </a:p>
          <a:p>
            <a:pPr marL="0" lvl="0" indent="0" algn="l" rtl="0">
              <a:spcBef>
                <a:spcPts val="1600"/>
              </a:spcBef>
              <a:spcAft>
                <a:spcPts val="0"/>
              </a:spcAft>
              <a:buNone/>
            </a:pPr>
            <a:endParaRPr i="1"/>
          </a:p>
          <a:p>
            <a:pPr marL="0" lvl="0" indent="0" algn="l" rtl="0">
              <a:spcBef>
                <a:spcPts val="1600"/>
              </a:spcBef>
              <a:spcAft>
                <a:spcPts val="0"/>
              </a:spcAft>
              <a:buNone/>
            </a:pPr>
            <a:endParaRPr i="1"/>
          </a:p>
          <a:p>
            <a:pPr marL="0" lvl="0" indent="0" algn="l" rtl="0">
              <a:spcBef>
                <a:spcPts val="1600"/>
              </a:spcBef>
              <a:spcAft>
                <a:spcPts val="1600"/>
              </a:spcAft>
              <a:buNone/>
            </a:pPr>
            <a:r>
              <a:rPr lang="en" i="1"/>
              <a:t>Our job as educators--and as leaders on our campuses--is to design courses that ensure that as many students as possible are successful. But how many? What’s an acceptable rate? And what are the factors that impact success?</a:t>
            </a:r>
            <a:endParaRPr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animEffect transition="in" filter="fade">
                                      <p:cBhvr>
                                        <p:cTn id="7" dur="1000"/>
                                        <p:tgtEl>
                                          <p:spTgt spid="1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
                                            <p:txEl>
                                              <p:pRg st="1" end="1"/>
                                            </p:txEl>
                                          </p:spTgt>
                                        </p:tgtEl>
                                        <p:attrNameLst>
                                          <p:attrName>style.visibility</p:attrName>
                                        </p:attrNameLst>
                                      </p:cBhvr>
                                      <p:to>
                                        <p:strVal val="visible"/>
                                      </p:to>
                                    </p:set>
                                    <p:animEffect transition="in" filter="fade">
                                      <p:cBhvr>
                                        <p:cTn id="12" dur="1000"/>
                                        <p:tgtEl>
                                          <p:spTgt spid="1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8">
                                            <p:txEl>
                                              <p:pRg st="2" end="2"/>
                                            </p:txEl>
                                          </p:spTgt>
                                        </p:tgtEl>
                                        <p:attrNameLst>
                                          <p:attrName>style.visibility</p:attrName>
                                        </p:attrNameLst>
                                      </p:cBhvr>
                                      <p:to>
                                        <p:strVal val="visible"/>
                                      </p:to>
                                    </p:set>
                                    <p:animEffect transition="in" filter="fade">
                                      <p:cBhvr>
                                        <p:cTn id="17" dur="1000"/>
                                        <p:tgtEl>
                                          <p:spTgt spid="1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8">
                                            <p:txEl>
                                              <p:pRg st="3" end="3"/>
                                            </p:txEl>
                                          </p:spTgt>
                                        </p:tgtEl>
                                        <p:attrNameLst>
                                          <p:attrName>style.visibility</p:attrName>
                                        </p:attrNameLst>
                                      </p:cBhvr>
                                      <p:to>
                                        <p:strVal val="visible"/>
                                      </p:to>
                                    </p:set>
                                    <p:animEffect transition="in" filter="fade">
                                      <p:cBhvr>
                                        <p:cTn id="22" dur="1000"/>
                                        <p:tgtEl>
                                          <p:spTgt spid="1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xEl>
                                              <p:pRg st="4" end="4"/>
                                            </p:txEl>
                                          </p:spTgt>
                                        </p:tgtEl>
                                        <p:attrNameLst>
                                          <p:attrName>style.visibility</p:attrName>
                                        </p:attrNameLst>
                                      </p:cBhvr>
                                      <p:to>
                                        <p:strVal val="visible"/>
                                      </p:to>
                                    </p:set>
                                    <p:animEffect transition="in" filter="fade">
                                      <p:cBhvr>
                                        <p:cTn id="27" dur="1000"/>
                                        <p:tgtEl>
                                          <p:spTgt spid="1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490250" y="526350"/>
            <a:ext cx="7836300" cy="4047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a:t>ENGL&amp;101</a:t>
            </a:r>
            <a:r>
              <a:rPr lang="en"/>
              <a:t/>
            </a:r>
            <a:br>
              <a:rPr lang="en"/>
            </a:br>
            <a:r>
              <a:rPr lang="en" sz="3600"/>
              <a:t>Difference across the state, within the same college</a:t>
            </a:r>
            <a:endParaRPr sz="3600"/>
          </a:p>
          <a:p>
            <a:pPr marL="0" lvl="0" indent="0" algn="l" rtl="0">
              <a:spcBef>
                <a:spcPts val="0"/>
              </a:spcBef>
              <a:spcAft>
                <a:spcPts val="0"/>
              </a:spcAft>
              <a:buNone/>
            </a:pPr>
            <a:endParaRPr sz="1800"/>
          </a:p>
          <a:p>
            <a:pPr marL="0" lvl="0" indent="0" algn="l" rtl="0">
              <a:spcBef>
                <a:spcPts val="0"/>
              </a:spcBef>
              <a:spcAft>
                <a:spcPts val="0"/>
              </a:spcAft>
              <a:buNone/>
            </a:pPr>
            <a:r>
              <a:rPr lang="en" sz="1800"/>
              <a:t>Education may “go so far as to enable a person to be moved emotionally by statistics.”</a:t>
            </a:r>
            <a:endParaRPr sz="1800"/>
          </a:p>
          <a:p>
            <a:pPr marL="0" lvl="0" indent="0" algn="r" rtl="0">
              <a:spcBef>
                <a:spcPts val="0"/>
              </a:spcBef>
              <a:spcAft>
                <a:spcPts val="0"/>
              </a:spcAft>
              <a:buNone/>
            </a:pPr>
            <a:r>
              <a:rPr lang="en" sz="1800"/>
              <a:t>Bertrand Russell, </a:t>
            </a:r>
            <a:r>
              <a:rPr lang="en" sz="1800" i="1"/>
              <a:t>Education and the Good Life</a:t>
            </a:r>
            <a:r>
              <a:rPr lang="en" sz="1800"/>
              <a:t> (1926)</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Access to and completion of &amp;101 in first year</a:t>
            </a:r>
            <a:endParaRPr/>
          </a:p>
        </p:txBody>
      </p:sp>
      <p:sp>
        <p:nvSpPr>
          <p:cNvPr id="149" name="Google Shape;149;p2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50" name="Google Shape;150;p28" title="Points scored"/>
          <p:cNvPicPr preferRelativeResize="0"/>
          <p:nvPr/>
        </p:nvPicPr>
        <p:blipFill>
          <a:blip r:embed="rId3">
            <a:alphaModFix/>
          </a:blip>
          <a:stretch>
            <a:fillRect/>
          </a:stretch>
        </p:blipFill>
        <p:spPr>
          <a:xfrm>
            <a:off x="311700" y="1171600"/>
            <a:ext cx="8520600" cy="33650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ENGL&amp;101 is different at different colleges</a:t>
            </a:r>
            <a:endParaRPr/>
          </a:p>
        </p:txBody>
      </p:sp>
      <p:sp>
        <p:nvSpPr>
          <p:cNvPr id="156" name="Google Shape;156;p29"/>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57" name="Google Shape;157;p29" title="Points scored"/>
          <p:cNvPicPr preferRelativeResize="0"/>
          <p:nvPr/>
        </p:nvPicPr>
        <p:blipFill>
          <a:blip r:embed="rId3">
            <a:alphaModFix/>
          </a:blip>
          <a:stretch>
            <a:fillRect/>
          </a:stretch>
        </p:blipFill>
        <p:spPr>
          <a:xfrm>
            <a:off x="311700" y="1171600"/>
            <a:ext cx="8520600" cy="339720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ENGL&amp;101 is different in the same college</a:t>
            </a:r>
            <a:endParaRPr/>
          </a:p>
        </p:txBody>
      </p:sp>
      <p:sp>
        <p:nvSpPr>
          <p:cNvPr id="163" name="Google Shape;163;p3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64" name="Google Shape;164;p30" title="Points scored"/>
          <p:cNvPicPr preferRelativeResize="0"/>
          <p:nvPr/>
        </p:nvPicPr>
        <p:blipFill>
          <a:blip r:embed="rId3">
            <a:alphaModFix/>
          </a:blip>
          <a:stretch>
            <a:fillRect/>
          </a:stretch>
        </p:blipFill>
        <p:spPr>
          <a:xfrm>
            <a:off x="311700" y="1171600"/>
            <a:ext cx="8520600" cy="3433351"/>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ENGL&amp;101 is different for the same group</a:t>
            </a:r>
            <a:endParaRPr/>
          </a:p>
        </p:txBody>
      </p:sp>
      <p:sp>
        <p:nvSpPr>
          <p:cNvPr id="170" name="Google Shape;170;p31"/>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endParaRPr/>
          </a:p>
        </p:txBody>
      </p:sp>
      <p:pic>
        <p:nvPicPr>
          <p:cNvPr id="171" name="Google Shape;171;p31" title="Points scored"/>
          <p:cNvPicPr preferRelativeResize="0"/>
          <p:nvPr/>
        </p:nvPicPr>
        <p:blipFill>
          <a:blip r:embed="rId3">
            <a:alphaModFix/>
          </a:blip>
          <a:stretch>
            <a:fillRect/>
          </a:stretch>
        </p:blipFill>
        <p:spPr>
          <a:xfrm>
            <a:off x="311700" y="1215200"/>
            <a:ext cx="8520600" cy="33536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 of session</a:t>
            </a:r>
            <a:endParaRPr/>
          </a:p>
        </p:txBody>
      </p:sp>
      <p:sp>
        <p:nvSpPr>
          <p:cNvPr id="66" name="Google Shape;66;p1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Methods</a:t>
            </a:r>
            <a:endParaRPr/>
          </a:p>
          <a:p>
            <a:pPr marL="457200" lvl="0" indent="-317500" algn="l" rtl="0">
              <a:spcBef>
                <a:spcPts val="1600"/>
              </a:spcBef>
              <a:spcAft>
                <a:spcPts val="0"/>
              </a:spcAft>
              <a:buSzPts val="1400"/>
              <a:buChar char="●"/>
            </a:pPr>
            <a:r>
              <a:rPr lang="en" sz="1400"/>
              <a:t>Look at the “believing and doubting” game from Peter Elbow</a:t>
            </a:r>
            <a:endParaRPr sz="1400"/>
          </a:p>
          <a:p>
            <a:pPr marL="457200" lvl="0" indent="-317500" algn="l" rtl="0">
              <a:spcBef>
                <a:spcPts val="0"/>
              </a:spcBef>
              <a:spcAft>
                <a:spcPts val="0"/>
              </a:spcAft>
              <a:buSzPts val="1400"/>
              <a:buChar char="●"/>
            </a:pPr>
            <a:r>
              <a:rPr lang="en" sz="1400"/>
              <a:t>Consider why we’re talking about assessment now</a:t>
            </a:r>
            <a:endParaRPr sz="1400"/>
          </a:p>
          <a:p>
            <a:pPr marL="457200" lvl="0" indent="-317500" algn="l" rtl="0">
              <a:spcBef>
                <a:spcPts val="0"/>
              </a:spcBef>
              <a:spcAft>
                <a:spcPts val="0"/>
              </a:spcAft>
              <a:buSzPts val="1400"/>
              <a:buChar char="●"/>
            </a:pPr>
            <a:r>
              <a:rPr lang="en" sz="1400"/>
              <a:t>Look at the data on student success in English 101 to understand the problem</a:t>
            </a:r>
            <a:endParaRPr sz="1400"/>
          </a:p>
          <a:p>
            <a:pPr marL="457200" lvl="0" indent="-317500" algn="l" rtl="0">
              <a:spcBef>
                <a:spcPts val="0"/>
              </a:spcBef>
              <a:spcAft>
                <a:spcPts val="0"/>
              </a:spcAft>
              <a:buSzPts val="1400"/>
              <a:buChar char="●"/>
            </a:pPr>
            <a:r>
              <a:rPr lang="en" sz="1400"/>
              <a:t>Practice “believing and believing” on pairs of conflicting propositions about student success</a:t>
            </a:r>
            <a:endParaRPr sz="1400"/>
          </a:p>
          <a:p>
            <a:pPr marL="0" lvl="0" indent="0" algn="l" rtl="0">
              <a:spcBef>
                <a:spcPts val="1600"/>
              </a:spcBef>
              <a:spcAft>
                <a:spcPts val="0"/>
              </a:spcAft>
              <a:buNone/>
            </a:pPr>
            <a:r>
              <a:rPr lang="en"/>
              <a:t>Purpose</a:t>
            </a:r>
            <a:endParaRPr/>
          </a:p>
          <a:p>
            <a:pPr marL="0" lvl="0" indent="0" algn="l" rtl="0">
              <a:spcBef>
                <a:spcPts val="1600"/>
              </a:spcBef>
              <a:spcAft>
                <a:spcPts val="1600"/>
              </a:spcAft>
              <a:buNone/>
            </a:pPr>
            <a:r>
              <a:rPr lang="en" sz="1400"/>
              <a:t>Our purpose is to develop a better understanding of the belief systems that ground our views on student success: why students succeed and fail and what can be done to make things better. Becoming aware of our beliefs as well as different ones can loosen the tie between beliefs and our sense of identity allowing us to listen to one another better and to entertain ideas that are different from our own.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ENGL&amp;101 is different with different teachers</a:t>
            </a:r>
            <a:endParaRPr/>
          </a:p>
        </p:txBody>
      </p:sp>
      <p:sp>
        <p:nvSpPr>
          <p:cNvPr id="177" name="Google Shape;177;p3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endParaRPr/>
          </a:p>
        </p:txBody>
      </p:sp>
      <p:pic>
        <p:nvPicPr>
          <p:cNvPr id="178" name="Google Shape;178;p32" title="Points scored"/>
          <p:cNvPicPr preferRelativeResize="0"/>
          <p:nvPr/>
        </p:nvPicPr>
        <p:blipFill>
          <a:blip r:embed="rId3">
            <a:alphaModFix/>
          </a:blip>
          <a:stretch>
            <a:fillRect/>
          </a:stretch>
        </p:blipFill>
        <p:spPr>
          <a:xfrm>
            <a:off x="311700" y="1171600"/>
            <a:ext cx="8520600" cy="339720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do we account for all these differences?</a:t>
            </a:r>
            <a:endParaRPr/>
          </a:p>
        </p:txBody>
      </p:sp>
      <p:sp>
        <p:nvSpPr>
          <p:cNvPr id="184" name="Google Shape;184;p33"/>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few programmatic factors:</a:t>
            </a:r>
            <a:endParaRPr/>
          </a:p>
          <a:p>
            <a:pPr marL="457200" lvl="0" indent="-342900" algn="l" rtl="0">
              <a:spcBef>
                <a:spcPts val="1600"/>
              </a:spcBef>
              <a:spcAft>
                <a:spcPts val="0"/>
              </a:spcAft>
              <a:buSzPts val="1800"/>
              <a:buChar char="●"/>
            </a:pPr>
            <a:r>
              <a:rPr lang="en"/>
              <a:t>Access (placement, sequence), curriculum, assessment methods</a:t>
            </a:r>
            <a:endParaRPr/>
          </a:p>
          <a:p>
            <a:pPr marL="457200" lvl="0" indent="-342900" algn="l" rtl="0">
              <a:spcBef>
                <a:spcPts val="0"/>
              </a:spcBef>
              <a:spcAft>
                <a:spcPts val="0"/>
              </a:spcAft>
              <a:buSzPts val="1800"/>
              <a:buChar char="●"/>
            </a:pPr>
            <a:r>
              <a:rPr lang="en"/>
              <a:t>Instructor training, workload, practices</a:t>
            </a:r>
            <a:endParaRPr/>
          </a:p>
          <a:p>
            <a:pPr marL="457200" lvl="0" indent="-342900" algn="l" rtl="0">
              <a:spcBef>
                <a:spcPts val="0"/>
              </a:spcBef>
              <a:spcAft>
                <a:spcPts val="0"/>
              </a:spcAft>
              <a:buSzPts val="1800"/>
              <a:buChar char="●"/>
            </a:pPr>
            <a:r>
              <a:rPr lang="en"/>
              <a:t>Modality</a:t>
            </a:r>
            <a:endParaRPr/>
          </a:p>
          <a:p>
            <a:pPr marL="457200" lvl="0" indent="-342900" algn="l" rtl="0">
              <a:spcBef>
                <a:spcPts val="0"/>
              </a:spcBef>
              <a:spcAft>
                <a:spcPts val="0"/>
              </a:spcAft>
              <a:buSzPts val="1800"/>
              <a:buChar char="●"/>
            </a:pPr>
            <a:r>
              <a:rPr lang="en"/>
              <a:t>Time of day</a:t>
            </a:r>
            <a:endParaRPr/>
          </a:p>
          <a:p>
            <a:pPr marL="457200" lvl="0" indent="-342900" algn="l" rtl="0">
              <a:spcBef>
                <a:spcPts val="0"/>
              </a:spcBef>
              <a:spcAft>
                <a:spcPts val="0"/>
              </a:spcAft>
              <a:buSzPts val="1800"/>
              <a:buChar char="●"/>
            </a:pPr>
            <a:r>
              <a:rPr lang="en"/>
              <a:t>Working conditions (computer labs, office space, etc.)</a:t>
            </a:r>
            <a:endParaRPr/>
          </a:p>
          <a:p>
            <a:pPr marL="457200" lvl="0" indent="-342900" algn="l" rtl="0">
              <a:spcBef>
                <a:spcPts val="0"/>
              </a:spcBef>
              <a:spcAft>
                <a:spcPts val="0"/>
              </a:spcAft>
              <a:buSzPts val="1800"/>
              <a:buChar char="●"/>
            </a:pPr>
            <a:r>
              <a:rPr lang="en"/>
              <a:t>Support structures: ALP, wrap-around support, etc.</a:t>
            </a:r>
            <a:endParaRPr/>
          </a:p>
          <a:p>
            <a:pPr marL="457200" lvl="0" indent="-342900" algn="l" rtl="0">
              <a:spcBef>
                <a:spcPts val="0"/>
              </a:spcBef>
              <a:spcAft>
                <a:spcPts val="0"/>
              </a:spcAft>
              <a:buSzPts val="1800"/>
              <a:buChar char="●"/>
            </a:pPr>
            <a:r>
              <a:rPr lang="en"/>
              <a:t>Student cohorts</a:t>
            </a:r>
            <a:endParaRPr/>
          </a:p>
          <a:p>
            <a:pPr marL="457200" lvl="0" indent="-342900" algn="l" rtl="0">
              <a:spcBef>
                <a:spcPts val="0"/>
              </a:spcBef>
              <a:spcAft>
                <a:spcPts val="0"/>
              </a:spcAft>
              <a:buSzPts val="1800"/>
              <a:buChar char="●"/>
            </a:pPr>
            <a:r>
              <a:rPr lang="en"/>
              <a:t>Make up of faculty (race, gender . .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xEl>
                                              <p:pRg st="0" end="0"/>
                                            </p:txEl>
                                          </p:spTgt>
                                        </p:tgtEl>
                                        <p:attrNameLst>
                                          <p:attrName>style.visibility</p:attrName>
                                        </p:attrNameLst>
                                      </p:cBhvr>
                                      <p:to>
                                        <p:strVal val="visible"/>
                                      </p:to>
                                    </p:set>
                                    <p:animEffect transition="in" filter="fade">
                                      <p:cBhvr>
                                        <p:cTn id="7" dur="1000"/>
                                        <p:tgtEl>
                                          <p:spTgt spid="1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
                                            <p:txEl>
                                              <p:pRg st="1" end="1"/>
                                            </p:txEl>
                                          </p:spTgt>
                                        </p:tgtEl>
                                        <p:attrNameLst>
                                          <p:attrName>style.visibility</p:attrName>
                                        </p:attrNameLst>
                                      </p:cBhvr>
                                      <p:to>
                                        <p:strVal val="visible"/>
                                      </p:to>
                                    </p:set>
                                    <p:animEffect transition="in" filter="fade">
                                      <p:cBhvr>
                                        <p:cTn id="12" dur="1000"/>
                                        <p:tgtEl>
                                          <p:spTgt spid="1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
                                            <p:txEl>
                                              <p:pRg st="2" end="2"/>
                                            </p:txEl>
                                          </p:spTgt>
                                        </p:tgtEl>
                                        <p:attrNameLst>
                                          <p:attrName>style.visibility</p:attrName>
                                        </p:attrNameLst>
                                      </p:cBhvr>
                                      <p:to>
                                        <p:strVal val="visible"/>
                                      </p:to>
                                    </p:set>
                                    <p:animEffect transition="in" filter="fade">
                                      <p:cBhvr>
                                        <p:cTn id="17" dur="1000"/>
                                        <p:tgtEl>
                                          <p:spTgt spid="18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
                                            <p:txEl>
                                              <p:pRg st="3" end="3"/>
                                            </p:txEl>
                                          </p:spTgt>
                                        </p:tgtEl>
                                        <p:attrNameLst>
                                          <p:attrName>style.visibility</p:attrName>
                                        </p:attrNameLst>
                                      </p:cBhvr>
                                      <p:to>
                                        <p:strVal val="visible"/>
                                      </p:to>
                                    </p:set>
                                    <p:animEffect transition="in" filter="fade">
                                      <p:cBhvr>
                                        <p:cTn id="22" dur="1000"/>
                                        <p:tgtEl>
                                          <p:spTgt spid="18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
                                            <p:txEl>
                                              <p:pRg st="4" end="4"/>
                                            </p:txEl>
                                          </p:spTgt>
                                        </p:tgtEl>
                                        <p:attrNameLst>
                                          <p:attrName>style.visibility</p:attrName>
                                        </p:attrNameLst>
                                      </p:cBhvr>
                                      <p:to>
                                        <p:strVal val="visible"/>
                                      </p:to>
                                    </p:set>
                                    <p:animEffect transition="in" filter="fade">
                                      <p:cBhvr>
                                        <p:cTn id="27" dur="1000"/>
                                        <p:tgtEl>
                                          <p:spTgt spid="18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4">
                                            <p:txEl>
                                              <p:pRg st="5" end="5"/>
                                            </p:txEl>
                                          </p:spTgt>
                                        </p:tgtEl>
                                        <p:attrNameLst>
                                          <p:attrName>style.visibility</p:attrName>
                                        </p:attrNameLst>
                                      </p:cBhvr>
                                      <p:to>
                                        <p:strVal val="visible"/>
                                      </p:to>
                                    </p:set>
                                    <p:animEffect transition="in" filter="fade">
                                      <p:cBhvr>
                                        <p:cTn id="32" dur="1000"/>
                                        <p:tgtEl>
                                          <p:spTgt spid="18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4">
                                            <p:txEl>
                                              <p:pRg st="6" end="6"/>
                                            </p:txEl>
                                          </p:spTgt>
                                        </p:tgtEl>
                                        <p:attrNameLst>
                                          <p:attrName>style.visibility</p:attrName>
                                        </p:attrNameLst>
                                      </p:cBhvr>
                                      <p:to>
                                        <p:strVal val="visible"/>
                                      </p:to>
                                    </p:set>
                                    <p:animEffect transition="in" filter="fade">
                                      <p:cBhvr>
                                        <p:cTn id="37" dur="1000"/>
                                        <p:tgtEl>
                                          <p:spTgt spid="18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4">
                                            <p:txEl>
                                              <p:pRg st="7" end="7"/>
                                            </p:txEl>
                                          </p:spTgt>
                                        </p:tgtEl>
                                        <p:attrNameLst>
                                          <p:attrName>style.visibility</p:attrName>
                                        </p:attrNameLst>
                                      </p:cBhvr>
                                      <p:to>
                                        <p:strVal val="visible"/>
                                      </p:to>
                                    </p:set>
                                    <p:animEffect transition="in" filter="fade">
                                      <p:cBhvr>
                                        <p:cTn id="42" dur="1000"/>
                                        <p:tgtEl>
                                          <p:spTgt spid="18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4">
                                            <p:txEl>
                                              <p:pRg st="8" end="8"/>
                                            </p:txEl>
                                          </p:spTgt>
                                        </p:tgtEl>
                                        <p:attrNameLst>
                                          <p:attrName>style.visibility</p:attrName>
                                        </p:attrNameLst>
                                      </p:cBhvr>
                                      <p:to>
                                        <p:strVal val="visible"/>
                                      </p:to>
                                    </p:set>
                                    <p:animEffect transition="in" filter="fade">
                                      <p:cBhvr>
                                        <p:cTn id="47" dur="1000"/>
                                        <p:tgtEl>
                                          <p:spTgt spid="18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else factors in to these differences?</a:t>
            </a:r>
            <a:endParaRPr/>
          </a:p>
        </p:txBody>
      </p:sp>
      <p:sp>
        <p:nvSpPr>
          <p:cNvPr id="190" name="Google Shape;190;p3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few demographic factors:</a:t>
            </a:r>
            <a:endParaRPr/>
          </a:p>
          <a:p>
            <a:pPr marL="457200" lvl="0" indent="-342900" algn="l" rtl="0">
              <a:spcBef>
                <a:spcPts val="1600"/>
              </a:spcBef>
              <a:spcAft>
                <a:spcPts val="0"/>
              </a:spcAft>
              <a:buSzPts val="1800"/>
              <a:buChar char="●"/>
            </a:pPr>
            <a:r>
              <a:rPr lang="en"/>
              <a:t>Race</a:t>
            </a:r>
            <a:endParaRPr/>
          </a:p>
          <a:p>
            <a:pPr marL="457200" lvl="0" indent="-342900" algn="l" rtl="0">
              <a:spcBef>
                <a:spcPts val="0"/>
              </a:spcBef>
              <a:spcAft>
                <a:spcPts val="0"/>
              </a:spcAft>
              <a:buSzPts val="1800"/>
              <a:buChar char="●"/>
            </a:pPr>
            <a:r>
              <a:rPr lang="en"/>
              <a:t>Ethnicity</a:t>
            </a:r>
            <a:endParaRPr/>
          </a:p>
          <a:p>
            <a:pPr marL="457200" lvl="0" indent="-342900" algn="l" rtl="0">
              <a:spcBef>
                <a:spcPts val="0"/>
              </a:spcBef>
              <a:spcAft>
                <a:spcPts val="0"/>
              </a:spcAft>
              <a:buSzPts val="1800"/>
              <a:buChar char="●"/>
            </a:pPr>
            <a:r>
              <a:rPr lang="en"/>
              <a:t>Disability</a:t>
            </a:r>
            <a:endParaRPr/>
          </a:p>
          <a:p>
            <a:pPr marL="457200" lvl="0" indent="-342900" algn="l" rtl="0">
              <a:spcBef>
                <a:spcPts val="0"/>
              </a:spcBef>
              <a:spcAft>
                <a:spcPts val="0"/>
              </a:spcAft>
              <a:buSzPts val="1800"/>
              <a:buChar char="●"/>
            </a:pPr>
            <a:r>
              <a:rPr lang="en"/>
              <a:t>Socioeconomic classes</a:t>
            </a:r>
            <a:endParaRPr/>
          </a:p>
          <a:p>
            <a:pPr marL="457200" lvl="0" indent="-342900" algn="l" rtl="0">
              <a:spcBef>
                <a:spcPts val="0"/>
              </a:spcBef>
              <a:spcAft>
                <a:spcPts val="0"/>
              </a:spcAft>
              <a:buSzPts val="1800"/>
              <a:buChar char="●"/>
            </a:pPr>
            <a:r>
              <a:rPr lang="en"/>
              <a:t>Neuro-normalcy</a:t>
            </a:r>
            <a:endParaRPr/>
          </a:p>
          <a:p>
            <a:pPr marL="457200" lvl="0" indent="-342900" algn="l" rtl="0">
              <a:spcBef>
                <a:spcPts val="0"/>
              </a:spcBef>
              <a:spcAft>
                <a:spcPts val="0"/>
              </a:spcAft>
              <a:buSzPts val="1800"/>
              <a:buChar char="●"/>
            </a:pPr>
            <a:r>
              <a:rPr lang="en"/>
              <a:t>Age</a:t>
            </a:r>
            <a:endParaRPr/>
          </a:p>
          <a:p>
            <a:pPr marL="457200" lvl="0" indent="-342900" algn="l" rtl="0">
              <a:spcBef>
                <a:spcPts val="0"/>
              </a:spcBef>
              <a:spcAft>
                <a:spcPts val="0"/>
              </a:spcAft>
              <a:buSzPts val="1800"/>
              <a:buChar char="●"/>
            </a:pPr>
            <a:r>
              <a:rPr lang="en"/>
              <a:t>Gender</a:t>
            </a:r>
            <a:endParaRPr/>
          </a:p>
          <a:p>
            <a:pPr marL="457200" lvl="0" indent="-342900" algn="l" rtl="0">
              <a:spcBef>
                <a:spcPts val="0"/>
              </a:spcBef>
              <a:spcAft>
                <a:spcPts val="0"/>
              </a:spcAft>
              <a:buSzPts val="1800"/>
              <a:buChar char="●"/>
            </a:pPr>
            <a:r>
              <a:rPr lang="en"/>
              <a:t>PT/FT</a:t>
            </a:r>
            <a:endParaRPr/>
          </a:p>
          <a:p>
            <a:pPr marL="457200" lvl="0" indent="-342900" algn="l" rtl="0">
              <a:spcBef>
                <a:spcPts val="0"/>
              </a:spcBef>
              <a:spcAft>
                <a:spcPts val="0"/>
              </a:spcAft>
              <a:buSzPts val="1800"/>
              <a:buChar char="●"/>
            </a:pPr>
            <a:r>
              <a:rPr lang="en"/>
              <a:t>Working/not . .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animEffect transition="in" filter="fade">
                                      <p:cBhvr>
                                        <p:cTn id="7" dur="1000"/>
                                        <p:tgtEl>
                                          <p:spTgt spid="1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0">
                                            <p:txEl>
                                              <p:pRg st="1" end="1"/>
                                            </p:txEl>
                                          </p:spTgt>
                                        </p:tgtEl>
                                        <p:attrNameLst>
                                          <p:attrName>style.visibility</p:attrName>
                                        </p:attrNameLst>
                                      </p:cBhvr>
                                      <p:to>
                                        <p:strVal val="visible"/>
                                      </p:to>
                                    </p:set>
                                    <p:animEffect transition="in" filter="fade">
                                      <p:cBhvr>
                                        <p:cTn id="12" dur="1000"/>
                                        <p:tgtEl>
                                          <p:spTgt spid="1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0">
                                            <p:txEl>
                                              <p:pRg st="2" end="2"/>
                                            </p:txEl>
                                          </p:spTgt>
                                        </p:tgtEl>
                                        <p:attrNameLst>
                                          <p:attrName>style.visibility</p:attrName>
                                        </p:attrNameLst>
                                      </p:cBhvr>
                                      <p:to>
                                        <p:strVal val="visible"/>
                                      </p:to>
                                    </p:set>
                                    <p:animEffect transition="in" filter="fade">
                                      <p:cBhvr>
                                        <p:cTn id="17" dur="1000"/>
                                        <p:tgtEl>
                                          <p:spTgt spid="19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0">
                                            <p:txEl>
                                              <p:pRg st="3" end="3"/>
                                            </p:txEl>
                                          </p:spTgt>
                                        </p:tgtEl>
                                        <p:attrNameLst>
                                          <p:attrName>style.visibility</p:attrName>
                                        </p:attrNameLst>
                                      </p:cBhvr>
                                      <p:to>
                                        <p:strVal val="visible"/>
                                      </p:to>
                                    </p:set>
                                    <p:animEffect transition="in" filter="fade">
                                      <p:cBhvr>
                                        <p:cTn id="22" dur="1000"/>
                                        <p:tgtEl>
                                          <p:spTgt spid="19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0">
                                            <p:txEl>
                                              <p:pRg st="4" end="4"/>
                                            </p:txEl>
                                          </p:spTgt>
                                        </p:tgtEl>
                                        <p:attrNameLst>
                                          <p:attrName>style.visibility</p:attrName>
                                        </p:attrNameLst>
                                      </p:cBhvr>
                                      <p:to>
                                        <p:strVal val="visible"/>
                                      </p:to>
                                    </p:set>
                                    <p:animEffect transition="in" filter="fade">
                                      <p:cBhvr>
                                        <p:cTn id="27" dur="1000"/>
                                        <p:tgtEl>
                                          <p:spTgt spid="19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0">
                                            <p:txEl>
                                              <p:pRg st="5" end="5"/>
                                            </p:txEl>
                                          </p:spTgt>
                                        </p:tgtEl>
                                        <p:attrNameLst>
                                          <p:attrName>style.visibility</p:attrName>
                                        </p:attrNameLst>
                                      </p:cBhvr>
                                      <p:to>
                                        <p:strVal val="visible"/>
                                      </p:to>
                                    </p:set>
                                    <p:animEffect transition="in" filter="fade">
                                      <p:cBhvr>
                                        <p:cTn id="32" dur="1000"/>
                                        <p:tgtEl>
                                          <p:spTgt spid="19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0">
                                            <p:txEl>
                                              <p:pRg st="6" end="6"/>
                                            </p:txEl>
                                          </p:spTgt>
                                        </p:tgtEl>
                                        <p:attrNameLst>
                                          <p:attrName>style.visibility</p:attrName>
                                        </p:attrNameLst>
                                      </p:cBhvr>
                                      <p:to>
                                        <p:strVal val="visible"/>
                                      </p:to>
                                    </p:set>
                                    <p:animEffect transition="in" filter="fade">
                                      <p:cBhvr>
                                        <p:cTn id="37" dur="1000"/>
                                        <p:tgtEl>
                                          <p:spTgt spid="19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0">
                                            <p:txEl>
                                              <p:pRg st="7" end="7"/>
                                            </p:txEl>
                                          </p:spTgt>
                                        </p:tgtEl>
                                        <p:attrNameLst>
                                          <p:attrName>style.visibility</p:attrName>
                                        </p:attrNameLst>
                                      </p:cBhvr>
                                      <p:to>
                                        <p:strVal val="visible"/>
                                      </p:to>
                                    </p:set>
                                    <p:animEffect transition="in" filter="fade">
                                      <p:cBhvr>
                                        <p:cTn id="42" dur="1000"/>
                                        <p:tgtEl>
                                          <p:spTgt spid="19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0">
                                            <p:txEl>
                                              <p:pRg st="8" end="8"/>
                                            </p:txEl>
                                          </p:spTgt>
                                        </p:tgtEl>
                                        <p:attrNameLst>
                                          <p:attrName>style.visibility</p:attrName>
                                        </p:attrNameLst>
                                      </p:cBhvr>
                                      <p:to>
                                        <p:strVal val="visible"/>
                                      </p:to>
                                    </p:set>
                                    <p:animEffect transition="in" filter="fade">
                                      <p:cBhvr>
                                        <p:cTn id="47" dur="1000"/>
                                        <p:tgtEl>
                                          <p:spTgt spid="19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0">
                                            <p:txEl>
                                              <p:pRg st="9" end="9"/>
                                            </p:txEl>
                                          </p:spTgt>
                                        </p:tgtEl>
                                        <p:attrNameLst>
                                          <p:attrName>style.visibility</p:attrName>
                                        </p:attrNameLst>
                                      </p:cBhvr>
                                      <p:to>
                                        <p:strVal val="visible"/>
                                      </p:to>
                                    </p:set>
                                    <p:animEffect transition="in" filter="fade">
                                      <p:cBhvr>
                                        <p:cTn id="52" dur="1000"/>
                                        <p:tgtEl>
                                          <p:spTgt spid="19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Disparate impact</a:t>
            </a:r>
            <a:endParaRPr/>
          </a:p>
          <a:p>
            <a:pPr marL="0" lvl="0" indent="0" algn="l" rtl="0">
              <a:spcBef>
                <a:spcPts val="0"/>
              </a:spcBef>
              <a:spcAft>
                <a:spcPts val="0"/>
              </a:spcAft>
              <a:buNone/>
            </a:pPr>
            <a:endParaRPr/>
          </a:p>
        </p:txBody>
      </p:sp>
      <p:sp>
        <p:nvSpPr>
          <p:cNvPr id="196" name="Google Shape;196;p35"/>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“Even facially neutral acts, without the intent to discriminate, which ... discriminate on the basis of sex, race, gender or other protected class are prohibited.”</a:t>
            </a:r>
            <a:endParaRPr/>
          </a:p>
          <a:p>
            <a:pPr marL="0" lvl="0" indent="0" algn="r" rtl="0">
              <a:lnSpc>
                <a:spcPct val="100000"/>
              </a:lnSpc>
              <a:spcBef>
                <a:spcPts val="1600"/>
              </a:spcBef>
              <a:spcAft>
                <a:spcPts val="0"/>
              </a:spcAft>
              <a:buClr>
                <a:schemeClr val="dk1"/>
              </a:buClr>
              <a:buSzPts val="1100"/>
              <a:buFont typeface="Arial"/>
              <a:buNone/>
            </a:pPr>
            <a:r>
              <a:rPr lang="en" sz="1400"/>
              <a:t>Department of Justice “Dear Colleagues” letter, 2014</a:t>
            </a:r>
            <a:endParaRPr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goal: </a:t>
            </a:r>
            <a:r>
              <a:rPr lang="en" sz="2400"/>
              <a:t>Equitable access to an equitable ENGL&amp;101</a:t>
            </a:r>
            <a:endParaRPr sz="2400"/>
          </a:p>
        </p:txBody>
      </p:sp>
      <p:sp>
        <p:nvSpPr>
          <p:cNvPr id="202" name="Google Shape;202;p3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Equitable access</a:t>
            </a:r>
            <a:endParaRPr/>
          </a:p>
          <a:p>
            <a:pPr marL="457200" lvl="0" indent="0" algn="l" rtl="0">
              <a:spcBef>
                <a:spcPts val="1600"/>
              </a:spcBef>
              <a:spcAft>
                <a:spcPts val="0"/>
              </a:spcAft>
              <a:buNone/>
            </a:pPr>
            <a:r>
              <a:rPr lang="en"/>
              <a:t>Every student who has a reasonable chance to succeed in ENGL&amp;101 has access to ENGL&amp;101 ; for others, as rapid access as possible.</a:t>
            </a:r>
            <a:endParaRPr/>
          </a:p>
          <a:p>
            <a:pPr marL="0" lvl="0" indent="0" algn="l" rtl="0">
              <a:spcBef>
                <a:spcPts val="1600"/>
              </a:spcBef>
              <a:spcAft>
                <a:spcPts val="0"/>
              </a:spcAft>
              <a:buNone/>
            </a:pPr>
            <a:r>
              <a:rPr lang="en"/>
              <a:t>Equitable &amp;101</a:t>
            </a:r>
            <a:endParaRPr/>
          </a:p>
          <a:p>
            <a:pPr marL="457200" lvl="0" indent="0" algn="l" rtl="0">
              <a:spcBef>
                <a:spcPts val="1600"/>
              </a:spcBef>
              <a:spcAft>
                <a:spcPts val="1600"/>
              </a:spcAft>
              <a:buNone/>
            </a:pPr>
            <a:r>
              <a:rPr lang="en"/>
              <a:t>Every student who has a reasonable chance to succeed in ENGL&amp;101 succeeds at that rate; e.g., if we admit 100 students who have a 70% chance of success, we should see a success rate of 70%.</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xEl>
                                              <p:pRg st="0" end="0"/>
                                            </p:txEl>
                                          </p:spTgt>
                                        </p:tgtEl>
                                        <p:attrNameLst>
                                          <p:attrName>style.visibility</p:attrName>
                                        </p:attrNameLst>
                                      </p:cBhvr>
                                      <p:to>
                                        <p:strVal val="visible"/>
                                      </p:to>
                                    </p:set>
                                    <p:animEffect transition="in" filter="fade">
                                      <p:cBhvr>
                                        <p:cTn id="7" dur="1000"/>
                                        <p:tgtEl>
                                          <p:spTgt spid="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xEl>
                                              <p:pRg st="1" end="1"/>
                                            </p:txEl>
                                          </p:spTgt>
                                        </p:tgtEl>
                                        <p:attrNameLst>
                                          <p:attrName>style.visibility</p:attrName>
                                        </p:attrNameLst>
                                      </p:cBhvr>
                                      <p:to>
                                        <p:strVal val="visible"/>
                                      </p:to>
                                    </p:set>
                                    <p:animEffect transition="in" filter="fade">
                                      <p:cBhvr>
                                        <p:cTn id="12" dur="1000"/>
                                        <p:tgtEl>
                                          <p:spTgt spid="2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2">
                                            <p:txEl>
                                              <p:pRg st="2" end="2"/>
                                            </p:txEl>
                                          </p:spTgt>
                                        </p:tgtEl>
                                        <p:attrNameLst>
                                          <p:attrName>style.visibility</p:attrName>
                                        </p:attrNameLst>
                                      </p:cBhvr>
                                      <p:to>
                                        <p:strVal val="visible"/>
                                      </p:to>
                                    </p:set>
                                    <p:animEffect transition="in" filter="fade">
                                      <p:cBhvr>
                                        <p:cTn id="17" dur="1000"/>
                                        <p:tgtEl>
                                          <p:spTgt spid="2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2">
                                            <p:txEl>
                                              <p:pRg st="3" end="3"/>
                                            </p:txEl>
                                          </p:spTgt>
                                        </p:tgtEl>
                                        <p:attrNameLst>
                                          <p:attrName>style.visibility</p:attrName>
                                        </p:attrNameLst>
                                      </p:cBhvr>
                                      <p:to>
                                        <p:strVal val="visible"/>
                                      </p:to>
                                    </p:set>
                                    <p:animEffect transition="in" filter="fade">
                                      <p:cBhvr>
                                        <p:cTn id="22" dur="1000"/>
                                        <p:tgtEl>
                                          <p:spTgt spid="2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goal</a:t>
            </a:r>
            <a:endParaRPr/>
          </a:p>
        </p:txBody>
      </p:sp>
      <p:sp>
        <p:nvSpPr>
          <p:cNvPr id="208" name="Google Shape;208;p37"/>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i="1"/>
              <a:t>In real terms?</a:t>
            </a:r>
            <a:endParaRPr sz="2400" i="1"/>
          </a:p>
          <a:p>
            <a:pPr marL="457200" lvl="0" indent="-342900" algn="l" rtl="0">
              <a:spcBef>
                <a:spcPts val="1600"/>
              </a:spcBef>
              <a:spcAft>
                <a:spcPts val="0"/>
              </a:spcAft>
              <a:buSzPts val="1800"/>
              <a:buChar char="●"/>
            </a:pPr>
            <a:r>
              <a:rPr lang="en"/>
              <a:t>Access: 90%+ of all students place into ENGL&amp;101 or equivalent? (Up from current numbers . . . 96% to 35%?)</a:t>
            </a:r>
            <a:endParaRPr sz="2400" i="1"/>
          </a:p>
          <a:p>
            <a:pPr marL="914400" lvl="0" indent="0" algn="l" rtl="0">
              <a:spcBef>
                <a:spcPts val="1600"/>
              </a:spcBef>
              <a:spcAft>
                <a:spcPts val="0"/>
              </a:spcAft>
              <a:buNone/>
            </a:pPr>
            <a:r>
              <a:rPr lang="en" i="1"/>
              <a:t>How</a:t>
            </a:r>
            <a:r>
              <a:rPr lang="en"/>
              <a:t>: Through placement reform . . . program/sequence reform . . .</a:t>
            </a:r>
            <a:endParaRPr/>
          </a:p>
          <a:p>
            <a:pPr marL="457200" lvl="0" indent="-342900" algn="l" rtl="0">
              <a:spcBef>
                <a:spcPts val="1600"/>
              </a:spcBef>
              <a:spcAft>
                <a:spcPts val="0"/>
              </a:spcAft>
              <a:buSzPts val="1800"/>
              <a:buChar char="●"/>
            </a:pPr>
            <a:r>
              <a:rPr lang="en"/>
              <a:t>Success: 85% success overall and for all demographic groups (up from current 77% overall statewide non-HUSOC and 69% for HUSCO in 2018-19)?</a:t>
            </a:r>
            <a:endParaRPr/>
          </a:p>
          <a:p>
            <a:pPr marL="0" lvl="0" indent="0" algn="ctr" rtl="0">
              <a:spcBef>
                <a:spcPts val="1600"/>
              </a:spcBef>
              <a:spcAft>
                <a:spcPts val="1600"/>
              </a:spcAft>
              <a:buNone/>
            </a:pPr>
            <a:r>
              <a:rPr lang="en" sz="2400" i="1"/>
              <a:t>How?</a:t>
            </a:r>
            <a:endParaRPr sz="24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8">
                                            <p:txEl>
                                              <p:pRg st="0" end="0"/>
                                            </p:txEl>
                                          </p:spTgt>
                                        </p:tgtEl>
                                        <p:attrNameLst>
                                          <p:attrName>style.visibility</p:attrName>
                                        </p:attrNameLst>
                                      </p:cBhvr>
                                      <p:to>
                                        <p:strVal val="visible"/>
                                      </p:to>
                                    </p:set>
                                    <p:animEffect transition="in" filter="fade">
                                      <p:cBhvr>
                                        <p:cTn id="7" dur="1000"/>
                                        <p:tgtEl>
                                          <p:spTgt spid="2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8">
                                            <p:txEl>
                                              <p:pRg st="1" end="1"/>
                                            </p:txEl>
                                          </p:spTgt>
                                        </p:tgtEl>
                                        <p:attrNameLst>
                                          <p:attrName>style.visibility</p:attrName>
                                        </p:attrNameLst>
                                      </p:cBhvr>
                                      <p:to>
                                        <p:strVal val="visible"/>
                                      </p:to>
                                    </p:set>
                                    <p:animEffect transition="in" filter="fade">
                                      <p:cBhvr>
                                        <p:cTn id="12" dur="1000"/>
                                        <p:tgtEl>
                                          <p:spTgt spid="2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8">
                                            <p:txEl>
                                              <p:pRg st="2" end="2"/>
                                            </p:txEl>
                                          </p:spTgt>
                                        </p:tgtEl>
                                        <p:attrNameLst>
                                          <p:attrName>style.visibility</p:attrName>
                                        </p:attrNameLst>
                                      </p:cBhvr>
                                      <p:to>
                                        <p:strVal val="visible"/>
                                      </p:to>
                                    </p:set>
                                    <p:animEffect transition="in" filter="fade">
                                      <p:cBhvr>
                                        <p:cTn id="17" dur="1000"/>
                                        <p:tgtEl>
                                          <p:spTgt spid="20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8">
                                            <p:txEl>
                                              <p:pRg st="3" end="3"/>
                                            </p:txEl>
                                          </p:spTgt>
                                        </p:tgtEl>
                                        <p:attrNameLst>
                                          <p:attrName>style.visibility</p:attrName>
                                        </p:attrNameLst>
                                      </p:cBhvr>
                                      <p:to>
                                        <p:strVal val="visible"/>
                                      </p:to>
                                    </p:set>
                                    <p:animEffect transition="in" filter="fade">
                                      <p:cBhvr>
                                        <p:cTn id="22" dur="1000"/>
                                        <p:tgtEl>
                                          <p:spTgt spid="20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8">
                                            <p:txEl>
                                              <p:pRg st="4" end="4"/>
                                            </p:txEl>
                                          </p:spTgt>
                                        </p:tgtEl>
                                        <p:attrNameLst>
                                          <p:attrName>style.visibility</p:attrName>
                                        </p:attrNameLst>
                                      </p:cBhvr>
                                      <p:to>
                                        <p:strVal val="visible"/>
                                      </p:to>
                                    </p:set>
                                    <p:animEffect transition="in" filter="fade">
                                      <p:cBhvr>
                                        <p:cTn id="27" dur="1000"/>
                                        <p:tgtEl>
                                          <p:spTgt spid="20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Equity work and antiracist work</a:t>
            </a:r>
            <a:endParaRPr/>
          </a:p>
        </p:txBody>
      </p:sp>
      <p:sp>
        <p:nvSpPr>
          <p:cNvPr id="214" name="Google Shape;214;p3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lnSpc>
                <a:spcPct val="107000"/>
              </a:lnSpc>
              <a:spcBef>
                <a:spcPts val="1200"/>
              </a:spcBef>
              <a:spcAft>
                <a:spcPts val="0"/>
              </a:spcAft>
              <a:buClr>
                <a:schemeClr val="dk1"/>
              </a:buClr>
              <a:buSzPts val="1100"/>
              <a:buFont typeface="Arial"/>
              <a:buNone/>
            </a:pPr>
            <a:r>
              <a:rPr lang="en" sz="1400"/>
              <a:t>Equity works on creating pedagogical environments that allow those traditionally marginalized students to "appropriate (or be appropriated by)" (in Bartholomae's famous words) the traditional, single-standard discourse of the academy. In other words, equity work are strategies by which traditionally marginalized students can "reach the center." Reading Apprenticeship is like this--helping students gain access to the reading habits of the academy but not addressing the racialized nature of those habits.</a:t>
            </a:r>
            <a:endParaRPr sz="1400"/>
          </a:p>
          <a:p>
            <a:pPr marL="0" lvl="0" indent="0" algn="l" rtl="0">
              <a:lnSpc>
                <a:spcPct val="107000"/>
              </a:lnSpc>
              <a:spcBef>
                <a:spcPts val="1200"/>
              </a:spcBef>
              <a:spcAft>
                <a:spcPts val="0"/>
              </a:spcAft>
              <a:buClr>
                <a:schemeClr val="dk1"/>
              </a:buClr>
              <a:buSzPts val="1100"/>
              <a:buFont typeface="Arial"/>
              <a:buNone/>
            </a:pPr>
            <a:endParaRPr sz="1400"/>
          </a:p>
          <a:p>
            <a:pPr marL="0" lvl="0" indent="0" algn="l" rtl="0">
              <a:spcBef>
                <a:spcPts val="1200"/>
              </a:spcBef>
              <a:spcAft>
                <a:spcPts val="1200"/>
              </a:spcAft>
              <a:buNone/>
            </a:pPr>
            <a:r>
              <a:rPr lang="en" sz="1400"/>
              <a:t>Antiracist work, on the other hand, is about working against the norming tendencies of the academy with an “anti” force to create space for a variety of racially-formalized ways of knowing and being. In other words, anti-racist work is about changing the academy to be open to students where and how they are, rather than helping students access the academy. Labor-based grading contracts are like this—allowing students to work on the discourse of the academy, for example, but judging them based on their work, not on the standard of academic discourse.</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xEl>
                                              <p:pRg st="0" end="0"/>
                                            </p:txEl>
                                          </p:spTgt>
                                        </p:tgtEl>
                                        <p:attrNameLst>
                                          <p:attrName>style.visibility</p:attrName>
                                        </p:attrNameLst>
                                      </p:cBhvr>
                                      <p:to>
                                        <p:strVal val="visible"/>
                                      </p:to>
                                    </p:set>
                                    <p:animEffect transition="in" filter="fade">
                                      <p:cBhvr>
                                        <p:cTn id="7" dur="1000"/>
                                        <p:tgtEl>
                                          <p:spTgt spid="2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4">
                                            <p:txEl>
                                              <p:pRg st="1" end="1"/>
                                            </p:txEl>
                                          </p:spTgt>
                                        </p:tgtEl>
                                        <p:attrNameLst>
                                          <p:attrName>style.visibility</p:attrName>
                                        </p:attrNameLst>
                                      </p:cBhvr>
                                      <p:to>
                                        <p:strVal val="visible"/>
                                      </p:to>
                                    </p:set>
                                    <p:animEffect transition="in" filter="fade">
                                      <p:cBhvr>
                                        <p:cTn id="12" dur="1000"/>
                                        <p:tgtEl>
                                          <p:spTgt spid="2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4">
                                            <p:txEl>
                                              <p:pRg st="2" end="2"/>
                                            </p:txEl>
                                          </p:spTgt>
                                        </p:tgtEl>
                                        <p:attrNameLst>
                                          <p:attrName>style.visibility</p:attrName>
                                        </p:attrNameLst>
                                      </p:cBhvr>
                                      <p:to>
                                        <p:strVal val="visible"/>
                                      </p:to>
                                    </p:set>
                                    <p:animEffect transition="in" filter="fade">
                                      <p:cBhvr>
                                        <p:cTn id="17" dur="1000"/>
                                        <p:tgtEl>
                                          <p:spTgt spid="2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9"/>
          <p:cNvSpPr txBox="1">
            <a:spLocks noGrp="1"/>
          </p:cNvSpPr>
          <p:nvPr>
            <p:ph type="title"/>
          </p:nvPr>
        </p:nvSpPr>
        <p:spPr>
          <a:xfrm>
            <a:off x="490250" y="526350"/>
            <a:ext cx="77889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a:t>Believing &amp; </a:t>
            </a:r>
            <a:r>
              <a:rPr lang="en" sz="3600" i="1"/>
              <a:t>believing </a:t>
            </a:r>
            <a:r>
              <a:rPr lang="en" sz="3600"/>
              <a:t>game</a:t>
            </a:r>
            <a:endParaRPr sz="3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4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Believing and </a:t>
            </a:r>
            <a:r>
              <a:rPr lang="en" i="1"/>
              <a:t>believing </a:t>
            </a:r>
            <a:r>
              <a:rPr lang="en"/>
              <a:t>game</a:t>
            </a:r>
            <a:endParaRPr/>
          </a:p>
        </p:txBody>
      </p:sp>
      <p:sp>
        <p:nvSpPr>
          <p:cNvPr id="225" name="Google Shape;225;p4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a:t>The doubting game represents . . . the disciplined practice of trying to be as skeptical and analytic as possible with every idea we encounter. </a:t>
            </a:r>
            <a:endParaRPr/>
          </a:p>
          <a:p>
            <a:pPr marL="0" lvl="0" indent="0" algn="l" rtl="0">
              <a:spcBef>
                <a:spcPts val="1200"/>
              </a:spcBef>
              <a:spcAft>
                <a:spcPts val="0"/>
              </a:spcAft>
              <a:buNone/>
            </a:pPr>
            <a:r>
              <a:rPr lang="en"/>
              <a:t>The believing game is the disciplined practice of trying to be as welcoming or accepting as possible to every idea we encounter: ... actually trying to believe them.</a:t>
            </a:r>
            <a:endParaRPr/>
          </a:p>
          <a:p>
            <a:pPr marL="0" lvl="0" indent="0" algn="ctr" rtl="0">
              <a:spcBef>
                <a:spcPts val="1200"/>
              </a:spcBef>
              <a:spcAft>
                <a:spcPts val="0"/>
              </a:spcAft>
              <a:buNone/>
            </a:pPr>
            <a:r>
              <a:rPr lang="en" i="1"/>
              <a:t>Believing comes first . . .</a:t>
            </a:r>
            <a:endParaRPr i="1"/>
          </a:p>
          <a:p>
            <a:pPr marL="0" lvl="0" indent="0" algn="l" rtl="0">
              <a:spcBef>
                <a:spcPts val="1200"/>
              </a:spcBef>
              <a:spcAft>
                <a:spcPts val="1200"/>
              </a:spcAft>
              <a:buClr>
                <a:schemeClr val="dk1"/>
              </a:buClr>
              <a:buSzPts val="1100"/>
              <a:buFont typeface="Arial"/>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animEffect transition="in" filter="fade">
                                      <p:cBhvr>
                                        <p:cTn id="7" dur="1000"/>
                                        <p:tgtEl>
                                          <p:spTgt spid="2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
                                            <p:txEl>
                                              <p:pRg st="1" end="1"/>
                                            </p:txEl>
                                          </p:spTgt>
                                        </p:tgtEl>
                                        <p:attrNameLst>
                                          <p:attrName>style.visibility</p:attrName>
                                        </p:attrNameLst>
                                      </p:cBhvr>
                                      <p:to>
                                        <p:strVal val="visible"/>
                                      </p:to>
                                    </p:set>
                                    <p:animEffect transition="in" filter="fade">
                                      <p:cBhvr>
                                        <p:cTn id="12" dur="1000"/>
                                        <p:tgtEl>
                                          <p:spTgt spid="2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
                                            <p:txEl>
                                              <p:pRg st="2" end="2"/>
                                            </p:txEl>
                                          </p:spTgt>
                                        </p:tgtEl>
                                        <p:attrNameLst>
                                          <p:attrName>style.visibility</p:attrName>
                                        </p:attrNameLst>
                                      </p:cBhvr>
                                      <p:to>
                                        <p:strVal val="visible"/>
                                      </p:to>
                                    </p:set>
                                    <p:animEffect transition="in" filter="fade">
                                      <p:cBhvr>
                                        <p:cTn id="17" dur="1000"/>
                                        <p:tgtEl>
                                          <p:spTgt spid="2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5">
                                            <p:txEl>
                                              <p:pRg st="3" end="3"/>
                                            </p:txEl>
                                          </p:spTgt>
                                        </p:tgtEl>
                                        <p:attrNameLst>
                                          <p:attrName>style.visibility</p:attrName>
                                        </p:attrNameLst>
                                      </p:cBhvr>
                                      <p:to>
                                        <p:strVal val="visible"/>
                                      </p:to>
                                    </p:set>
                                    <p:animEffect transition="in" filter="fade">
                                      <p:cBhvr>
                                        <p:cTn id="22" dur="1000"/>
                                        <p:tgtEl>
                                          <p:spTgt spid="2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Ground rules</a:t>
            </a:r>
            <a:endParaRPr/>
          </a:p>
        </p:txBody>
      </p:sp>
      <p:sp>
        <p:nvSpPr>
          <p:cNvPr id="231" name="Google Shape;231;p41"/>
          <p:cNvSpPr txBox="1">
            <a:spLocks noGrp="1"/>
          </p:cNvSpPr>
          <p:nvPr>
            <p:ph type="body" idx="1"/>
          </p:nvPr>
        </p:nvSpPr>
        <p:spPr>
          <a:xfrm>
            <a:off x="311700" y="1171600"/>
            <a:ext cx="8520600" cy="35412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Work with a partner, sit side by side.</a:t>
            </a:r>
            <a:endParaRPr sz="1600"/>
          </a:p>
          <a:p>
            <a:pPr marL="457200" lvl="0" indent="-330200" algn="l" rtl="0">
              <a:spcBef>
                <a:spcPts val="0"/>
              </a:spcBef>
              <a:spcAft>
                <a:spcPts val="0"/>
              </a:spcAft>
              <a:buSzPts val="1600"/>
              <a:buChar char="●"/>
            </a:pPr>
            <a:r>
              <a:rPr lang="en" sz="1600"/>
              <a:t>Choose a “Propositions” to consider (everyone has two pairs of propositions)</a:t>
            </a:r>
            <a:endParaRPr sz="1600"/>
          </a:p>
          <a:p>
            <a:pPr marL="457200" lvl="0" indent="-330200" algn="l" rtl="0">
              <a:spcBef>
                <a:spcPts val="0"/>
              </a:spcBef>
              <a:spcAft>
                <a:spcPts val="0"/>
              </a:spcAft>
              <a:buSzPts val="1600"/>
              <a:buChar char="●"/>
            </a:pPr>
            <a:r>
              <a:rPr lang="en" sz="1600"/>
              <a:t>Take turns: Partner A is the speaker/believer; Partner B is the listener/believer.</a:t>
            </a:r>
            <a:endParaRPr sz="1600"/>
          </a:p>
          <a:p>
            <a:pPr marL="457200" lvl="0" indent="-330200" algn="l" rtl="0">
              <a:spcBef>
                <a:spcPts val="0"/>
              </a:spcBef>
              <a:spcAft>
                <a:spcPts val="0"/>
              </a:spcAft>
              <a:buSzPts val="1600"/>
              <a:buChar char="●"/>
            </a:pPr>
            <a:r>
              <a:rPr lang="en" sz="1600"/>
              <a:t>Partner A: Read the first proposition of the pair and then explain to your partner why it is “true”-- “This is true because . . .”</a:t>
            </a:r>
            <a:endParaRPr sz="1600"/>
          </a:p>
          <a:p>
            <a:pPr marL="457200" lvl="0" indent="-330200" algn="l" rtl="0">
              <a:spcBef>
                <a:spcPts val="0"/>
              </a:spcBef>
              <a:spcAft>
                <a:spcPts val="0"/>
              </a:spcAft>
              <a:buSzPts val="1600"/>
              <a:buChar char="●"/>
            </a:pPr>
            <a:r>
              <a:rPr lang="en" sz="1600"/>
              <a:t>Partner B: Listen and ask questions: Why do you believe that? What else is true about that?</a:t>
            </a:r>
            <a:endParaRPr sz="1600"/>
          </a:p>
          <a:p>
            <a:pPr marL="457200" lvl="0" indent="-330200" algn="l" rtl="0">
              <a:spcBef>
                <a:spcPts val="0"/>
              </a:spcBef>
              <a:spcAft>
                <a:spcPts val="0"/>
              </a:spcAft>
              <a:buSzPts val="1600"/>
              <a:buChar char="●"/>
            </a:pPr>
            <a:r>
              <a:rPr lang="en" sz="1600"/>
              <a:t>After 3-5 minutes, when the bell rings, switch roles. </a:t>
            </a:r>
            <a:r>
              <a:rPr lang="en" sz="1600" i="1"/>
              <a:t>Turn to face the opposite direction.</a:t>
            </a:r>
            <a:endParaRPr sz="1600" i="1"/>
          </a:p>
          <a:p>
            <a:pPr marL="457200" lvl="0" indent="-330200" algn="l" rtl="0">
              <a:spcBef>
                <a:spcPts val="0"/>
              </a:spcBef>
              <a:spcAft>
                <a:spcPts val="0"/>
              </a:spcAft>
              <a:buSzPts val="1600"/>
              <a:buChar char="●"/>
            </a:pPr>
            <a:r>
              <a:rPr lang="en" sz="1600"/>
              <a:t>Partner B: Read the </a:t>
            </a:r>
            <a:r>
              <a:rPr lang="en" sz="1600" i="1"/>
              <a:t>second </a:t>
            </a:r>
            <a:r>
              <a:rPr lang="en" sz="1600"/>
              <a:t>of the pair and try to believe it . . . “This is true because . . . Partner A: listen and help the believer!</a:t>
            </a:r>
            <a:endParaRPr sz="1600"/>
          </a:p>
          <a:p>
            <a:pPr marL="457200" lvl="0" indent="-330200" algn="l" rtl="0">
              <a:spcBef>
                <a:spcPts val="0"/>
              </a:spcBef>
              <a:spcAft>
                <a:spcPts val="0"/>
              </a:spcAft>
              <a:buSzPts val="1600"/>
              <a:buChar char="●"/>
            </a:pPr>
            <a:r>
              <a:rPr lang="en" sz="1600"/>
              <a:t>When you’re finished, there’ll be a debrief.</a:t>
            </a:r>
            <a:endParaRPr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1">
                                            <p:txEl>
                                              <p:pRg st="0" end="0"/>
                                            </p:txEl>
                                          </p:spTgt>
                                        </p:tgtEl>
                                        <p:attrNameLst>
                                          <p:attrName>style.visibility</p:attrName>
                                        </p:attrNameLst>
                                      </p:cBhvr>
                                      <p:to>
                                        <p:strVal val="visible"/>
                                      </p:to>
                                    </p:set>
                                    <p:animEffect transition="in" filter="fade">
                                      <p:cBhvr>
                                        <p:cTn id="7" dur="1000"/>
                                        <p:tgtEl>
                                          <p:spTgt spid="2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1">
                                            <p:txEl>
                                              <p:pRg st="1" end="1"/>
                                            </p:txEl>
                                          </p:spTgt>
                                        </p:tgtEl>
                                        <p:attrNameLst>
                                          <p:attrName>style.visibility</p:attrName>
                                        </p:attrNameLst>
                                      </p:cBhvr>
                                      <p:to>
                                        <p:strVal val="visible"/>
                                      </p:to>
                                    </p:set>
                                    <p:animEffect transition="in" filter="fade">
                                      <p:cBhvr>
                                        <p:cTn id="12" dur="1000"/>
                                        <p:tgtEl>
                                          <p:spTgt spid="2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1">
                                            <p:txEl>
                                              <p:pRg st="2" end="2"/>
                                            </p:txEl>
                                          </p:spTgt>
                                        </p:tgtEl>
                                        <p:attrNameLst>
                                          <p:attrName>style.visibility</p:attrName>
                                        </p:attrNameLst>
                                      </p:cBhvr>
                                      <p:to>
                                        <p:strVal val="visible"/>
                                      </p:to>
                                    </p:set>
                                    <p:animEffect transition="in" filter="fade">
                                      <p:cBhvr>
                                        <p:cTn id="17" dur="1000"/>
                                        <p:tgtEl>
                                          <p:spTgt spid="2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1">
                                            <p:txEl>
                                              <p:pRg st="3" end="3"/>
                                            </p:txEl>
                                          </p:spTgt>
                                        </p:tgtEl>
                                        <p:attrNameLst>
                                          <p:attrName>style.visibility</p:attrName>
                                        </p:attrNameLst>
                                      </p:cBhvr>
                                      <p:to>
                                        <p:strVal val="visible"/>
                                      </p:to>
                                    </p:set>
                                    <p:animEffect transition="in" filter="fade">
                                      <p:cBhvr>
                                        <p:cTn id="22" dur="1000"/>
                                        <p:tgtEl>
                                          <p:spTgt spid="2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1">
                                            <p:txEl>
                                              <p:pRg st="4" end="4"/>
                                            </p:txEl>
                                          </p:spTgt>
                                        </p:tgtEl>
                                        <p:attrNameLst>
                                          <p:attrName>style.visibility</p:attrName>
                                        </p:attrNameLst>
                                      </p:cBhvr>
                                      <p:to>
                                        <p:strVal val="visible"/>
                                      </p:to>
                                    </p:set>
                                    <p:animEffect transition="in" filter="fade">
                                      <p:cBhvr>
                                        <p:cTn id="27" dur="1000"/>
                                        <p:tgtEl>
                                          <p:spTgt spid="2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1">
                                            <p:txEl>
                                              <p:pRg st="5" end="5"/>
                                            </p:txEl>
                                          </p:spTgt>
                                        </p:tgtEl>
                                        <p:attrNameLst>
                                          <p:attrName>style.visibility</p:attrName>
                                        </p:attrNameLst>
                                      </p:cBhvr>
                                      <p:to>
                                        <p:strVal val="visible"/>
                                      </p:to>
                                    </p:set>
                                    <p:animEffect transition="in" filter="fade">
                                      <p:cBhvr>
                                        <p:cTn id="32" dur="1000"/>
                                        <p:tgtEl>
                                          <p:spTgt spid="2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31">
                                            <p:txEl>
                                              <p:pRg st="6" end="6"/>
                                            </p:txEl>
                                          </p:spTgt>
                                        </p:tgtEl>
                                        <p:attrNameLst>
                                          <p:attrName>style.visibility</p:attrName>
                                        </p:attrNameLst>
                                      </p:cBhvr>
                                      <p:to>
                                        <p:strVal val="visible"/>
                                      </p:to>
                                    </p:set>
                                    <p:animEffect transition="in" filter="fade">
                                      <p:cBhvr>
                                        <p:cTn id="37" dur="1000"/>
                                        <p:tgtEl>
                                          <p:spTgt spid="2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31">
                                            <p:txEl>
                                              <p:pRg st="7" end="7"/>
                                            </p:txEl>
                                          </p:spTgt>
                                        </p:tgtEl>
                                        <p:attrNameLst>
                                          <p:attrName>style.visibility</p:attrName>
                                        </p:attrNameLst>
                                      </p:cBhvr>
                                      <p:to>
                                        <p:strVal val="visible"/>
                                      </p:to>
                                    </p:set>
                                    <p:animEffect transition="in" filter="fade">
                                      <p:cBhvr>
                                        <p:cTn id="42" dur="1000"/>
                                        <p:tgtEl>
                                          <p:spTgt spid="2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Personal stake: </a:t>
            </a:r>
            <a:r>
              <a:rPr lang="en" i="1"/>
              <a:t>yours</a:t>
            </a:r>
            <a:endParaRPr i="1"/>
          </a:p>
        </p:txBody>
      </p:sp>
      <p:sp>
        <p:nvSpPr>
          <p:cNvPr id="72" name="Google Shape;72;p15"/>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Speaker</a:t>
            </a:r>
            <a:endParaRPr/>
          </a:p>
          <a:p>
            <a:pPr marL="457200" lvl="0" indent="0" algn="l" rtl="0">
              <a:spcBef>
                <a:spcPts val="1600"/>
              </a:spcBef>
              <a:spcAft>
                <a:spcPts val="0"/>
              </a:spcAft>
              <a:buNone/>
            </a:pPr>
            <a:r>
              <a:rPr lang="en"/>
              <a:t>What’s your background, your family’s story, and how do you think that influences your view of the value and purpose of higher education?</a:t>
            </a:r>
            <a:endParaRPr/>
          </a:p>
          <a:p>
            <a:pPr marL="0" lvl="0" indent="0" algn="l" rtl="0">
              <a:spcBef>
                <a:spcPts val="1600"/>
              </a:spcBef>
              <a:spcAft>
                <a:spcPts val="0"/>
              </a:spcAft>
              <a:buNone/>
            </a:pPr>
            <a:r>
              <a:rPr lang="en"/>
              <a:t>Listener</a:t>
            </a:r>
            <a:endParaRPr/>
          </a:p>
          <a:p>
            <a:pPr marL="457200" lvl="0" indent="0" algn="l" rtl="0">
              <a:spcBef>
                <a:spcPts val="1600"/>
              </a:spcBef>
              <a:spcAft>
                <a:spcPts val="0"/>
              </a:spcAft>
              <a:buNone/>
            </a:pPr>
            <a:r>
              <a:rPr lang="en"/>
              <a:t>Reflect back what you hear, feel free to ask questions for a fuller picture.</a:t>
            </a:r>
            <a:endParaRPr/>
          </a:p>
          <a:p>
            <a:pPr marL="0" lvl="0" indent="0" algn="l" rtl="0">
              <a:spcBef>
                <a:spcPts val="1600"/>
              </a:spcBef>
              <a:spcAft>
                <a:spcPts val="0"/>
              </a:spcAft>
              <a:buNone/>
            </a:pPr>
            <a:endParaRPr/>
          </a:p>
          <a:p>
            <a:pPr marL="45720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Effect transition="in" filter="fade">
                                      <p:cBhvr>
                                        <p:cTn id="7" dur="1000"/>
                                        <p:tgtEl>
                                          <p:spTgt spid="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2">
                                            <p:txEl>
                                              <p:pRg st="1" end="1"/>
                                            </p:txEl>
                                          </p:spTgt>
                                        </p:tgtEl>
                                        <p:attrNameLst>
                                          <p:attrName>style.visibility</p:attrName>
                                        </p:attrNameLst>
                                      </p:cBhvr>
                                      <p:to>
                                        <p:strVal val="visible"/>
                                      </p:to>
                                    </p:set>
                                    <p:animEffect transition="in" filter="fade">
                                      <p:cBhvr>
                                        <p:cTn id="12" dur="1000"/>
                                        <p:tgtEl>
                                          <p:spTgt spid="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2">
                                            <p:txEl>
                                              <p:pRg st="2" end="2"/>
                                            </p:txEl>
                                          </p:spTgt>
                                        </p:tgtEl>
                                        <p:attrNameLst>
                                          <p:attrName>style.visibility</p:attrName>
                                        </p:attrNameLst>
                                      </p:cBhvr>
                                      <p:to>
                                        <p:strVal val="visible"/>
                                      </p:to>
                                    </p:set>
                                    <p:animEffect transition="in" filter="fade">
                                      <p:cBhvr>
                                        <p:cTn id="17" dur="1000"/>
                                        <p:tgtEl>
                                          <p:spTgt spid="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2">
                                            <p:txEl>
                                              <p:pRg st="3" end="3"/>
                                            </p:txEl>
                                          </p:spTgt>
                                        </p:tgtEl>
                                        <p:attrNameLst>
                                          <p:attrName>style.visibility</p:attrName>
                                        </p:attrNameLst>
                                      </p:cBhvr>
                                      <p:to>
                                        <p:strVal val="visible"/>
                                      </p:to>
                                    </p:set>
                                    <p:animEffect transition="in" filter="fade">
                                      <p:cBhvr>
                                        <p:cTn id="22" dur="1000"/>
                                        <p:tgtEl>
                                          <p:spTgt spid="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2">
                                            <p:txEl>
                                              <p:pRg st="4" end="4"/>
                                            </p:txEl>
                                          </p:spTgt>
                                        </p:tgtEl>
                                        <p:attrNameLst>
                                          <p:attrName>style.visibility</p:attrName>
                                        </p:attrNameLst>
                                      </p:cBhvr>
                                      <p:to>
                                        <p:strVal val="visible"/>
                                      </p:to>
                                    </p:set>
                                    <p:animEffect transition="in" filter="fade">
                                      <p:cBhvr>
                                        <p:cTn id="27" dur="1000"/>
                                        <p:tgtEl>
                                          <p:spTgt spid="7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2">
                                            <p:txEl>
                                              <p:pRg st="5" end="5"/>
                                            </p:txEl>
                                          </p:spTgt>
                                        </p:tgtEl>
                                        <p:attrNameLst>
                                          <p:attrName>style.visibility</p:attrName>
                                        </p:attrNameLst>
                                      </p:cBhvr>
                                      <p:to>
                                        <p:strVal val="visible"/>
                                      </p:to>
                                    </p:set>
                                    <p:animEffect transition="in" filter="fade">
                                      <p:cBhvr>
                                        <p:cTn id="32" dur="1000"/>
                                        <p:tgtEl>
                                          <p:spTgt spid="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2"/>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Propositions I</a:t>
            </a:r>
            <a:endParaRPr/>
          </a:p>
        </p:txBody>
      </p:sp>
      <p:sp>
        <p:nvSpPr>
          <p:cNvPr id="237" name="Google Shape;237;p4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AutoNum type="alphaUcPeriod"/>
            </a:pPr>
            <a:r>
              <a:rPr lang="en"/>
              <a:t>Our higher-education system is highly classist and racist and rewards “people like us” (sic): white, middle- and upper-class, with “standard” language skills, and seeped in the Enlightenment principles of the predominance of (cool) reason and the belief in individual autonomy: the system is rigged for “us”.</a:t>
            </a:r>
            <a:endParaRPr/>
          </a:p>
          <a:p>
            <a:pPr marL="0" lvl="0" indent="0" algn="l" rtl="0">
              <a:lnSpc>
                <a:spcPct val="100000"/>
              </a:lnSpc>
              <a:spcBef>
                <a:spcPts val="1600"/>
              </a:spcBef>
              <a:spcAft>
                <a:spcPts val="0"/>
              </a:spcAft>
              <a:buNone/>
            </a:pPr>
            <a:endParaRPr/>
          </a:p>
          <a:p>
            <a:pPr marL="457200" lvl="0" indent="-342900" algn="l" rtl="0">
              <a:lnSpc>
                <a:spcPct val="100000"/>
              </a:lnSpc>
              <a:spcBef>
                <a:spcPts val="1600"/>
              </a:spcBef>
              <a:spcAft>
                <a:spcPts val="0"/>
              </a:spcAft>
              <a:buSzPts val="1800"/>
              <a:buAutoNum type="alphaUcPeriod"/>
            </a:pPr>
            <a:r>
              <a:rPr lang="en"/>
              <a:t>What our higher-education system strives for, if not wholly based on, are the universal and neutral principles of reason and meritocracy, where language is a neutral purveyor of reason: while not perfect, the system is better than any alternative.</a:t>
            </a:r>
            <a:endParaRPr/>
          </a:p>
          <a:p>
            <a:pPr marL="457200" lvl="0" indent="0" algn="l" rtl="0">
              <a:spcBef>
                <a:spcPts val="1600"/>
              </a:spcBef>
              <a:spcAft>
                <a:spcPts val="160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Propositions II</a:t>
            </a:r>
            <a:endParaRPr/>
          </a:p>
        </p:txBody>
      </p:sp>
      <p:sp>
        <p:nvSpPr>
          <p:cNvPr id="243" name="Google Shape;243;p43"/>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AutoNum type="alphaUcPeriod"/>
            </a:pPr>
            <a:r>
              <a:rPr lang="en"/>
              <a:t>This system is often invisible to us and acts like a mind “set” (an often unconscious way of approaching a problem) which predisposes us to see the equity gap as indicative of a </a:t>
            </a:r>
            <a:r>
              <a:rPr lang="en" i="1"/>
              <a:t>deficit of students</a:t>
            </a:r>
            <a:r>
              <a:rPr lang="en"/>
              <a:t> rather than as indicative of wrongly punished </a:t>
            </a:r>
            <a:r>
              <a:rPr lang="en" i="1"/>
              <a:t>difference</a:t>
            </a:r>
            <a:r>
              <a:rPr lang="en"/>
              <a:t>.</a:t>
            </a:r>
            <a:endParaRPr/>
          </a:p>
          <a:p>
            <a:pPr marL="0" lvl="0" indent="0" algn="l" rtl="0">
              <a:lnSpc>
                <a:spcPct val="100000"/>
              </a:lnSpc>
              <a:spcBef>
                <a:spcPts val="1600"/>
              </a:spcBef>
              <a:spcAft>
                <a:spcPts val="0"/>
              </a:spcAft>
              <a:buNone/>
            </a:pPr>
            <a:endParaRPr/>
          </a:p>
          <a:p>
            <a:pPr marL="457200" lvl="0" indent="-342900" algn="l" rtl="0">
              <a:lnSpc>
                <a:spcPct val="100000"/>
              </a:lnSpc>
              <a:spcBef>
                <a:spcPts val="1600"/>
              </a:spcBef>
              <a:spcAft>
                <a:spcPts val="0"/>
              </a:spcAft>
              <a:buSzPts val="1800"/>
              <a:buAutoNum type="alphaUcPeriod"/>
            </a:pPr>
            <a:r>
              <a:rPr lang="en"/>
              <a:t>The system, being nearly neutral, </a:t>
            </a:r>
            <a:r>
              <a:rPr lang="en" i="1"/>
              <a:t>identifies </a:t>
            </a:r>
            <a:r>
              <a:rPr lang="en"/>
              <a:t>deficits that actually exist, through no fault of the students themselves, but which deficit we must help students overcome (cf. “wrap-around support,” Guided Pathways, Accelerated Learning Programs, tutoring and writing centers, etc.).</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Propositions III</a:t>
            </a:r>
            <a:endParaRPr/>
          </a:p>
          <a:p>
            <a:pPr marL="0" lvl="0" indent="0" algn="l" rtl="0">
              <a:spcBef>
                <a:spcPts val="0"/>
              </a:spcBef>
              <a:spcAft>
                <a:spcPts val="0"/>
              </a:spcAft>
              <a:buNone/>
            </a:pPr>
            <a:endParaRPr/>
          </a:p>
        </p:txBody>
      </p:sp>
      <p:sp>
        <p:nvSpPr>
          <p:cNvPr id="249" name="Google Shape;249;p4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AutoNum type="alphaUcPeriod"/>
            </a:pPr>
            <a:r>
              <a:rPr lang="en"/>
              <a:t>Our standards of assessment (“clarity and correctness,” “depth of thought”) are not neutral but indicative of cultural (and racist) norms, deeply implicated in our cultural histories; these inherited standards appear neutral but shape our perceptions of reality, forming invisible biases.</a:t>
            </a:r>
            <a:endParaRPr/>
          </a:p>
          <a:p>
            <a:pPr marL="457200" lvl="0" indent="0" algn="l" rtl="0">
              <a:lnSpc>
                <a:spcPct val="100000"/>
              </a:lnSpc>
              <a:spcBef>
                <a:spcPts val="1600"/>
              </a:spcBef>
              <a:spcAft>
                <a:spcPts val="0"/>
              </a:spcAft>
              <a:buNone/>
            </a:pPr>
            <a:endParaRPr/>
          </a:p>
          <a:p>
            <a:pPr marL="457200" lvl="0" indent="-342900" algn="l" rtl="0">
              <a:lnSpc>
                <a:spcPct val="100000"/>
              </a:lnSpc>
              <a:spcBef>
                <a:spcPts val="1600"/>
              </a:spcBef>
              <a:spcAft>
                <a:spcPts val="0"/>
              </a:spcAft>
              <a:buSzPts val="1800"/>
              <a:buAutoNum type="alphaUcPeriod"/>
            </a:pPr>
            <a:r>
              <a:rPr lang="en"/>
              <a:t>Such things as “clarity and correctness” are neither racist nor cultural; language and reasoning are independent of individuals and exist irrespective of who is employing them; clear language and good reasoning </a:t>
            </a:r>
            <a:r>
              <a:rPr lang="en" i="1"/>
              <a:t>reveal </a:t>
            </a:r>
            <a:r>
              <a:rPr lang="en"/>
              <a:t>reality--or at least give us the best chance of knowing it--not distort it.</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Propositions IV</a:t>
            </a:r>
            <a:endParaRPr/>
          </a:p>
        </p:txBody>
      </p:sp>
      <p:sp>
        <p:nvSpPr>
          <p:cNvPr id="255" name="Google Shape;255;p45"/>
          <p:cNvSpPr txBox="1">
            <a:spLocks noGrp="1"/>
          </p:cNvSpPr>
          <p:nvPr>
            <p:ph type="body" idx="1"/>
          </p:nvPr>
        </p:nvSpPr>
        <p:spPr>
          <a:xfrm>
            <a:off x="311700" y="1184000"/>
            <a:ext cx="8520600" cy="33972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AutoNum type="alphaUcPeriod"/>
            </a:pPr>
            <a:r>
              <a:rPr lang="en"/>
              <a:t>Our policies of attendance and late-work are part of an assessment system (an “ecology”) that privileges some cultural norms (e.g., individualistic v. collectivist) and do not enhance or assess student </a:t>
            </a:r>
            <a:r>
              <a:rPr lang="en" i="1"/>
              <a:t>learning </a:t>
            </a:r>
            <a:r>
              <a:rPr lang="en"/>
              <a:t>but only enforce student </a:t>
            </a:r>
            <a:r>
              <a:rPr lang="en" i="1"/>
              <a:t>compliance</a:t>
            </a:r>
            <a:r>
              <a:rPr lang="en"/>
              <a:t> and </a:t>
            </a:r>
            <a:r>
              <a:rPr lang="en" i="1"/>
              <a:t>acquiescence</a:t>
            </a:r>
            <a:r>
              <a:rPr lang="en"/>
              <a:t>.</a:t>
            </a:r>
            <a:endParaRPr/>
          </a:p>
          <a:p>
            <a:pPr marL="457200" lvl="0" indent="0" algn="l" rtl="0">
              <a:lnSpc>
                <a:spcPct val="100000"/>
              </a:lnSpc>
              <a:spcBef>
                <a:spcPts val="1600"/>
              </a:spcBef>
              <a:spcAft>
                <a:spcPts val="0"/>
              </a:spcAft>
              <a:buNone/>
            </a:pPr>
            <a:endParaRPr/>
          </a:p>
          <a:p>
            <a:pPr marL="457200" lvl="0" indent="-342900" algn="l" rtl="0">
              <a:lnSpc>
                <a:spcPct val="100000"/>
              </a:lnSpc>
              <a:spcBef>
                <a:spcPts val="1600"/>
              </a:spcBef>
              <a:spcAft>
                <a:spcPts val="0"/>
              </a:spcAft>
              <a:buSzPts val="1800"/>
              <a:buAutoNum type="alphaUcPeriod"/>
            </a:pPr>
            <a:r>
              <a:rPr lang="en"/>
              <a:t>Our policies are necessary to ensure that all students are treated equally and, thus, fairly; moreover, they ensure that students learn the habits (of mind, of body) that our world rewards; far from compliance, students are demonstrating responsibility.</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Propositions V</a:t>
            </a:r>
            <a:endParaRPr/>
          </a:p>
        </p:txBody>
      </p:sp>
      <p:sp>
        <p:nvSpPr>
          <p:cNvPr id="261" name="Google Shape;261;p46"/>
          <p:cNvSpPr txBox="1">
            <a:spLocks noGrp="1"/>
          </p:cNvSpPr>
          <p:nvPr>
            <p:ph type="body" idx="1"/>
          </p:nvPr>
        </p:nvSpPr>
        <p:spPr>
          <a:xfrm>
            <a:off x="311700" y="1171600"/>
            <a:ext cx="8520600" cy="35769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AutoNum type="alphaUcPeriod"/>
            </a:pPr>
            <a:r>
              <a:rPr lang="en"/>
              <a:t>We can change </a:t>
            </a:r>
            <a:r>
              <a:rPr lang="en" i="1"/>
              <a:t>standards </a:t>
            </a:r>
            <a:r>
              <a:rPr lang="en"/>
              <a:t>and maintain rigor, thereby improving the learning for all students (it’s not a zero-sum game): for example, moving away from assessing students’ </a:t>
            </a:r>
            <a:r>
              <a:rPr lang="en" i="1"/>
              <a:t>performance </a:t>
            </a:r>
            <a:r>
              <a:rPr lang="en"/>
              <a:t>of “correct” English to rewarding students’ </a:t>
            </a:r>
            <a:r>
              <a:rPr lang="en" i="1"/>
              <a:t>work in studying language differences</a:t>
            </a:r>
            <a:r>
              <a:rPr lang="en"/>
              <a:t>: It’s our job to recognize and value difference.</a:t>
            </a:r>
            <a:endParaRPr/>
          </a:p>
          <a:p>
            <a:pPr marL="0" lvl="0" indent="0" algn="l" rtl="0">
              <a:lnSpc>
                <a:spcPct val="100000"/>
              </a:lnSpc>
              <a:spcBef>
                <a:spcPts val="1600"/>
              </a:spcBef>
              <a:spcAft>
                <a:spcPts val="0"/>
              </a:spcAft>
              <a:buNone/>
            </a:pPr>
            <a:endParaRPr/>
          </a:p>
          <a:p>
            <a:pPr marL="457200" lvl="0" indent="-342900" algn="l" rtl="0">
              <a:lnSpc>
                <a:spcPct val="100000"/>
              </a:lnSpc>
              <a:spcBef>
                <a:spcPts val="1600"/>
              </a:spcBef>
              <a:spcAft>
                <a:spcPts val="0"/>
              </a:spcAft>
              <a:buSzPts val="1800"/>
              <a:buAutoNum type="alphaUcPeriod"/>
            </a:pPr>
            <a:r>
              <a:rPr lang="en"/>
              <a:t>We must teach, and thus assess, standards of critical thinking, language use, and form (i.e., genre, e.g. “the academic essay”) because, like it or not, our students will be judged by just these standards: when they transfer to UW or get a job, i.e., in “the real world”: It’s our job to prepare students to meet the expectations of society.</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Propositions VI</a:t>
            </a:r>
            <a:endParaRPr/>
          </a:p>
        </p:txBody>
      </p:sp>
      <p:sp>
        <p:nvSpPr>
          <p:cNvPr id="267" name="Google Shape;267;p47"/>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AutoNum type="alphaUcPeriod"/>
            </a:pPr>
            <a:r>
              <a:rPr lang="en"/>
              <a:t>We can change our </a:t>
            </a:r>
            <a:r>
              <a:rPr lang="en" i="1"/>
              <a:t>practices </a:t>
            </a:r>
            <a:r>
              <a:rPr lang="en"/>
              <a:t>to better accommodate systemically non-dominant students and thereby improve the learning for all students (it’s not a zero-sum game): flexible attendance policies, transparent assignment design, labor contracts. These recognize different kinds of strengths.</a:t>
            </a:r>
            <a:endParaRPr/>
          </a:p>
          <a:p>
            <a:pPr marL="0" lvl="0" indent="0" algn="l" rtl="0">
              <a:lnSpc>
                <a:spcPct val="100000"/>
              </a:lnSpc>
              <a:spcBef>
                <a:spcPts val="1600"/>
              </a:spcBef>
              <a:spcAft>
                <a:spcPts val="0"/>
              </a:spcAft>
              <a:buNone/>
            </a:pPr>
            <a:endParaRPr/>
          </a:p>
          <a:p>
            <a:pPr marL="457200" lvl="0" indent="-342900" algn="l" rtl="0">
              <a:lnSpc>
                <a:spcPct val="100000"/>
              </a:lnSpc>
              <a:spcBef>
                <a:spcPts val="1600"/>
              </a:spcBef>
              <a:spcAft>
                <a:spcPts val="0"/>
              </a:spcAft>
              <a:buSzPts val="1800"/>
              <a:buAutoNum type="alphaUcPeriod"/>
            </a:pPr>
            <a:r>
              <a:rPr lang="en"/>
              <a:t>We must have a single standard of practice for all students if we do not want to unfairly punish some and reward others (and thus demotivate some students); such standards exist in the world and indicate </a:t>
            </a:r>
            <a:r>
              <a:rPr lang="en" i="1"/>
              <a:t>value</a:t>
            </a:r>
            <a:r>
              <a:rPr lang="en"/>
              <a:t>, and we can’t pretend otherwise.</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Propositions VII</a:t>
            </a:r>
            <a:endParaRPr/>
          </a:p>
        </p:txBody>
      </p:sp>
      <p:sp>
        <p:nvSpPr>
          <p:cNvPr id="273" name="Google Shape;273;p4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AutoNum type="alphaUcPeriod"/>
            </a:pPr>
            <a:r>
              <a:rPr lang="en"/>
              <a:t>While race and class overlap, race is the only one that “cannot be erased”; moreover, the power that focusing on race has to make us uncomfortable can motivate us to make changes we might otherwise not, confront tendencies we might wish to ignore, and make changes which ultimately improve learning conditions for all people, of all races, classes, genders, etc.</a:t>
            </a:r>
            <a:endParaRPr/>
          </a:p>
          <a:p>
            <a:pPr marL="0" lvl="0" indent="0" algn="l" rtl="0">
              <a:lnSpc>
                <a:spcPct val="100000"/>
              </a:lnSpc>
              <a:spcBef>
                <a:spcPts val="1600"/>
              </a:spcBef>
              <a:spcAft>
                <a:spcPts val="0"/>
              </a:spcAft>
              <a:buNone/>
            </a:pPr>
            <a:endParaRPr/>
          </a:p>
          <a:p>
            <a:pPr marL="457200" lvl="0" indent="-342900" algn="l" rtl="0">
              <a:lnSpc>
                <a:spcPct val="100000"/>
              </a:lnSpc>
              <a:spcBef>
                <a:spcPts val="1600"/>
              </a:spcBef>
              <a:spcAft>
                <a:spcPts val="0"/>
              </a:spcAft>
              <a:buSzPts val="1800"/>
              <a:buAutoNum type="alphaUcPeriod"/>
            </a:pPr>
            <a:r>
              <a:rPr lang="en"/>
              <a:t>Equity gaps are really about class--not race: people with wealthier and more educated parents have had greater access to educational opportunities; consequently, focusing on race is unnecessarily divisive; we’d get further along if we left race out of it and focused on economic divides.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Reflection and ways forward . . .</a:t>
            </a:r>
            <a:endParaRPr/>
          </a:p>
        </p:txBody>
      </p:sp>
      <p:sp>
        <p:nvSpPr>
          <p:cNvPr id="279" name="Google Shape;279;p49"/>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i="1"/>
              <a:t>Journaling and freewriting . . .</a:t>
            </a:r>
            <a:endParaRPr i="1"/>
          </a:p>
          <a:p>
            <a:pPr marL="0" lvl="0" indent="0" algn="l" rtl="0">
              <a:spcBef>
                <a:spcPts val="1600"/>
              </a:spcBef>
              <a:spcAft>
                <a:spcPts val="0"/>
              </a:spcAft>
              <a:buNone/>
            </a:pPr>
            <a:r>
              <a:rPr lang="en"/>
              <a:t>Dear Self:</a:t>
            </a:r>
            <a:endParaRPr/>
          </a:p>
          <a:p>
            <a:pPr marL="457200" lvl="0" indent="0" algn="l" rtl="0">
              <a:lnSpc>
                <a:spcPct val="100000"/>
              </a:lnSpc>
              <a:spcBef>
                <a:spcPts val="1600"/>
              </a:spcBef>
              <a:spcAft>
                <a:spcPts val="0"/>
              </a:spcAft>
              <a:buNone/>
            </a:pPr>
            <a:r>
              <a:rPr lang="en"/>
              <a:t>I used to think . . .</a:t>
            </a:r>
            <a:endParaRPr/>
          </a:p>
          <a:p>
            <a:pPr marL="457200" lvl="0" indent="0" algn="l" rtl="0">
              <a:lnSpc>
                <a:spcPct val="100000"/>
              </a:lnSpc>
              <a:spcBef>
                <a:spcPts val="1600"/>
              </a:spcBef>
              <a:spcAft>
                <a:spcPts val="0"/>
              </a:spcAft>
              <a:buNone/>
            </a:pPr>
            <a:r>
              <a:rPr lang="en"/>
              <a:t>And now I (still) think . . .</a:t>
            </a:r>
            <a:endParaRPr/>
          </a:p>
          <a:p>
            <a:pPr marL="457200" lvl="0" indent="0" algn="l" rtl="0">
              <a:lnSpc>
                <a:spcPct val="100000"/>
              </a:lnSpc>
              <a:spcBef>
                <a:spcPts val="1600"/>
              </a:spcBef>
              <a:spcAft>
                <a:spcPts val="0"/>
              </a:spcAft>
              <a:buNone/>
            </a:pPr>
            <a:r>
              <a:rPr lang="en"/>
              <a:t>Which makes me feel . . .</a:t>
            </a:r>
            <a:endParaRPr/>
          </a:p>
          <a:p>
            <a:pPr marL="457200" lvl="0" indent="0" algn="l" rtl="0">
              <a:lnSpc>
                <a:spcPct val="100000"/>
              </a:lnSpc>
              <a:spcBef>
                <a:spcPts val="1600"/>
              </a:spcBef>
              <a:spcAft>
                <a:spcPts val="0"/>
              </a:spcAft>
              <a:buNone/>
            </a:pPr>
            <a:r>
              <a:rPr lang="en"/>
              <a:t>So now I can . . .</a:t>
            </a:r>
            <a:endParaRPr/>
          </a:p>
          <a:p>
            <a:pPr marL="457200" lvl="0" indent="0" algn="l" rtl="0">
              <a:lnSpc>
                <a:spcPct val="100000"/>
              </a:lnSpc>
              <a:spcBef>
                <a:spcPts val="1600"/>
              </a:spcBef>
              <a:spcAft>
                <a:spcPts val="1600"/>
              </a:spcAft>
              <a:buNone/>
            </a:pPr>
            <a:r>
              <a:rPr lang="en"/>
              <a:t>So now I will . .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Welcoming . . . </a:t>
            </a:r>
            <a:r>
              <a:rPr lang="en" i="1"/>
              <a:t>all </a:t>
            </a:r>
            <a:endParaRPr i="1"/>
          </a:p>
        </p:txBody>
      </p:sp>
      <p:sp>
        <p:nvSpPr>
          <p:cNvPr id="78" name="Google Shape;78;p16"/>
          <p:cNvSpPr txBox="1">
            <a:spLocks noGrp="1"/>
          </p:cNvSpPr>
          <p:nvPr>
            <p:ph type="body" idx="1"/>
          </p:nvPr>
        </p:nvSpPr>
        <p:spPr>
          <a:xfrm>
            <a:off x="311700" y="1171600"/>
            <a:ext cx="8520600" cy="3678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a:t>Early adopters</a:t>
            </a:r>
            <a:endParaRPr/>
          </a:p>
          <a:p>
            <a:pPr marL="457200" lvl="0" indent="0" algn="l" rtl="0">
              <a:lnSpc>
                <a:spcPct val="100000"/>
              </a:lnSpc>
              <a:spcBef>
                <a:spcPts val="1600"/>
              </a:spcBef>
              <a:spcAft>
                <a:spcPts val="0"/>
              </a:spcAft>
              <a:buClr>
                <a:schemeClr val="dk1"/>
              </a:buClr>
              <a:buSzPts val="1100"/>
              <a:buFont typeface="Arial"/>
              <a:buNone/>
            </a:pPr>
            <a:r>
              <a:rPr lang="en"/>
              <a:t>Those who adopt innovations eagerly and early, often only on hope and promise of significant improvement</a:t>
            </a:r>
            <a:endParaRPr/>
          </a:p>
          <a:p>
            <a:pPr marL="0" lvl="0" indent="0" algn="l" rtl="0">
              <a:lnSpc>
                <a:spcPct val="100000"/>
              </a:lnSpc>
              <a:spcBef>
                <a:spcPts val="1600"/>
              </a:spcBef>
              <a:spcAft>
                <a:spcPts val="0"/>
              </a:spcAft>
              <a:buNone/>
            </a:pPr>
            <a:r>
              <a:rPr lang="en"/>
              <a:t>Cautious adopters</a:t>
            </a:r>
            <a:endParaRPr/>
          </a:p>
          <a:p>
            <a:pPr marL="457200" lvl="0" indent="0" algn="l" rtl="0">
              <a:lnSpc>
                <a:spcPct val="100000"/>
              </a:lnSpc>
              <a:spcBef>
                <a:spcPts val="1600"/>
              </a:spcBef>
              <a:spcAft>
                <a:spcPts val="0"/>
              </a:spcAft>
              <a:buNone/>
            </a:pPr>
            <a:r>
              <a:rPr lang="en"/>
              <a:t>Those who explore innovations early but with more skepticism and are slower to adopt</a:t>
            </a:r>
            <a:endParaRPr/>
          </a:p>
          <a:p>
            <a:pPr marL="0" lvl="0" indent="0" algn="l" rtl="0">
              <a:lnSpc>
                <a:spcPct val="100000"/>
              </a:lnSpc>
              <a:spcBef>
                <a:spcPts val="1600"/>
              </a:spcBef>
              <a:spcAft>
                <a:spcPts val="0"/>
              </a:spcAft>
              <a:buClr>
                <a:schemeClr val="dk1"/>
              </a:buClr>
              <a:buSzPts val="1100"/>
              <a:buFont typeface="Arial"/>
              <a:buNone/>
            </a:pPr>
            <a:r>
              <a:rPr lang="en"/>
              <a:t>Resistors</a:t>
            </a:r>
            <a:endParaRPr/>
          </a:p>
          <a:p>
            <a:pPr marL="457200" lvl="0" indent="0" algn="l" rtl="0">
              <a:lnSpc>
                <a:spcPct val="100000"/>
              </a:lnSpc>
              <a:spcBef>
                <a:spcPts val="1600"/>
              </a:spcBef>
              <a:spcAft>
                <a:spcPts val="1600"/>
              </a:spcAft>
              <a:buClr>
                <a:schemeClr val="dk1"/>
              </a:buClr>
              <a:buSzPts val="1100"/>
              <a:buFont typeface="Arial"/>
              <a:buNone/>
            </a:pPr>
            <a:r>
              <a:rPr lang="en"/>
              <a:t>Those who are skeptical of and resistant to innovations, adopting only reluctantly and late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animEffect transition="in" filter="fade">
                                      <p:cBhvr>
                                        <p:cTn id="7" dur="1000"/>
                                        <p:tgtEl>
                                          <p:spTgt spid="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8">
                                            <p:txEl>
                                              <p:pRg st="1" end="1"/>
                                            </p:txEl>
                                          </p:spTgt>
                                        </p:tgtEl>
                                        <p:attrNameLst>
                                          <p:attrName>style.visibility</p:attrName>
                                        </p:attrNameLst>
                                      </p:cBhvr>
                                      <p:to>
                                        <p:strVal val="visible"/>
                                      </p:to>
                                    </p:set>
                                    <p:animEffect transition="in" filter="fade">
                                      <p:cBhvr>
                                        <p:cTn id="12" dur="1000"/>
                                        <p:tgtEl>
                                          <p:spTgt spid="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8">
                                            <p:txEl>
                                              <p:pRg st="2" end="2"/>
                                            </p:txEl>
                                          </p:spTgt>
                                        </p:tgtEl>
                                        <p:attrNameLst>
                                          <p:attrName>style.visibility</p:attrName>
                                        </p:attrNameLst>
                                      </p:cBhvr>
                                      <p:to>
                                        <p:strVal val="visible"/>
                                      </p:to>
                                    </p:set>
                                    <p:animEffect transition="in" filter="fade">
                                      <p:cBhvr>
                                        <p:cTn id="17" dur="1000"/>
                                        <p:tgtEl>
                                          <p:spTgt spid="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8">
                                            <p:txEl>
                                              <p:pRg st="3" end="3"/>
                                            </p:txEl>
                                          </p:spTgt>
                                        </p:tgtEl>
                                        <p:attrNameLst>
                                          <p:attrName>style.visibility</p:attrName>
                                        </p:attrNameLst>
                                      </p:cBhvr>
                                      <p:to>
                                        <p:strVal val="visible"/>
                                      </p:to>
                                    </p:set>
                                    <p:animEffect transition="in" filter="fade">
                                      <p:cBhvr>
                                        <p:cTn id="22" dur="1000"/>
                                        <p:tgtEl>
                                          <p:spTgt spid="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8">
                                            <p:txEl>
                                              <p:pRg st="4" end="4"/>
                                            </p:txEl>
                                          </p:spTgt>
                                        </p:tgtEl>
                                        <p:attrNameLst>
                                          <p:attrName>style.visibility</p:attrName>
                                        </p:attrNameLst>
                                      </p:cBhvr>
                                      <p:to>
                                        <p:strVal val="visible"/>
                                      </p:to>
                                    </p:set>
                                    <p:animEffect transition="in" filter="fade">
                                      <p:cBhvr>
                                        <p:cTn id="27" dur="1000"/>
                                        <p:tgtEl>
                                          <p:spTgt spid="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8">
                                            <p:txEl>
                                              <p:pRg st="5" end="5"/>
                                            </p:txEl>
                                          </p:spTgt>
                                        </p:tgtEl>
                                        <p:attrNameLst>
                                          <p:attrName>style.visibility</p:attrName>
                                        </p:attrNameLst>
                                      </p:cBhvr>
                                      <p:to>
                                        <p:strVal val="visible"/>
                                      </p:to>
                                    </p:set>
                                    <p:animEffect transition="in" filter="fade">
                                      <p:cBhvr>
                                        <p:cTn id="32" dur="1000"/>
                                        <p:tgtEl>
                                          <p:spTgt spid="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Believing and doubting Game</a:t>
            </a:r>
            <a:endParaRPr/>
          </a:p>
        </p:txBody>
      </p:sp>
      <p:sp>
        <p:nvSpPr>
          <p:cNvPr id="84" name="Google Shape;84;p17"/>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1200"/>
              </a:spcBef>
              <a:spcAft>
                <a:spcPts val="1200"/>
              </a:spcAft>
              <a:buNone/>
            </a:pPr>
            <a:r>
              <a:rPr lang="en"/>
              <a:t>The doubting game represents the kind of thinking most widely honored and taught in our culture. It’s sometimes called “critical thinking.” It's the disciplined practice of trying to be as skeptical and analytic as possible with every idea we encounter. By trying hard to doubt ideas, we can discover hidden contradictions, bad reasoning, or other weaknesses--especially in the case of ideas that seem true or attractive. We are using doubting as a tool in order to scrutinize and test.</a:t>
            </a:r>
            <a:endParaRPr/>
          </a:p>
        </p:txBody>
      </p:sp>
      <p:pic>
        <p:nvPicPr>
          <p:cNvPr id="85" name="Google Shape;85;p17"/>
          <p:cNvPicPr preferRelativeResize="0"/>
          <p:nvPr/>
        </p:nvPicPr>
        <p:blipFill>
          <a:blip r:embed="rId3">
            <a:alphaModFix/>
          </a:blip>
          <a:stretch>
            <a:fillRect/>
          </a:stretch>
        </p:blipFill>
        <p:spPr>
          <a:xfrm>
            <a:off x="7746450" y="3133113"/>
            <a:ext cx="1085850" cy="13620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Effect transition="in" filter="fade">
                                      <p:cBhvr>
                                        <p:cTn id="7" dur="1000"/>
                                        <p:tgtEl>
                                          <p:spTgt spid="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The Believing and doubting Game</a:t>
            </a:r>
            <a:endParaRPr/>
          </a:p>
        </p:txBody>
      </p:sp>
      <p:sp>
        <p:nvSpPr>
          <p:cNvPr id="91" name="Google Shape;91;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a:t>In contrast, the believing game is the disciplined practice of trying to be as welcoming or accepting as possible to every idea we encounter: not just listening to views different from our own and holding back from arguing with them; not just trying to restate them without bias; </a:t>
            </a:r>
            <a:r>
              <a:rPr lang="en" i="1"/>
              <a:t>but actually trying to believe them</a:t>
            </a:r>
            <a:r>
              <a:rPr lang="en"/>
              <a:t>.</a:t>
            </a:r>
            <a:endParaRPr/>
          </a:p>
          <a:p>
            <a:pPr marL="0" lvl="0" indent="0" algn="l" rtl="0">
              <a:spcBef>
                <a:spcPts val="1200"/>
              </a:spcBef>
              <a:spcAft>
                <a:spcPts val="1200"/>
              </a:spcAft>
              <a:buClr>
                <a:schemeClr val="dk1"/>
              </a:buClr>
              <a:buSzPts val="1100"/>
              <a:buFont typeface="Arial"/>
              <a:buNone/>
            </a:pPr>
            <a:r>
              <a:rPr lang="en"/>
              <a:t>The believing game asks us to scrutinize unfashionable or even repellent ideas for hidden virtues. Often we cannot see what's good in someone else's idea (or in our own!) till we work at believing it. When an idea goes against current assumptions and beliefs--or if it seems alien, dangerous, or poorly formulated---we often cannot see any merit in it.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Effect transition="in" filter="fade">
                                      <p:cBhvr>
                                        <p:cTn id="7" dur="1000"/>
                                        <p:tgtEl>
                                          <p:spTgt spid="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
                                            <p:txEl>
                                              <p:pRg st="1" end="1"/>
                                            </p:txEl>
                                          </p:spTgt>
                                        </p:tgtEl>
                                        <p:attrNameLst>
                                          <p:attrName>style.visibility</p:attrName>
                                        </p:attrNameLst>
                                      </p:cBhvr>
                                      <p:to>
                                        <p:strVal val="visible"/>
                                      </p:to>
                                    </p:set>
                                    <p:animEffect transition="in" filter="fade">
                                      <p:cBhvr>
                                        <p:cTn id="12" dur="1000"/>
                                        <p:tgtEl>
                                          <p:spTgt spid="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Ground rules</a:t>
            </a:r>
            <a:endParaRPr/>
          </a:p>
        </p:txBody>
      </p:sp>
      <p:sp>
        <p:nvSpPr>
          <p:cNvPr id="97" name="Google Shape;97;p19"/>
          <p:cNvSpPr txBox="1">
            <a:spLocks noGrp="1"/>
          </p:cNvSpPr>
          <p:nvPr>
            <p:ph type="body" idx="1"/>
          </p:nvPr>
        </p:nvSpPr>
        <p:spPr>
          <a:xfrm>
            <a:off x="311700" y="1171600"/>
            <a:ext cx="8520600" cy="35412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Work with a partner, sit side by side.</a:t>
            </a:r>
            <a:endParaRPr sz="1600"/>
          </a:p>
          <a:p>
            <a:pPr marL="457200" lvl="0" indent="-330200" algn="l" rtl="0">
              <a:spcBef>
                <a:spcPts val="0"/>
              </a:spcBef>
              <a:spcAft>
                <a:spcPts val="0"/>
              </a:spcAft>
              <a:buSzPts val="1600"/>
              <a:buChar char="●"/>
            </a:pPr>
            <a:r>
              <a:rPr lang="en" sz="1600"/>
              <a:t>Choose a “Propositions” to consider (everyone has two pairs of propositions)</a:t>
            </a:r>
            <a:endParaRPr sz="1600"/>
          </a:p>
          <a:p>
            <a:pPr marL="457200" lvl="0" indent="-330200" algn="l" rtl="0">
              <a:spcBef>
                <a:spcPts val="0"/>
              </a:spcBef>
              <a:spcAft>
                <a:spcPts val="0"/>
              </a:spcAft>
              <a:buSzPts val="1600"/>
              <a:buChar char="●"/>
            </a:pPr>
            <a:r>
              <a:rPr lang="en" sz="1600"/>
              <a:t>Take turns: Partner A is the speaker/believer; Partner B is the listener/believer.</a:t>
            </a:r>
            <a:endParaRPr sz="1600"/>
          </a:p>
          <a:p>
            <a:pPr marL="457200" lvl="0" indent="-330200" algn="l" rtl="0">
              <a:spcBef>
                <a:spcPts val="0"/>
              </a:spcBef>
              <a:spcAft>
                <a:spcPts val="0"/>
              </a:spcAft>
              <a:buSzPts val="1600"/>
              <a:buChar char="●"/>
            </a:pPr>
            <a:r>
              <a:rPr lang="en" sz="1600"/>
              <a:t>Partner A: Read the first proposition of the pair and then explain to your partner why it is “true”-- “This is true because . . .”</a:t>
            </a:r>
            <a:endParaRPr sz="1600"/>
          </a:p>
          <a:p>
            <a:pPr marL="457200" lvl="0" indent="-330200" algn="l" rtl="0">
              <a:spcBef>
                <a:spcPts val="0"/>
              </a:spcBef>
              <a:spcAft>
                <a:spcPts val="0"/>
              </a:spcAft>
              <a:buSzPts val="1600"/>
              <a:buChar char="●"/>
            </a:pPr>
            <a:r>
              <a:rPr lang="en" sz="1600"/>
              <a:t>Partner B: Listen and ask questions: Why do you believe that? What else is true about that?</a:t>
            </a:r>
            <a:endParaRPr sz="1600"/>
          </a:p>
          <a:p>
            <a:pPr marL="457200" lvl="0" indent="-330200" algn="l" rtl="0">
              <a:spcBef>
                <a:spcPts val="0"/>
              </a:spcBef>
              <a:spcAft>
                <a:spcPts val="0"/>
              </a:spcAft>
              <a:buSzPts val="1600"/>
              <a:buChar char="●"/>
            </a:pPr>
            <a:r>
              <a:rPr lang="en" sz="1600"/>
              <a:t>After 3-5 minutes, when the bell rings, switch roles. </a:t>
            </a:r>
            <a:r>
              <a:rPr lang="en" sz="1600" i="1"/>
              <a:t>Turn to face the opposite direction.</a:t>
            </a:r>
            <a:endParaRPr sz="1600" i="1"/>
          </a:p>
          <a:p>
            <a:pPr marL="457200" lvl="0" indent="-330200" algn="l" rtl="0">
              <a:spcBef>
                <a:spcPts val="0"/>
              </a:spcBef>
              <a:spcAft>
                <a:spcPts val="0"/>
              </a:spcAft>
              <a:buSzPts val="1600"/>
              <a:buChar char="●"/>
            </a:pPr>
            <a:r>
              <a:rPr lang="en" sz="1600"/>
              <a:t>Partner B: Read the </a:t>
            </a:r>
            <a:r>
              <a:rPr lang="en" sz="1600" i="1"/>
              <a:t>second </a:t>
            </a:r>
            <a:r>
              <a:rPr lang="en" sz="1600"/>
              <a:t>of the pair and try to believe it . . . “This is true because . . . Partner A: listen and help the believer!</a:t>
            </a:r>
            <a:endParaRPr sz="1600"/>
          </a:p>
          <a:p>
            <a:pPr marL="457200" lvl="0" indent="-330200" algn="l" rtl="0">
              <a:spcBef>
                <a:spcPts val="0"/>
              </a:spcBef>
              <a:spcAft>
                <a:spcPts val="0"/>
              </a:spcAft>
              <a:buSzPts val="1600"/>
              <a:buChar char="●"/>
            </a:pPr>
            <a:r>
              <a:rPr lang="en" sz="1600"/>
              <a:t>When you’re finished, there’ll be a debrief.</a:t>
            </a:r>
            <a:endParaRPr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fade">
                                      <p:cBhvr>
                                        <p:cTn id="7" dur="1000"/>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xEl>
                                              <p:pRg st="1" end="1"/>
                                            </p:txEl>
                                          </p:spTgt>
                                        </p:tgtEl>
                                        <p:attrNameLst>
                                          <p:attrName>style.visibility</p:attrName>
                                        </p:attrNameLst>
                                      </p:cBhvr>
                                      <p:to>
                                        <p:strVal val="visible"/>
                                      </p:to>
                                    </p:set>
                                    <p:animEffect transition="in" filter="fade">
                                      <p:cBhvr>
                                        <p:cTn id="12" dur="1000"/>
                                        <p:tgtEl>
                                          <p:spTgt spid="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7">
                                            <p:txEl>
                                              <p:pRg st="2" end="2"/>
                                            </p:txEl>
                                          </p:spTgt>
                                        </p:tgtEl>
                                        <p:attrNameLst>
                                          <p:attrName>style.visibility</p:attrName>
                                        </p:attrNameLst>
                                      </p:cBhvr>
                                      <p:to>
                                        <p:strVal val="visible"/>
                                      </p:to>
                                    </p:set>
                                    <p:animEffect transition="in" filter="fade">
                                      <p:cBhvr>
                                        <p:cTn id="17" dur="1000"/>
                                        <p:tgtEl>
                                          <p:spTgt spid="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7">
                                            <p:txEl>
                                              <p:pRg st="3" end="3"/>
                                            </p:txEl>
                                          </p:spTgt>
                                        </p:tgtEl>
                                        <p:attrNameLst>
                                          <p:attrName>style.visibility</p:attrName>
                                        </p:attrNameLst>
                                      </p:cBhvr>
                                      <p:to>
                                        <p:strVal val="visible"/>
                                      </p:to>
                                    </p:set>
                                    <p:animEffect transition="in" filter="fade">
                                      <p:cBhvr>
                                        <p:cTn id="22" dur="1000"/>
                                        <p:tgtEl>
                                          <p:spTgt spid="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
                                            <p:txEl>
                                              <p:pRg st="4" end="4"/>
                                            </p:txEl>
                                          </p:spTgt>
                                        </p:tgtEl>
                                        <p:attrNameLst>
                                          <p:attrName>style.visibility</p:attrName>
                                        </p:attrNameLst>
                                      </p:cBhvr>
                                      <p:to>
                                        <p:strVal val="visible"/>
                                      </p:to>
                                    </p:set>
                                    <p:animEffect transition="in" filter="fade">
                                      <p:cBhvr>
                                        <p:cTn id="27" dur="1000"/>
                                        <p:tgtEl>
                                          <p:spTgt spid="9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7">
                                            <p:txEl>
                                              <p:pRg st="5" end="5"/>
                                            </p:txEl>
                                          </p:spTgt>
                                        </p:tgtEl>
                                        <p:attrNameLst>
                                          <p:attrName>style.visibility</p:attrName>
                                        </p:attrNameLst>
                                      </p:cBhvr>
                                      <p:to>
                                        <p:strVal val="visible"/>
                                      </p:to>
                                    </p:set>
                                    <p:animEffect transition="in" filter="fade">
                                      <p:cBhvr>
                                        <p:cTn id="32" dur="1000"/>
                                        <p:tgtEl>
                                          <p:spTgt spid="9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7">
                                            <p:txEl>
                                              <p:pRg st="6" end="6"/>
                                            </p:txEl>
                                          </p:spTgt>
                                        </p:tgtEl>
                                        <p:attrNameLst>
                                          <p:attrName>style.visibility</p:attrName>
                                        </p:attrNameLst>
                                      </p:cBhvr>
                                      <p:to>
                                        <p:strVal val="visible"/>
                                      </p:to>
                                    </p:set>
                                    <p:animEffect transition="in" filter="fade">
                                      <p:cBhvr>
                                        <p:cTn id="37" dur="1000"/>
                                        <p:tgtEl>
                                          <p:spTgt spid="9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7">
                                            <p:txEl>
                                              <p:pRg st="7" end="7"/>
                                            </p:txEl>
                                          </p:spTgt>
                                        </p:tgtEl>
                                        <p:attrNameLst>
                                          <p:attrName>style.visibility</p:attrName>
                                        </p:attrNameLst>
                                      </p:cBhvr>
                                      <p:to>
                                        <p:strVal val="visible"/>
                                      </p:to>
                                    </p:set>
                                    <p:animEffect transition="in" filter="fade">
                                      <p:cBhvr>
                                        <p:cTn id="42" dur="1000"/>
                                        <p:tgtEl>
                                          <p:spTgt spid="9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Believing and </a:t>
            </a:r>
            <a:r>
              <a:rPr lang="en" i="1"/>
              <a:t>believing</a:t>
            </a:r>
            <a:r>
              <a:rPr lang="en"/>
              <a:t> game?</a:t>
            </a:r>
            <a:endParaRPr/>
          </a:p>
        </p:txBody>
      </p:sp>
      <p:sp>
        <p:nvSpPr>
          <p:cNvPr id="103" name="Google Shape;103;p2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Proposition A: Cats are the best pets for most families because they require relatively little maintenance, are largely independent, and yet provide companionship and warmth. Moreover, they tend to be good and patient with young children as well as the elderly.</a:t>
            </a:r>
            <a:endParaRPr/>
          </a:p>
          <a:p>
            <a:pPr marL="0" lvl="0" indent="0" algn="l" rtl="0">
              <a:spcBef>
                <a:spcPts val="1600"/>
              </a:spcBef>
              <a:spcAft>
                <a:spcPts val="1600"/>
              </a:spcAft>
              <a:buNone/>
            </a:pPr>
            <a:r>
              <a:rPr lang="en"/>
              <a:t>Proposition B: Dogs are the best pets for most families because they provide reliable and energetic companionship, are extremely patient and appreciative, and can be trained to fit into a variety of situations, making them wonderful companions for young children as well as families on the go. Moreover, dogs have been shown to be great companions for the elderly.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10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1000"/>
                                        <p:tgtEl>
                                          <p:spTgt spid="1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Groundwork</a:t>
            </a:r>
            <a:endParaRPr/>
          </a:p>
        </p:txBody>
      </p:sp>
      <p:sp>
        <p:nvSpPr>
          <p:cNvPr id="109" name="Google Shape;109;p21"/>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all have a personal stake in higher education . . .</a:t>
            </a:r>
            <a:endParaRPr/>
          </a:p>
          <a:p>
            <a:pPr marL="0" lvl="0" indent="0" algn="l" rtl="0">
              <a:spcBef>
                <a:spcPts val="1600"/>
              </a:spcBef>
              <a:spcAft>
                <a:spcPts val="0"/>
              </a:spcAft>
              <a:buNone/>
            </a:pPr>
            <a:r>
              <a:rPr lang="en"/>
              <a:t>We have to welcome all views . . . </a:t>
            </a:r>
            <a:endParaRPr/>
          </a:p>
          <a:p>
            <a:pPr marL="0" lvl="0" indent="0" algn="l" rtl="0">
              <a:spcBef>
                <a:spcPts val="1600"/>
              </a:spcBef>
              <a:spcAft>
                <a:spcPts val="1600"/>
              </a:spcAft>
              <a:buNone/>
            </a:pPr>
            <a:r>
              <a:rPr lang="en"/>
              <a:t>We can get somewhere by practicing the believing and believing game . .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1000"/>
                                        <p:tgtEl>
                                          <p:spTgt spid="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1000"/>
                                        <p:tgtEl>
                                          <p:spTgt spid="1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Effect transition="in" filter="fade">
                                      <p:cBhvr>
                                        <p:cTn id="17" dur="1000"/>
                                        <p:tgtEl>
                                          <p:spTgt spid="1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3712</Words>
  <Application>Microsoft Office PowerPoint</Application>
  <PresentationFormat>On-screen Show (16:9)</PresentationFormat>
  <Paragraphs>204</Paragraphs>
  <Slides>37</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Old Standard TT</vt:lpstr>
      <vt:lpstr>Arial</vt:lpstr>
      <vt:lpstr>Lato</vt:lpstr>
      <vt:lpstr>Paperback</vt:lpstr>
      <vt:lpstr>SESSION I   Welcoming the Mess  The believing and believing game: anti-racist writing assessment</vt:lpstr>
      <vt:lpstr>Overview of session</vt:lpstr>
      <vt:lpstr>Personal stake: yours</vt:lpstr>
      <vt:lpstr>Welcoming . . . all </vt:lpstr>
      <vt:lpstr>The Believing and doubting Game</vt:lpstr>
      <vt:lpstr>The Believing and doubting Game</vt:lpstr>
      <vt:lpstr>Ground rules</vt:lpstr>
      <vt:lpstr>Believing and believing game?</vt:lpstr>
      <vt:lpstr>Groundwork</vt:lpstr>
      <vt:lpstr>ENGL&amp;101 Recommended outcomes, defining success</vt:lpstr>
      <vt:lpstr>Recommended ENGL&amp;101 Outcomes</vt:lpstr>
      <vt:lpstr>Outcomes beg assessment</vt:lpstr>
      <vt:lpstr>Student success: a definition</vt:lpstr>
      <vt:lpstr>Course success: a definition</vt:lpstr>
      <vt:lpstr>ENGL&amp;101 Difference across the state, within the same college  Education may “go so far as to enable a person to be moved emotionally by statistics.” Bertrand Russell, Education and the Good Life (1926)</vt:lpstr>
      <vt:lpstr>Access to and completion of &amp;101 in first year</vt:lpstr>
      <vt:lpstr>ENGL&amp;101 is different at different colleges</vt:lpstr>
      <vt:lpstr>ENGL&amp;101 is different in the same college</vt:lpstr>
      <vt:lpstr>ENGL&amp;101 is different for the same group</vt:lpstr>
      <vt:lpstr>ENGL&amp;101 is different with different teachers</vt:lpstr>
      <vt:lpstr>How do we account for all these differences?</vt:lpstr>
      <vt:lpstr>What else factors in to these differences?</vt:lpstr>
      <vt:lpstr>Disparate impact </vt:lpstr>
      <vt:lpstr>Our goal: Equitable access to an equitable ENGL&amp;101</vt:lpstr>
      <vt:lpstr>Our goal</vt:lpstr>
      <vt:lpstr>Equity work and antiracist work</vt:lpstr>
      <vt:lpstr>Believing &amp; believing game</vt:lpstr>
      <vt:lpstr>Believing and believing game</vt:lpstr>
      <vt:lpstr>Ground rules</vt:lpstr>
      <vt:lpstr>Propositions I</vt:lpstr>
      <vt:lpstr>Propositions II</vt:lpstr>
      <vt:lpstr>Propositions III </vt:lpstr>
      <vt:lpstr>Propositions IV</vt:lpstr>
      <vt:lpstr>Propositions V</vt:lpstr>
      <vt:lpstr>Propositions VI</vt:lpstr>
      <vt:lpstr>Propositions VII</vt:lpstr>
      <vt:lpstr>Reflection and ways forward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Welcoming the Mess  The believing and believing game: anti-racist writing assessment</dc:title>
  <dc:creator>Jeffrey Klausman</dc:creator>
  <cp:lastModifiedBy>Jeffrey Klausman</cp:lastModifiedBy>
  <cp:revision>1</cp:revision>
  <dcterms:modified xsi:type="dcterms:W3CDTF">2020-02-25T21:00:34Z</dcterms:modified>
</cp:coreProperties>
</file>