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handoutMasterIdLst>
    <p:handoutMasterId r:id="rId20"/>
  </p:handoutMasterIdLst>
  <p:sldIdLst>
    <p:sldId id="256" r:id="rId2"/>
    <p:sldId id="269" r:id="rId3"/>
    <p:sldId id="292" r:id="rId4"/>
    <p:sldId id="293" r:id="rId5"/>
    <p:sldId id="291" r:id="rId6"/>
    <p:sldId id="277" r:id="rId7"/>
    <p:sldId id="279" r:id="rId8"/>
    <p:sldId id="281" r:id="rId9"/>
    <p:sldId id="283" r:id="rId10"/>
    <p:sldId id="284" r:id="rId11"/>
    <p:sldId id="294" r:id="rId12"/>
    <p:sldId id="282" r:id="rId13"/>
    <p:sldId id="280" r:id="rId14"/>
    <p:sldId id="286" r:id="rId15"/>
    <p:sldId id="288" r:id="rId16"/>
    <p:sldId id="289" r:id="rId17"/>
    <p:sldId id="285" r:id="rId18"/>
    <p:sldId id="287" r:id="rId19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ffrey Klausman" initials="JK" lastIdx="1" clrIdx="0">
    <p:extLst>
      <p:ext uri="{19B8F6BF-5375-455C-9EA6-DF929625EA0E}">
        <p15:presenceInfo xmlns:p15="http://schemas.microsoft.com/office/powerpoint/2012/main" userId="3e2a1c016d77481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3C28520-68B2-4C91-A672-C8624C49D69E}" type="datetimeFigureOut">
              <a:rPr lang="en-US" smtClean="0"/>
              <a:t>11/7/2019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E92C7D6-BFD3-466F-9B7E-A58404EF9E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441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4C213-78EB-48AC-8D63-530E809F9554}" type="datetimeFigureOut">
              <a:rPr lang="en-US" smtClean="0"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92F25-AED4-4927-85B7-7948435390D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7464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4C213-78EB-48AC-8D63-530E809F9554}" type="datetimeFigureOut">
              <a:rPr lang="en-US" smtClean="0"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92F25-AED4-4927-85B7-7948435390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897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4C213-78EB-48AC-8D63-530E809F9554}" type="datetimeFigureOut">
              <a:rPr lang="en-US" smtClean="0"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92F25-AED4-4927-85B7-7948435390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393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4C213-78EB-48AC-8D63-530E809F9554}" type="datetimeFigureOut">
              <a:rPr lang="en-US" smtClean="0"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92F25-AED4-4927-85B7-7948435390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958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4C213-78EB-48AC-8D63-530E809F9554}" type="datetimeFigureOut">
              <a:rPr lang="en-US" smtClean="0"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92F25-AED4-4927-85B7-7948435390D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7474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4C213-78EB-48AC-8D63-530E809F9554}" type="datetimeFigureOut">
              <a:rPr lang="en-US" smtClean="0"/>
              <a:t>11/7/2019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92F25-AED4-4927-85B7-7948435390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638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4C213-78EB-48AC-8D63-530E809F9554}" type="datetimeFigureOut">
              <a:rPr lang="en-US" smtClean="0"/>
              <a:t>11/7/2019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92F25-AED4-4927-85B7-7948435390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899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4C213-78EB-48AC-8D63-530E809F9554}" type="datetimeFigureOut">
              <a:rPr lang="en-US" smtClean="0"/>
              <a:t>11/7/2019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92F25-AED4-4927-85B7-7948435390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231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4C213-78EB-48AC-8D63-530E809F9554}" type="datetimeFigureOut">
              <a:rPr lang="en-US" smtClean="0"/>
              <a:t>11/7/2019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92F25-AED4-4927-85B7-7948435390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243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414C213-78EB-48AC-8D63-530E809F9554}" type="datetimeFigureOut">
              <a:rPr lang="en-US" smtClean="0"/>
              <a:t>11/7/2019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C592F25-AED4-4927-85B7-7948435390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113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4C213-78EB-48AC-8D63-530E809F9554}" type="datetimeFigureOut">
              <a:rPr lang="en-US" smtClean="0"/>
              <a:t>11/7/2019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92F25-AED4-4927-85B7-7948435390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050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414C213-78EB-48AC-8D63-530E809F9554}" type="datetimeFigureOut">
              <a:rPr lang="en-US" smtClean="0"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C592F25-AED4-4927-85B7-7948435390D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4345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203DE-7B83-403A-ADDC-25C6147DEF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i="1" dirty="0"/>
              <a:t>(de)Composing ENGL&amp;101</a:t>
            </a:r>
            <a:br>
              <a:rPr lang="en-US" sz="4800" i="1" dirty="0"/>
            </a:br>
            <a:r>
              <a:rPr lang="en-US" sz="4800" i="1" dirty="0"/>
              <a:t>“Equitable access to an equitable 101”</a:t>
            </a:r>
            <a:endParaRPr lang="en-US" sz="8800" i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598D16-D56C-4BC0-89BB-540F9456B2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7280" y="4733421"/>
            <a:ext cx="10058400" cy="11430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South Seattle Community college, </a:t>
            </a:r>
            <a:r>
              <a:rPr lang="en-US" dirty="0" err="1"/>
              <a:t>georgetown</a:t>
            </a:r>
            <a:endParaRPr lang="en-US" dirty="0"/>
          </a:p>
          <a:p>
            <a:r>
              <a:rPr lang="en-US" dirty="0"/>
              <a:t>Seattle, Washington</a:t>
            </a:r>
          </a:p>
          <a:p>
            <a:r>
              <a:rPr lang="en-US" dirty="0"/>
              <a:t>November 8, 2019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E84F1D-1720-4E4A-B4FC-64322ABA8D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0" y="4391275"/>
            <a:ext cx="1554480" cy="156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501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6516" y="1845733"/>
            <a:ext cx="10058400" cy="4324157"/>
          </a:xfrm>
        </p:spPr>
        <p:txBody>
          <a:bodyPr>
            <a:normAutofit/>
          </a:bodyPr>
          <a:lstStyle/>
          <a:p>
            <a:pPr marL="201168" lvl="1" indent="0">
              <a:buNone/>
            </a:pPr>
            <a:r>
              <a:rPr lang="en-US" sz="2000" dirty="0"/>
              <a:t>why the equity gap for </a:t>
            </a:r>
            <a:r>
              <a:rPr lang="en-US" sz="2000" dirty="0" err="1"/>
              <a:t>latinx</a:t>
            </a:r>
            <a:r>
              <a:rPr lang="en-US" sz="2000" dirty="0"/>
              <a:t> students in 101?</a:t>
            </a:r>
          </a:p>
          <a:p>
            <a:pPr marL="201168" lvl="1" indent="0">
              <a:buNone/>
            </a:pPr>
            <a:endParaRPr lang="en-US" sz="2000" dirty="0"/>
          </a:p>
          <a:p>
            <a:pPr marL="384048" lvl="2" indent="0">
              <a:buNone/>
            </a:pPr>
            <a:r>
              <a:rPr lang="en-US" sz="2000" dirty="0"/>
              <a:t>it's about students’ readiness for college-level classes. . . </a:t>
            </a:r>
            <a:r>
              <a:rPr lang="en-US" sz="2000" i="1" dirty="0"/>
              <a:t>so, adjust placement</a:t>
            </a:r>
          </a:p>
          <a:p>
            <a:pPr marL="384048" lvl="2" indent="0">
              <a:buNone/>
            </a:pPr>
            <a:r>
              <a:rPr lang="en-US" sz="2000" dirty="0"/>
              <a:t>it's about the readiness of practitioners for varied students . . . </a:t>
            </a:r>
            <a:r>
              <a:rPr lang="en-US" sz="2000" i="1" dirty="0"/>
              <a:t>so, adjust our practices</a:t>
            </a:r>
          </a:p>
          <a:p>
            <a:pPr marL="384048" lvl="2" indent="0">
              <a:buNone/>
            </a:pPr>
            <a:endParaRPr lang="en-US" sz="2000" i="1" dirty="0"/>
          </a:p>
          <a:p>
            <a:pPr marL="384048" lvl="2" indent="0">
              <a:buNone/>
            </a:pPr>
            <a:endParaRPr lang="en-US" sz="2000" i="1" dirty="0"/>
          </a:p>
          <a:p>
            <a:pPr marL="384048" lvl="2" indent="0">
              <a:buNone/>
            </a:pPr>
            <a:endParaRPr lang="en-US" sz="2000" i="1" dirty="0"/>
          </a:p>
          <a:p>
            <a:pPr marL="384048" lvl="2" indent="0">
              <a:buNone/>
            </a:pPr>
            <a:endParaRPr lang="en-US" sz="2000" i="1" dirty="0"/>
          </a:p>
          <a:p>
            <a:pPr marL="384048" lvl="2" indent="0">
              <a:buNone/>
            </a:pPr>
            <a:endParaRPr lang="en-US" sz="2000" i="1" dirty="0"/>
          </a:p>
          <a:p>
            <a:pPr marL="384048" lvl="2" indent="0">
              <a:buNone/>
            </a:pPr>
            <a:endParaRPr lang="en-US" sz="2000" i="1" dirty="0"/>
          </a:p>
          <a:p>
            <a:pPr marL="384048" lvl="2" indent="0">
              <a:buNone/>
            </a:pPr>
            <a:endParaRPr lang="en-US" sz="2000" i="1" dirty="0"/>
          </a:p>
          <a:p>
            <a:pPr marL="384048" lvl="2" indent="0" algn="r">
              <a:buNone/>
            </a:pPr>
            <a:r>
              <a:rPr lang="en-US" sz="1600" i="1" dirty="0"/>
              <a:t>Evergreen State, fall 2017</a:t>
            </a:r>
          </a:p>
        </p:txBody>
      </p:sp>
      <p:pic>
        <p:nvPicPr>
          <p:cNvPr id="5" name="Picture 2" descr="Image result for evergreen state colle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223" y="4264429"/>
            <a:ext cx="3051694" cy="1507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034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6516" y="1845733"/>
            <a:ext cx="10058400" cy="4324157"/>
          </a:xfrm>
        </p:spPr>
        <p:txBody>
          <a:bodyPr>
            <a:normAutofit/>
          </a:bodyPr>
          <a:lstStyle/>
          <a:p>
            <a:pPr marL="201168" lvl="1" indent="0">
              <a:buNone/>
            </a:pPr>
            <a:r>
              <a:rPr lang="en-US" sz="2000" dirty="0"/>
              <a:t>past five years</a:t>
            </a:r>
          </a:p>
          <a:p>
            <a:pPr marL="201168" lvl="1" indent="0">
              <a:buNone/>
            </a:pPr>
            <a:endParaRPr lang="en-US" sz="2000" dirty="0"/>
          </a:p>
          <a:p>
            <a:pPr marL="201168" lvl="1" indent="0">
              <a:buNone/>
            </a:pPr>
            <a:r>
              <a:rPr lang="en-US" sz="2000" dirty="0"/>
              <a:t>our highest-performing regular instructor . . .</a:t>
            </a:r>
          </a:p>
          <a:p>
            <a:pPr marL="201168" lvl="1" indent="0">
              <a:buNone/>
            </a:pPr>
            <a:r>
              <a:rPr lang="en-US" sz="2000" dirty="0"/>
              <a:t>92	percent of students passed ENGL&amp;101</a:t>
            </a:r>
          </a:p>
          <a:p>
            <a:pPr marL="201168" lvl="1" indent="0">
              <a:buNone/>
            </a:pPr>
            <a:endParaRPr lang="en-US" sz="2000" dirty="0"/>
          </a:p>
          <a:p>
            <a:pPr marL="201168" lvl="1" indent="0">
              <a:buNone/>
            </a:pPr>
            <a:r>
              <a:rPr lang="en-US" sz="2000" dirty="0"/>
              <a:t>our lowest-performing regular instructor . . .</a:t>
            </a:r>
          </a:p>
          <a:p>
            <a:pPr marL="201168" lvl="1" indent="0">
              <a:buNone/>
            </a:pPr>
            <a:r>
              <a:rPr lang="en-US" sz="2000" dirty="0"/>
              <a:t>62	percent of students passed ENGL&amp;101</a:t>
            </a:r>
          </a:p>
          <a:p>
            <a:pPr marL="384048" lvl="2" indent="0" algn="r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89251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01168" lvl="1" indent="0">
              <a:buNone/>
            </a:pPr>
            <a:endParaRPr lang="en-US" sz="2000" dirty="0"/>
          </a:p>
          <a:p>
            <a:pPr marL="201168" lvl="1" indent="0">
              <a:buNone/>
            </a:pPr>
            <a:endParaRPr lang="en-US" sz="2000" dirty="0"/>
          </a:p>
          <a:p>
            <a:pPr marL="201168" lvl="1" indent="0">
              <a:buNone/>
            </a:pPr>
            <a:r>
              <a:rPr lang="en-US" sz="2400" dirty="0"/>
              <a:t>“It is about race if it disproportionately or differently affects people of color.”</a:t>
            </a:r>
          </a:p>
          <a:p>
            <a:pPr marL="201168" lvl="1" indent="0">
              <a:buNone/>
            </a:pPr>
            <a:endParaRPr lang="en-US" sz="2000" dirty="0"/>
          </a:p>
          <a:p>
            <a:pPr marL="201168" lvl="1" indent="0" algn="r">
              <a:buNone/>
            </a:pPr>
            <a:r>
              <a:rPr lang="en-US" sz="2000" dirty="0" err="1"/>
              <a:t>Ijeona</a:t>
            </a:r>
            <a:r>
              <a:rPr lang="en-US" sz="2000" dirty="0"/>
              <a:t> </a:t>
            </a:r>
            <a:r>
              <a:rPr lang="en-US" sz="2000" dirty="0" err="1"/>
              <a:t>Oluo</a:t>
            </a:r>
            <a:r>
              <a:rPr lang="en-US" sz="2000" dirty="0"/>
              <a:t> </a:t>
            </a:r>
            <a:r>
              <a:rPr lang="en-US" sz="2000" i="1" dirty="0"/>
              <a:t>So You Want to Talk about Race</a:t>
            </a:r>
          </a:p>
          <a:p>
            <a:pPr marL="201168" lvl="1" indent="0" algn="r">
              <a:buNone/>
            </a:pPr>
            <a:endParaRPr lang="en-US" sz="2000" i="1" dirty="0"/>
          </a:p>
          <a:p>
            <a:pPr marL="201168" lvl="1" indent="0" algn="r">
              <a:buNone/>
            </a:pPr>
            <a:endParaRPr lang="en-US" sz="2000" i="1" dirty="0"/>
          </a:p>
          <a:p>
            <a:pPr marL="201168" lvl="1" indent="0" algn="r">
              <a:buNone/>
            </a:pPr>
            <a:endParaRPr lang="en-US" sz="2000" i="1" dirty="0"/>
          </a:p>
          <a:p>
            <a:pPr marL="201168" lvl="1" indent="0" algn="r">
              <a:buNone/>
            </a:pPr>
            <a:endParaRPr lang="en-US" sz="2000" i="1" dirty="0"/>
          </a:p>
          <a:p>
            <a:pPr marL="201168" lvl="1" indent="0" algn="r">
              <a:buNone/>
            </a:pP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9695" y="3982105"/>
            <a:ext cx="2515985" cy="1886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034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596630"/>
          </a:xfrm>
        </p:spPr>
        <p:txBody>
          <a:bodyPr>
            <a:normAutofit fontScale="92500" lnSpcReduction="10000"/>
          </a:bodyPr>
          <a:lstStyle/>
          <a:p>
            <a:r>
              <a:rPr lang="en-US" sz="2800" i="1" dirty="0">
                <a:solidFill>
                  <a:schemeClr val="tx1"/>
                </a:solidFill>
              </a:rPr>
              <a:t>pathways in		pathways through		pathways out </a:t>
            </a:r>
          </a:p>
          <a:p>
            <a:r>
              <a:rPr lang="en-US" dirty="0"/>
              <a:t>Placement		Learning outcomes		Assessment principles</a:t>
            </a:r>
          </a:p>
          <a:p>
            <a:r>
              <a:rPr lang="en-US" dirty="0"/>
              <a:t>Dev Ed			Accelerated models		Anti-racist writing assessments</a:t>
            </a:r>
          </a:p>
          <a:p>
            <a:r>
              <a:rPr lang="en-US" dirty="0"/>
              <a:t>Data uses 		Reading strategies			Data uses</a:t>
            </a:r>
          </a:p>
          <a:p>
            <a:r>
              <a:rPr lang="en-US" dirty="0"/>
              <a:t>College readiness		Multimodal composing		Social justice artifacts</a:t>
            </a:r>
          </a:p>
          <a:p>
            <a:pPr marL="0" indent="0">
              <a:buNone/>
            </a:pPr>
            <a:r>
              <a:rPr lang="en-US" dirty="0"/>
              <a:t>			Podcasting</a:t>
            </a:r>
          </a:p>
          <a:p>
            <a:pPr marL="0" indent="0">
              <a:buNone/>
            </a:pPr>
            <a:r>
              <a:rPr lang="en-US" dirty="0"/>
              <a:t>			TILT</a:t>
            </a:r>
          </a:p>
          <a:p>
            <a:pPr marL="0" indent="0">
              <a:buNone/>
            </a:pPr>
            <a:r>
              <a:rPr lang="en-US" dirty="0"/>
              <a:t>			Teaching for transfer</a:t>
            </a:r>
          </a:p>
          <a:p>
            <a:pPr marL="0" indent="0">
              <a:buNone/>
            </a:pPr>
            <a:r>
              <a:rPr lang="en-US" dirty="0"/>
              <a:t>			Inclusive pedagogy</a:t>
            </a:r>
          </a:p>
          <a:p>
            <a:pPr marL="0" indent="0">
              <a:buNone/>
            </a:pPr>
            <a:endParaRPr lang="en-US" dirty="0"/>
          </a:p>
          <a:p>
            <a:pPr marL="0" indent="0" algn="r">
              <a:buNone/>
            </a:pPr>
            <a:r>
              <a:rPr lang="en-US" sz="1700" i="1" dirty="0"/>
              <a:t>Clark College, Columbia Tech Center, fall 2018</a:t>
            </a:r>
          </a:p>
        </p:txBody>
      </p:sp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5855" y="4642505"/>
            <a:ext cx="2759825" cy="1226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608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placement reform spreading across the state</a:t>
            </a:r>
          </a:p>
          <a:p>
            <a:r>
              <a:rPr lang="en-US" dirty="0"/>
              <a:t>learning outcomes adopted as recommended</a:t>
            </a:r>
          </a:p>
          <a:p>
            <a:r>
              <a:rPr lang="en-US" dirty="0"/>
              <a:t>learning outcomes revised at individual campuses</a:t>
            </a:r>
          </a:p>
          <a:p>
            <a:r>
              <a:rPr lang="en-US" dirty="0"/>
              <a:t>greater awareness of equity gaps</a:t>
            </a:r>
          </a:p>
          <a:p>
            <a:r>
              <a:rPr lang="en-US" dirty="0"/>
              <a:t>greater appreciation of need for data to inform decision making</a:t>
            </a:r>
          </a:p>
          <a:p>
            <a:r>
              <a:rPr lang="en-US" dirty="0"/>
              <a:t>greater awareness of opportunities for strategic reform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6423" y="4342262"/>
            <a:ext cx="2989257" cy="16606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76546" y="5766750"/>
            <a:ext cx="30657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i="1" dirty="0"/>
              <a:t>Yakima Valley College, Spring 2019</a:t>
            </a:r>
          </a:p>
        </p:txBody>
      </p:sp>
    </p:spTree>
    <p:extLst>
      <p:ext uri="{BB962C8B-B14F-4D97-AF65-F5344CB8AC3E}">
        <p14:creationId xmlns:p14="http://schemas.microsoft.com/office/powerpoint/2010/main" val="18690557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learning outcomes and equity</a:t>
            </a:r>
            <a:endParaRPr lang="en-US" i="1" dirty="0"/>
          </a:p>
          <a:p>
            <a:pPr marL="201168" lvl="1" indent="0">
              <a:buNone/>
            </a:pPr>
            <a:endParaRPr lang="en-US" i="1" dirty="0"/>
          </a:p>
          <a:p>
            <a:pPr marL="201168" lvl="1" indent="0">
              <a:buNone/>
            </a:pPr>
            <a:r>
              <a:rPr lang="en-US" i="1" dirty="0"/>
              <a:t>functional literacy: the ability to read, write, think, and communicate within the demands of the institutional context; e.g. “academic discourse”; i.e., “we teach students to function in the academy”</a:t>
            </a:r>
          </a:p>
          <a:p>
            <a:pPr marL="201168" lvl="1" indent="0">
              <a:buNone/>
            </a:pPr>
            <a:endParaRPr lang="en-US" i="1" dirty="0"/>
          </a:p>
          <a:p>
            <a:pPr marL="201168" lvl="1" indent="0">
              <a:buNone/>
            </a:pPr>
            <a:r>
              <a:rPr lang="en-US" i="1" dirty="0"/>
              <a:t>critical literacy: the ability to identify, critique, and thus resist hegemonic discourse patterns, whether sexist, racist, or classist; e.g. “critical discourse”; </a:t>
            </a:r>
            <a:r>
              <a:rPr lang="en-US" i="1" dirty="0" err="1"/>
              <a:t>i</a:t>
            </a:r>
            <a:r>
              <a:rPr lang="en-US" i="1" dirty="0"/>
              <a:t>..e., “we teach students to critique and resist the hegemonic impulses of the academy and the larger cultural context (sexist, racist, classist, homophobic, ableist) which constitutes and enables it.”</a:t>
            </a:r>
          </a:p>
          <a:p>
            <a:pPr marL="201168" lvl="1" indent="0">
              <a:buNone/>
            </a:pPr>
            <a:endParaRPr lang="en-US" i="1" dirty="0"/>
          </a:p>
          <a:p>
            <a:pPr marL="201168" lvl="1" indent="0">
              <a:buNone/>
            </a:pPr>
            <a:endParaRPr lang="en-US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0" y="4422988"/>
            <a:ext cx="1554480" cy="15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143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42407" y="1846263"/>
            <a:ext cx="6367511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3309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further placement reform . . . </a:t>
            </a:r>
            <a:r>
              <a:rPr lang="en-US" i="1" dirty="0"/>
              <a:t>share data and experiences</a:t>
            </a:r>
          </a:p>
          <a:p>
            <a:r>
              <a:rPr lang="en-US" dirty="0"/>
              <a:t>explore culturally sensitive pedagogies . . . </a:t>
            </a:r>
            <a:r>
              <a:rPr lang="en-US" i="1" dirty="0"/>
              <a:t>share knowledge and resources</a:t>
            </a:r>
            <a:endParaRPr lang="en-US" dirty="0"/>
          </a:p>
          <a:p>
            <a:r>
              <a:rPr lang="en-US" dirty="0"/>
              <a:t>implement anti-racist writing assessment . . . </a:t>
            </a:r>
            <a:r>
              <a:rPr lang="en-US" i="1" dirty="0"/>
              <a:t>share practices and artifacts</a:t>
            </a:r>
          </a:p>
          <a:p>
            <a:r>
              <a:rPr lang="en-US" dirty="0"/>
              <a:t>examine systemic inequities . . . </a:t>
            </a:r>
            <a:r>
              <a:rPr lang="en-US" i="1" dirty="0"/>
              <a:t>share insights and practices</a:t>
            </a:r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</p:txBody>
      </p:sp>
      <p:sp>
        <p:nvSpPr>
          <p:cNvPr id="5" name="Rectangle 4"/>
          <p:cNvSpPr/>
          <p:nvPr/>
        </p:nvSpPr>
        <p:spPr>
          <a:xfrm>
            <a:off x="3609095" y="5638914"/>
            <a:ext cx="39217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i="1" dirty="0"/>
              <a:t>South Seattle College, Georgetown, Fall 2019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0811" y="4681265"/>
            <a:ext cx="3624869" cy="125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242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(still) reachable goal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US" sz="3200" dirty="0"/>
          </a:p>
          <a:p>
            <a:pPr algn="ctr"/>
            <a:r>
              <a:rPr lang="en-US" sz="3200" i="1" dirty="0"/>
              <a:t>2015 “fyc in 2020”</a:t>
            </a:r>
          </a:p>
          <a:p>
            <a:pPr algn="ctr"/>
            <a:endParaRPr lang="en-US" sz="3200" i="1" dirty="0"/>
          </a:p>
          <a:p>
            <a:pPr algn="ctr"/>
            <a:r>
              <a:rPr lang="en-US" sz="3200" i="1" dirty="0"/>
              <a:t>2020   “equitable access to an equitable 101”</a:t>
            </a:r>
          </a:p>
        </p:txBody>
      </p:sp>
    </p:spTree>
    <p:extLst>
      <p:ext uri="{BB962C8B-B14F-4D97-AF65-F5344CB8AC3E}">
        <p14:creationId xmlns:p14="http://schemas.microsoft.com/office/powerpoint/2010/main" val="3854515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4164676" cy="4023360"/>
          </a:xfrm>
        </p:spPr>
        <p:txBody>
          <a:bodyPr/>
          <a:lstStyle/>
          <a:p>
            <a:r>
              <a:rPr lang="en-US" dirty="0"/>
              <a:t>I’d like to start the day with the acknowledgement that we are on the </a:t>
            </a:r>
            <a:r>
              <a:rPr lang="en-US" dirty="0" err="1"/>
              <a:t>unceded</a:t>
            </a:r>
            <a:r>
              <a:rPr lang="en-US" dirty="0"/>
              <a:t> territory of the </a:t>
            </a:r>
            <a:r>
              <a:rPr lang="en-US" b="1" dirty="0"/>
              <a:t>Coast Salish Peoples</a:t>
            </a:r>
            <a:r>
              <a:rPr lang="en-US" dirty="0"/>
              <a:t>. They cared for the lands that cover much of what we now call the Puget Sound region, Vancouver Island, and British Columbia for millennia. I hope you will join me in expressing the deepest respect and gratitude for our indigenous neighbors, the </a:t>
            </a:r>
            <a:r>
              <a:rPr lang="en-US" dirty="0" err="1"/>
              <a:t>Suqaumish</a:t>
            </a:r>
            <a:r>
              <a:rPr lang="en-US" dirty="0"/>
              <a:t>, Muckleshoot, and Puyallup, for their enduring care and protection of our shared lands and waterways.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6975" y="2095116"/>
            <a:ext cx="5548166" cy="369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159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909A9-6614-4FF0-B30A-0CA4548CA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143435"/>
            <a:ext cx="10058400" cy="1702299"/>
          </a:xfrm>
        </p:spPr>
        <p:txBody>
          <a:bodyPr>
            <a:normAutofit/>
          </a:bodyPr>
          <a:lstStyle/>
          <a:p>
            <a:r>
              <a:rPr lang="en-US" dirty="0"/>
              <a:t>dc&amp;101 by the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6C39D-1F0F-4A11-87E4-0B8F477847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59989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2</a:t>
            </a:r>
          </a:p>
          <a:p>
            <a:r>
              <a:rPr lang="en-US" sz="2400" dirty="0"/>
              <a:t>The number of conversations Jen Whetham had at the 2015 CCCC in Tampa about the need to form a group to work on ENGL&amp;101 across the state</a:t>
            </a:r>
          </a:p>
          <a:p>
            <a:r>
              <a:rPr lang="en-US" sz="2400" dirty="0"/>
              <a:t>7</a:t>
            </a:r>
          </a:p>
          <a:p>
            <a:r>
              <a:rPr lang="en-US" sz="2400" dirty="0"/>
              <a:t>The number of meetings of state faculty that resulted from Jen’s discussions</a:t>
            </a:r>
          </a:p>
          <a:p>
            <a:r>
              <a:rPr lang="en-US" sz="2400" dirty="0"/>
              <a:t>32</a:t>
            </a:r>
          </a:p>
          <a:p>
            <a:r>
              <a:rPr lang="en-US" sz="2400" dirty="0"/>
              <a:t>Colleges represented by faculty attending some or all of these meetings</a:t>
            </a:r>
          </a:p>
          <a:p>
            <a:r>
              <a:rPr lang="en-US" sz="2400" dirty="0"/>
              <a:t>6</a:t>
            </a:r>
          </a:p>
          <a:p>
            <a:r>
              <a:rPr lang="en-US" sz="2400" dirty="0"/>
              <a:t>The number of learning outcomes in the new statewide recommended (but not mandated!) learning outcomes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7BE9A1-6979-475B-9781-981EE8C2C6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9882" y="268105"/>
            <a:ext cx="2235798" cy="1487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832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909A9-6614-4FF0-B30A-0CA4548CA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dc&amp;101 by the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6C39D-1F0F-4A11-87E4-0B8F477847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59989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8</a:t>
            </a:r>
          </a:p>
          <a:p>
            <a:r>
              <a:rPr lang="en-US" sz="2400" dirty="0"/>
              <a:t>The number of sessions over two years dedicated to discussing learning outcomes</a:t>
            </a:r>
          </a:p>
          <a:p>
            <a:r>
              <a:rPr lang="en-US" sz="2400" dirty="0"/>
              <a:t>355</a:t>
            </a:r>
          </a:p>
          <a:p>
            <a:r>
              <a:rPr lang="en-US" sz="2400" dirty="0"/>
              <a:t>The greatest distance in miles traveled to attend a meeting (Spokane to Vancouver)</a:t>
            </a:r>
          </a:p>
          <a:p>
            <a:r>
              <a:rPr lang="en-US" sz="2400" dirty="0"/>
              <a:t>220</a:t>
            </a:r>
          </a:p>
          <a:p>
            <a:r>
              <a:rPr lang="en-US" sz="2400" dirty="0"/>
              <a:t>The number of box lunches consumed during these ENGL&amp;101 meetings</a:t>
            </a:r>
          </a:p>
          <a:p>
            <a:r>
              <a:rPr lang="en-US" sz="2400" dirty="0"/>
              <a:t>56,884</a:t>
            </a:r>
          </a:p>
          <a:p>
            <a:r>
              <a:rPr lang="en-US" sz="2400" dirty="0"/>
              <a:t>The number of students who enrolled in ENGL&amp;101 in 2018-19 in Washington 2ycs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7BE9A1-6979-475B-9781-981EE8C2C6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0800" y="178229"/>
            <a:ext cx="2214880" cy="1473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077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194B4-4FA2-4563-96AF-78E01CE66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Convening . . 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8B7BA3-BA4E-4624-9945-39112FA5A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056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2015 Fall	Spokane Falls CC		English 101 as “Next Space” with Kathy Yancey</a:t>
            </a:r>
          </a:p>
          <a:p>
            <a:r>
              <a:rPr lang="en-US" dirty="0"/>
              <a:t>2017 Fall	Olympia @ SBCTC	Pathways In, Pathways Through, Pathways Out</a:t>
            </a:r>
          </a:p>
          <a:p>
            <a:r>
              <a:rPr lang="en-US" dirty="0"/>
              <a:t>2018 Winter	Evergreen State		Where Are We Going, Where Have We Been?</a:t>
            </a:r>
          </a:p>
          <a:p>
            <a:r>
              <a:rPr lang="en-US" dirty="0"/>
              <a:t>2018 Spring	Central Washington	Where Are We Going, How Do We Get There?</a:t>
            </a:r>
          </a:p>
          <a:p>
            <a:r>
              <a:rPr lang="en-US" dirty="0"/>
              <a:t>2018 Fall	Clark College		Collectively Creating an Equitable ENGL&amp;101</a:t>
            </a:r>
          </a:p>
          <a:p>
            <a:r>
              <a:rPr lang="en-US" dirty="0"/>
              <a:t>2019 Winter	Whatcom		Collectively Creating an Equitable ENGL&amp;101, Part II</a:t>
            </a:r>
          </a:p>
          <a:p>
            <a:r>
              <a:rPr lang="en-US" dirty="0"/>
              <a:t>2019 Spring	Yakima Valley		Equitable Access to an Equitable &amp;101:</a:t>
            </a:r>
            <a:br>
              <a:rPr lang="en-US" dirty="0"/>
            </a:br>
            <a:r>
              <a:rPr lang="en-US" dirty="0"/>
              <a:t>					Pathways In, Through, and Out</a:t>
            </a:r>
          </a:p>
          <a:p>
            <a:r>
              <a:rPr lang="en-US" dirty="0"/>
              <a:t>2019 Fall	South Seattle	</a:t>
            </a:r>
          </a:p>
          <a:p>
            <a:endParaRPr lang="en-US" sz="1600" i="1" dirty="0"/>
          </a:p>
          <a:p>
            <a:pPr algn="r"/>
            <a:r>
              <a:rPr lang="en-US" sz="1600" i="1" dirty="0"/>
              <a:t>Pictured: Spokane Falls CC	</a:t>
            </a:r>
            <a:endParaRPr lang="en-US" i="1" dirty="0"/>
          </a:p>
        </p:txBody>
      </p:sp>
      <p:pic>
        <p:nvPicPr>
          <p:cNvPr id="5" name="Picture 2" descr="Image result for spokane falls community colle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308" y="364595"/>
            <a:ext cx="2136372" cy="129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408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emerging goal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US" sz="3200" dirty="0"/>
          </a:p>
          <a:p>
            <a:pPr algn="ctr"/>
            <a:r>
              <a:rPr lang="en-US" sz="3200" i="1" dirty="0"/>
              <a:t>equitable access to an equitable 101:</a:t>
            </a:r>
          </a:p>
          <a:p>
            <a:pPr algn="ctr"/>
            <a:r>
              <a:rPr lang="en-US" sz="3200" i="1" dirty="0"/>
              <a:t>pathways in, pathways through, pathways out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E84F1D-1720-4E4A-B4FC-64322ABA8D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1348" y="3943186"/>
            <a:ext cx="1909304" cy="192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70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268739"/>
          </a:xfrm>
        </p:spPr>
        <p:txBody>
          <a:bodyPr/>
          <a:lstStyle/>
          <a:p>
            <a:pPr lvl="0"/>
            <a:r>
              <a:rPr lang="en-US" sz="2800" dirty="0"/>
              <a:t>equal</a:t>
            </a:r>
          </a:p>
          <a:p>
            <a:pPr lvl="1"/>
            <a:r>
              <a:rPr lang="en-US" sz="2000" dirty="0"/>
              <a:t>a single standard or practice that yields equal </a:t>
            </a:r>
            <a:r>
              <a:rPr lang="en-US" sz="2000" i="1" dirty="0"/>
              <a:t>opportunity</a:t>
            </a:r>
            <a:r>
              <a:rPr lang="en-US" sz="2000" dirty="0"/>
              <a:t> for all students</a:t>
            </a:r>
          </a:p>
          <a:p>
            <a:pPr lvl="0"/>
            <a:r>
              <a:rPr lang="en-US" sz="2800" dirty="0"/>
              <a:t>equitable</a:t>
            </a:r>
            <a:endParaRPr lang="en-US" dirty="0"/>
          </a:p>
          <a:p>
            <a:pPr lvl="1"/>
            <a:r>
              <a:rPr lang="en-US" sz="2000" dirty="0"/>
              <a:t>a system or practice that yields equal </a:t>
            </a:r>
            <a:r>
              <a:rPr lang="en-US" sz="2000" i="1" dirty="0"/>
              <a:t>results</a:t>
            </a:r>
            <a:r>
              <a:rPr lang="en-US" sz="2000" dirty="0"/>
              <a:t> for all students</a:t>
            </a:r>
          </a:p>
          <a:p>
            <a:pPr lvl="1"/>
            <a:endParaRPr lang="en-US" sz="2000" dirty="0"/>
          </a:p>
          <a:p>
            <a:pPr marL="201168" lvl="1" indent="0">
              <a:buNone/>
            </a:pPr>
            <a:endParaRPr lang="en-US" sz="2000" dirty="0"/>
          </a:p>
          <a:p>
            <a:pPr marL="201168" lvl="1" indent="0">
              <a:buNone/>
            </a:pPr>
            <a:endParaRPr lang="en-US" sz="2000" dirty="0"/>
          </a:p>
          <a:p>
            <a:pPr marL="201168" lvl="1" indent="0">
              <a:buNone/>
            </a:pPr>
            <a:endParaRPr lang="en-US" sz="2000" dirty="0"/>
          </a:p>
          <a:p>
            <a:pPr marL="201168" lvl="1" indent="0">
              <a:buNone/>
            </a:pPr>
            <a:endParaRPr lang="en-US" sz="2000" dirty="0"/>
          </a:p>
          <a:p>
            <a:pPr marL="201168" lvl="1" indent="0">
              <a:buNone/>
            </a:pPr>
            <a:endParaRPr lang="en-US" sz="2000" dirty="0"/>
          </a:p>
          <a:p>
            <a:pPr marL="201168" lvl="1" indent="0" algn="r">
              <a:buNone/>
            </a:pPr>
            <a:r>
              <a:rPr lang="en-US" sz="1600" i="1" dirty="0"/>
              <a:t>Spokane Falls, fall 2015</a:t>
            </a:r>
          </a:p>
          <a:p>
            <a:pPr marL="201168" lvl="1" indent="0">
              <a:buNone/>
            </a:pPr>
            <a:endParaRPr lang="en-US" sz="2000" dirty="0"/>
          </a:p>
        </p:txBody>
      </p:sp>
      <p:pic>
        <p:nvPicPr>
          <p:cNvPr id="8" name="Picture 2" descr="Image result for spokane falls community colle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716" y="3980102"/>
            <a:ext cx="3241964" cy="1646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66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0728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directed self-placement at Whatcom . . .</a:t>
            </a:r>
          </a:p>
          <a:p>
            <a:r>
              <a:rPr lang="en-US" dirty="0"/>
              <a:t>1280	students who self-placed into English classes in 2018-19</a:t>
            </a:r>
          </a:p>
          <a:p>
            <a:r>
              <a:rPr lang="en-US" dirty="0"/>
              <a:t>94	percent of all in-coming students who self-placed into college-level English</a:t>
            </a:r>
          </a:p>
          <a:p>
            <a:r>
              <a:rPr lang="en-US" dirty="0"/>
              <a:t>84	percent of </a:t>
            </a:r>
            <a:r>
              <a:rPr lang="en-US" dirty="0" err="1"/>
              <a:t>latinx</a:t>
            </a:r>
            <a:r>
              <a:rPr lang="en-US" dirty="0"/>
              <a:t> students who self-placed into college-level English</a:t>
            </a:r>
          </a:p>
          <a:p>
            <a:r>
              <a:rPr lang="en-US" dirty="0"/>
              <a:t>84	percent of black who self-placed into college-level English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 algn="r">
              <a:buNone/>
            </a:pPr>
            <a:r>
              <a:rPr lang="en-US" sz="1600" i="1" dirty="0"/>
              <a:t>Whatcom, winter 2019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9732" y="4306244"/>
            <a:ext cx="3945948" cy="1438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97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54970"/>
            <a:ext cx="10058400" cy="4023360"/>
          </a:xfrm>
        </p:spPr>
        <p:txBody>
          <a:bodyPr>
            <a:normAutofit/>
          </a:bodyPr>
          <a:lstStyle/>
          <a:p>
            <a:r>
              <a:rPr lang="en-US" dirty="0"/>
              <a:t>success rates in 101 at Whatcom</a:t>
            </a:r>
          </a:p>
          <a:p>
            <a:r>
              <a:rPr lang="en-US" dirty="0"/>
              <a:t>79</a:t>
            </a:r>
            <a:r>
              <a:rPr lang="en-US" sz="1200" dirty="0"/>
              <a:t>%</a:t>
            </a:r>
            <a:r>
              <a:rPr lang="en-US" dirty="0"/>
              <a:t>	of white students succeeded in English 101 </a:t>
            </a:r>
            <a:r>
              <a:rPr lang="en-US" i="1" dirty="0"/>
              <a:t>prior to </a:t>
            </a:r>
            <a:r>
              <a:rPr lang="en-US" i="1" dirty="0" err="1"/>
              <a:t>dsp</a:t>
            </a:r>
            <a:endParaRPr lang="en-US" i="1" dirty="0"/>
          </a:p>
          <a:p>
            <a:r>
              <a:rPr lang="en-US" dirty="0"/>
              <a:t>81</a:t>
            </a:r>
            <a:r>
              <a:rPr lang="en-US" sz="1200" dirty="0"/>
              <a:t>%</a:t>
            </a:r>
            <a:r>
              <a:rPr lang="en-US" dirty="0"/>
              <a:t> 	of white students succeeded in 101 </a:t>
            </a:r>
            <a:r>
              <a:rPr lang="en-US" i="1" dirty="0"/>
              <a:t>since </a:t>
            </a:r>
            <a:r>
              <a:rPr lang="en-US" i="1" dirty="0" err="1"/>
              <a:t>dsp</a:t>
            </a:r>
            <a:endParaRPr lang="en-US" i="1" dirty="0"/>
          </a:p>
          <a:p>
            <a:endParaRPr lang="en-US" dirty="0"/>
          </a:p>
          <a:p>
            <a:r>
              <a:rPr lang="en-US" dirty="0"/>
              <a:t>59</a:t>
            </a:r>
            <a:r>
              <a:rPr lang="en-US" sz="1200" dirty="0"/>
              <a:t>%</a:t>
            </a:r>
            <a:r>
              <a:rPr lang="en-US" dirty="0"/>
              <a:t> 	of black students succeeded in English 101 </a:t>
            </a:r>
            <a:r>
              <a:rPr lang="en-US" i="1" dirty="0"/>
              <a:t>prior to </a:t>
            </a:r>
            <a:r>
              <a:rPr lang="en-US" i="1" dirty="0" err="1"/>
              <a:t>dsp</a:t>
            </a:r>
            <a:endParaRPr lang="en-US" i="1" dirty="0"/>
          </a:p>
          <a:p>
            <a:r>
              <a:rPr lang="en-US" dirty="0"/>
              <a:t>81</a:t>
            </a:r>
            <a:r>
              <a:rPr lang="en-US" sz="1200" dirty="0"/>
              <a:t>%</a:t>
            </a:r>
            <a:r>
              <a:rPr lang="en-US" dirty="0"/>
              <a:t>	black students succeeded in 101 </a:t>
            </a:r>
            <a:r>
              <a:rPr lang="en-US" i="1" dirty="0"/>
              <a:t>since </a:t>
            </a:r>
            <a:r>
              <a:rPr lang="en-US" i="1" dirty="0" err="1"/>
              <a:t>dsp</a:t>
            </a:r>
            <a:endParaRPr lang="en-US" i="1" dirty="0"/>
          </a:p>
          <a:p>
            <a:endParaRPr lang="en-US" i="1" dirty="0"/>
          </a:p>
          <a:p>
            <a:r>
              <a:rPr lang="en-US" dirty="0"/>
              <a:t>67</a:t>
            </a:r>
            <a:r>
              <a:rPr lang="en-US" sz="1200" dirty="0"/>
              <a:t>%</a:t>
            </a:r>
            <a:r>
              <a:rPr lang="en-US" dirty="0"/>
              <a:t>	</a:t>
            </a:r>
            <a:r>
              <a:rPr lang="en-US" dirty="0" err="1"/>
              <a:t>latinx</a:t>
            </a:r>
            <a:r>
              <a:rPr lang="en-US" dirty="0"/>
              <a:t> students succeeded in English 101 </a:t>
            </a:r>
            <a:r>
              <a:rPr lang="en-US" i="1" dirty="0"/>
              <a:t>prior to </a:t>
            </a:r>
            <a:r>
              <a:rPr lang="en-US" i="1" dirty="0" err="1"/>
              <a:t>dsp</a:t>
            </a:r>
            <a:endParaRPr lang="en-US" i="1" dirty="0"/>
          </a:p>
          <a:p>
            <a:r>
              <a:rPr lang="en-US" dirty="0"/>
              <a:t>66</a:t>
            </a:r>
            <a:r>
              <a:rPr lang="en-US" sz="1200" dirty="0"/>
              <a:t>%</a:t>
            </a:r>
            <a:r>
              <a:rPr lang="en-US" dirty="0"/>
              <a:t>	</a:t>
            </a:r>
            <a:r>
              <a:rPr lang="en-US" dirty="0" err="1"/>
              <a:t>latinx</a:t>
            </a:r>
            <a:r>
              <a:rPr lang="en-US" dirty="0"/>
              <a:t> students succeeded in English 101 </a:t>
            </a:r>
            <a:r>
              <a:rPr lang="en-US" i="1" dirty="0"/>
              <a:t>since </a:t>
            </a:r>
            <a:r>
              <a:rPr lang="en-US" i="1" dirty="0" err="1"/>
              <a:t>dsp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504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615</TotalTime>
  <Words>1014</Words>
  <Application>Microsoft Office PowerPoint</Application>
  <PresentationFormat>Widescreen</PresentationFormat>
  <Paragraphs>144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Calibri</vt:lpstr>
      <vt:lpstr>Calibri Light</vt:lpstr>
      <vt:lpstr>Retrospect</vt:lpstr>
      <vt:lpstr>(de)Composing ENGL&amp;101 “Equitable access to an equitable 101”</vt:lpstr>
      <vt:lpstr>Acknowledgement</vt:lpstr>
      <vt:lpstr>dc&amp;101 by the numbers</vt:lpstr>
      <vt:lpstr>dc&amp;101 by the numbers</vt:lpstr>
      <vt:lpstr>Convening . . .</vt:lpstr>
      <vt:lpstr>emerging goal</vt:lpstr>
      <vt:lpstr>challenge</vt:lpstr>
      <vt:lpstr>challenge</vt:lpstr>
      <vt:lpstr>challenge</vt:lpstr>
      <vt:lpstr>challenge</vt:lpstr>
      <vt:lpstr>challenge</vt:lpstr>
      <vt:lpstr>equitable</vt:lpstr>
      <vt:lpstr>strategies</vt:lpstr>
      <vt:lpstr>successes</vt:lpstr>
      <vt:lpstr>challenge</vt:lpstr>
      <vt:lpstr>challenge</vt:lpstr>
      <vt:lpstr>what’s next</vt:lpstr>
      <vt:lpstr>(still) reachable goal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Jeffrey Klausman</dc:creator>
  <cp:lastModifiedBy>Jeffrey Klausman</cp:lastModifiedBy>
  <cp:revision>74</cp:revision>
  <cp:lastPrinted>2019-02-21T20:56:36Z</cp:lastPrinted>
  <dcterms:created xsi:type="dcterms:W3CDTF">2018-11-06T23:16:10Z</dcterms:created>
  <dcterms:modified xsi:type="dcterms:W3CDTF">2019-11-08T03:40:44Z</dcterms:modified>
</cp:coreProperties>
</file>