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4" r:id="rId14"/>
  </p:sldIdLst>
  <p:sldSz cx="9144000" cy="5143500" type="screen16x9"/>
  <p:notesSz cx="6858000" cy="9144000"/>
  <p:embeddedFontLst>
    <p:embeddedFont>
      <p:font typeface="Merriweather" panose="020B0604020202020204" charset="0"/>
      <p:regular r:id="rId16"/>
      <p:bold r:id="rId17"/>
      <p:italic r:id="rId18"/>
      <p:boldItalic r:id="rId19"/>
    </p:embeddedFont>
    <p:embeddedFont>
      <p:font typeface="Merriweather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f9974cc4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f9974cc4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f9974cc4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f9974cc4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f9974cc4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f9974cc4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this slide for table discussions and for share outs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f9974cc4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f9974cc4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f9974cc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f9974cc4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f9974cc4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f9974cc4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9974cc4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f9974cc4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9974cc4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f9974cc4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16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9974cc4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f9974cc4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32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175375" y="4333875"/>
            <a:ext cx="3879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highlight>
                  <a:srgbClr val="000000"/>
                </a:highlight>
              </a:rPr>
              <a:t>Courtney Edwards (Pierce College), Jeffrey Klausman (Whatcom Community College), Candace Morrow (Olympic College), and Ian Sherman (Green River College)</a:t>
            </a:r>
            <a:endParaRPr sz="1000">
              <a:solidFill>
                <a:srgbClr val="B7B7B7"/>
              </a:solidFill>
              <a:highlight>
                <a:srgbClr val="FFFFFF"/>
              </a:highlight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5324025" y="1341900"/>
            <a:ext cx="3582000" cy="16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Assessment and the Equitable English &amp;101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5324025" y="3009000"/>
            <a:ext cx="358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Changing the Paradigm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ctrTitle"/>
          </p:nvPr>
        </p:nvSpPr>
        <p:spPr>
          <a:xfrm>
            <a:off x="3997725" y="3844625"/>
            <a:ext cx="48909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Reflection, Planning, and Further Questions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4499950" y="3844625"/>
            <a:ext cx="43887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The Basics: Key Terms and Concepts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5306700" y="3844625"/>
            <a:ext cx="35820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Questions and Discussion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7" name="Google Shape;64;p14">
            <a:extLst>
              <a:ext uri="{FF2B5EF4-FFF2-40B4-BE49-F238E27FC236}">
                <a16:creationId xmlns:a16="http://schemas.microsoft.com/office/drawing/2014/main" id="{CCF04527-5109-4E87-BE33-BEC0823279EE}"/>
              </a:ext>
            </a:extLst>
          </p:cNvPr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3044952" y="566928"/>
            <a:ext cx="5898900" cy="32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erriweather Light"/>
                <a:ea typeface="Merriweather Light"/>
                <a:cs typeface="Merriweather Light"/>
                <a:sym typeface="Merriweather Light"/>
              </a:rPr>
              <a:t>How can assessment practices help to create a more—or less—equitable ENGL&amp;101? </a:t>
            </a:r>
            <a:endParaRPr sz="3000" dirty="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3000" dirty="0">
                <a:latin typeface="Merriweather Light"/>
                <a:ea typeface="Merriweather Light"/>
                <a:cs typeface="Merriweather Light"/>
                <a:sym typeface="Merriweather Light"/>
              </a:rPr>
              <a:t>At the course level?</a:t>
            </a:r>
            <a:endParaRPr sz="3000" dirty="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3000" dirty="0">
                <a:latin typeface="Merriweather Light"/>
                <a:ea typeface="Merriweather Light"/>
                <a:cs typeface="Merriweather Light"/>
                <a:sym typeface="Merriweather Light"/>
              </a:rPr>
              <a:t>At the program level?</a:t>
            </a:r>
            <a:endParaRPr sz="3000" dirty="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4499950" y="3844625"/>
            <a:ext cx="43887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Framing Equitable Practices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l="11158" t="2535" r="14646" b="17226"/>
          <a:stretch/>
        </p:blipFill>
        <p:spPr>
          <a:xfrm>
            <a:off x="3045225" y="568050"/>
            <a:ext cx="2098200" cy="26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5">
            <a:alphaModFix/>
          </a:blip>
          <a:srcRect b="15333"/>
          <a:stretch/>
        </p:blipFill>
        <p:spPr>
          <a:xfrm>
            <a:off x="5691525" y="533400"/>
            <a:ext cx="2120124" cy="269748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079875" y="3255825"/>
            <a:ext cx="2060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James A. Banks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721238" y="3255825"/>
            <a:ext cx="2060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Estela Mara Bensimon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3997725" y="3844625"/>
            <a:ext cx="48909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Applying the Framework: Equitable Practices in English &amp;101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ctrTitle"/>
          </p:nvPr>
        </p:nvSpPr>
        <p:spPr>
          <a:xfrm>
            <a:off x="3997725" y="3844625"/>
            <a:ext cx="48909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Examples from the Field: Green River College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952" y="566928"/>
            <a:ext cx="5040346" cy="2834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2768150" y="3844625"/>
            <a:ext cx="61203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erriweather Light"/>
                <a:ea typeface="Merriweather Light"/>
                <a:cs typeface="Merriweather Light"/>
                <a:sym typeface="Merriweather Light"/>
              </a:rPr>
              <a:t>Examples from the Field: Whatcom Community College</a:t>
            </a:r>
            <a:endParaRPr sz="3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l="35417"/>
          <a:stretch/>
        </p:blipFill>
        <p:spPr>
          <a:xfrm>
            <a:off x="3044952" y="566928"/>
            <a:ext cx="5036210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2768150" y="3844625"/>
            <a:ext cx="61203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3000" dirty="0">
                <a:latin typeface="Merriweather Light"/>
                <a:ea typeface="Merriweather Light"/>
                <a:cs typeface="Merriweather Light"/>
                <a:sym typeface="Merriweather Light"/>
              </a:rPr>
              <a:t>Whatcom Assessment: Pedagogical Practices</a:t>
            </a:r>
            <a:endParaRPr sz="3000" dirty="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8" name="Google Shape;113;p20">
            <a:extLst>
              <a:ext uri="{FF2B5EF4-FFF2-40B4-BE49-F238E27FC236}">
                <a16:creationId xmlns:a16="http://schemas.microsoft.com/office/drawing/2014/main" id="{B347C720-EC38-49BF-8398-0667845F6530}"/>
              </a:ext>
            </a:extLst>
          </p:cNvPr>
          <p:cNvSpPr txBox="1">
            <a:spLocks/>
          </p:cNvSpPr>
          <p:nvPr/>
        </p:nvSpPr>
        <p:spPr>
          <a:xfrm>
            <a:off x="2289842" y="252874"/>
            <a:ext cx="6598608" cy="310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1800"/>
              <a:buFont typeface="Arial"/>
              <a:buChar char="●"/>
            </a:pPr>
            <a:r>
              <a:rPr lang="en-US" dirty="0">
                <a:solidFill>
                  <a:srgbClr val="FFFFFF"/>
                </a:solidFill>
              </a:rPr>
              <a:t>Roundtable with students and exemplary faculty:</a:t>
            </a:r>
            <a:r>
              <a:rPr lang="en-US" dirty="0"/>
              <a:t> </a:t>
            </a:r>
            <a:r>
              <a:rPr lang="en-US" i="1" dirty="0"/>
              <a:t>What do some very successful faculty do to foster success in their classes?</a:t>
            </a:r>
          </a:p>
          <a:p>
            <a:pPr algn="l">
              <a:buSzPts val="1800"/>
              <a:buFont typeface="Arial"/>
              <a:buChar char="●"/>
            </a:pPr>
            <a:r>
              <a:rPr lang="en-US" dirty="0">
                <a:solidFill>
                  <a:srgbClr val="FFFFFF"/>
                </a:solidFill>
              </a:rPr>
              <a:t>Transparency in Teaching and Learning</a:t>
            </a:r>
            <a:r>
              <a:rPr lang="en-US" dirty="0"/>
              <a:t>: </a:t>
            </a:r>
            <a:r>
              <a:rPr lang="en-US" i="1" dirty="0"/>
              <a:t>How close are we to 100% adoption for transparent assignment design and how might we get there?</a:t>
            </a:r>
          </a:p>
        </p:txBody>
      </p:sp>
    </p:spTree>
    <p:extLst>
      <p:ext uri="{BB962C8B-B14F-4D97-AF65-F5344CB8AC3E}">
        <p14:creationId xmlns:p14="http://schemas.microsoft.com/office/powerpoint/2010/main" val="1738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-2775" y="17325"/>
            <a:ext cx="5143500" cy="5126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0000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2768150" y="3844625"/>
            <a:ext cx="61203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3000" dirty="0">
                <a:latin typeface="Merriweather Light"/>
                <a:ea typeface="Merriweather Light"/>
                <a:cs typeface="Merriweather Light"/>
                <a:sym typeface="Merriweather Light"/>
              </a:rPr>
              <a:t>Whatcom Assessment: Pedagogical Practices</a:t>
            </a:r>
            <a:endParaRPr sz="3000" dirty="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8" name="Google Shape;113;p20">
            <a:extLst>
              <a:ext uri="{FF2B5EF4-FFF2-40B4-BE49-F238E27FC236}">
                <a16:creationId xmlns:a16="http://schemas.microsoft.com/office/drawing/2014/main" id="{B347C720-EC38-49BF-8398-0667845F6530}"/>
              </a:ext>
            </a:extLst>
          </p:cNvPr>
          <p:cNvSpPr txBox="1">
            <a:spLocks/>
          </p:cNvSpPr>
          <p:nvPr/>
        </p:nvSpPr>
        <p:spPr>
          <a:xfrm>
            <a:off x="2289842" y="252874"/>
            <a:ext cx="6598608" cy="310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1800"/>
              <a:buFont typeface="Arial"/>
              <a:buChar char="●"/>
            </a:pPr>
            <a:r>
              <a:rPr lang="en-US" dirty="0">
                <a:solidFill>
                  <a:srgbClr val="FFFFFF"/>
                </a:solidFill>
              </a:rPr>
              <a:t>Grading contracts</a:t>
            </a:r>
            <a:r>
              <a:rPr lang="en-US" dirty="0"/>
              <a:t>: </a:t>
            </a:r>
            <a:r>
              <a:rPr lang="en-US" i="1" dirty="0"/>
              <a:t>What can we learn from our efforts and how can we improve and expand use?</a:t>
            </a:r>
          </a:p>
          <a:p>
            <a:pPr algn="l">
              <a:buSzPts val="1800"/>
              <a:buFont typeface="Arial"/>
              <a:buChar char="●"/>
            </a:pPr>
            <a:r>
              <a:rPr lang="en-US" dirty="0">
                <a:solidFill>
                  <a:srgbClr val="FFFFFF"/>
                </a:solidFill>
              </a:rPr>
              <a:t>Artifact assessment</a:t>
            </a:r>
            <a:r>
              <a:rPr lang="en-US" dirty="0"/>
              <a:t>: </a:t>
            </a:r>
            <a:r>
              <a:rPr lang="en-US" i="1" dirty="0"/>
              <a:t>What do our syllabi, grading rubrics, class policies (late work, missing assignments, attendance) “say” when seen through an anti-racist assessment lens?</a:t>
            </a:r>
          </a:p>
        </p:txBody>
      </p:sp>
    </p:spTree>
    <p:extLst>
      <p:ext uri="{BB962C8B-B14F-4D97-AF65-F5344CB8AC3E}">
        <p14:creationId xmlns:p14="http://schemas.microsoft.com/office/powerpoint/2010/main" val="31914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621CB17F91849812E236DF6F2655A" ma:contentTypeVersion="13" ma:contentTypeDescription="Create a new document." ma:contentTypeScope="" ma:versionID="0d39f7aaa9ac37c2d29d9b0bc9b7cc4d">
  <xsd:schema xmlns:xsd="http://www.w3.org/2001/XMLSchema" xmlns:xs="http://www.w3.org/2001/XMLSchema" xmlns:p="http://schemas.microsoft.com/office/2006/metadata/properties" xmlns:ns3="cfe080f2-3d5e-412a-a7cc-de2caed2fd71" xmlns:ns4="72ffe845-526b-40b8-ac28-fdcf0e3e94d9" targetNamespace="http://schemas.microsoft.com/office/2006/metadata/properties" ma:root="true" ma:fieldsID="16d8b5c231894f4e3dfad858b98aa178" ns3:_="" ns4:_="">
    <xsd:import namespace="cfe080f2-3d5e-412a-a7cc-de2caed2fd71"/>
    <xsd:import namespace="72ffe845-526b-40b8-ac28-fdcf0e3e94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080f2-3d5e-412a-a7cc-de2caed2fd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fe845-526b-40b8-ac28-fdcf0e3e94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681B3C-E0AC-418C-BE1A-1039C19B4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080f2-3d5e-412a-a7cc-de2caed2fd71"/>
    <ds:schemaRef ds:uri="72ffe845-526b-40b8-ac28-fdcf0e3e94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751C36-006D-44FA-A800-6EE2C9130D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F671D8-41CF-4105-AD2F-15286415AE76}">
  <ds:schemaRefs>
    <ds:schemaRef ds:uri="cfe080f2-3d5e-412a-a7cc-de2caed2fd7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2ffe845-526b-40b8-ac28-fdcf0e3e94d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(16:9)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Merriweather Light</vt:lpstr>
      <vt:lpstr>Merriweather</vt:lpstr>
      <vt:lpstr>Simple Dark</vt:lpstr>
      <vt:lpstr>Assessment and the Equitable English &amp;101</vt:lpstr>
      <vt:lpstr>The Basics: Key Terms and Concepts</vt:lpstr>
      <vt:lpstr>Questions and Discussion</vt:lpstr>
      <vt:lpstr>Framing Equitable Practices</vt:lpstr>
      <vt:lpstr>Applying the Framework: Equitable Practices in English &amp;101</vt:lpstr>
      <vt:lpstr>Examples from the Field: Green River College</vt:lpstr>
      <vt:lpstr>Examples from the Field: Whatcom Community College</vt:lpstr>
      <vt:lpstr>Whatcom Assessment: Pedagogical Practices</vt:lpstr>
      <vt:lpstr>Whatcom Assessment: Pedagogical Practices</vt:lpstr>
      <vt:lpstr>Reflection, Planning, and Further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the Equitable English &amp;101</dc:title>
  <cp:lastModifiedBy>Ian Sherman</cp:lastModifiedBy>
  <cp:revision>1</cp:revision>
  <dcterms:modified xsi:type="dcterms:W3CDTF">2019-11-08T19:18:43Z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0x010100ED5621CB17F91849812E236DF6F2655A</vt:lpwstr>
  </property>
</Properties>
</file>