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Nunito"/>
      <p:regular r:id="rId20"/>
      <p:bold r:id="rId21"/>
      <p:italic r:id="rId22"/>
      <p:boldItalic r:id="rId23"/>
    </p:embeddedFont>
    <p:embeddedFont>
      <p:font typeface="Maven Pro"/>
      <p:regular r:id="rId24"/>
      <p:bold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unito-regular.fntdata"/><Relationship Id="rId22" Type="http://schemas.openxmlformats.org/officeDocument/2006/relationships/font" Target="fonts/Nunito-italic.fntdata"/><Relationship Id="rId21" Type="http://schemas.openxmlformats.org/officeDocument/2006/relationships/font" Target="fonts/Nunito-bold.fntdata"/><Relationship Id="rId24" Type="http://schemas.openxmlformats.org/officeDocument/2006/relationships/font" Target="fonts/MavenPro-regular.fntdata"/><Relationship Id="rId23" Type="http://schemas.openxmlformats.org/officeDocument/2006/relationships/font" Target="fonts/Nunito-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MavenPro-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3" name="Shape 273"/>
        <p:cNvGrpSpPr/>
        <p:nvPr/>
      </p:nvGrpSpPr>
      <p:grpSpPr>
        <a:xfrm>
          <a:off x="0" y="0"/>
          <a:ext cx="0" cy="0"/>
          <a:chOff x="0" y="0"/>
          <a:chExt cx="0" cy="0"/>
        </a:xfrm>
      </p:grpSpPr>
      <p:sp>
        <p:nvSpPr>
          <p:cNvPr id="274" name="Google Shape;27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8" name="Shape 328"/>
        <p:cNvGrpSpPr/>
        <p:nvPr/>
      </p:nvGrpSpPr>
      <p:grpSpPr>
        <a:xfrm>
          <a:off x="0" y="0"/>
          <a:ext cx="0" cy="0"/>
          <a:chOff x="0" y="0"/>
          <a:chExt cx="0" cy="0"/>
        </a:xfrm>
      </p:grpSpPr>
      <p:sp>
        <p:nvSpPr>
          <p:cNvPr id="329" name="Google Shape;329;g58be62a989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0" name="Google Shape;330;g58be62a989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4" name="Shape 334"/>
        <p:cNvGrpSpPr/>
        <p:nvPr/>
      </p:nvGrpSpPr>
      <p:grpSpPr>
        <a:xfrm>
          <a:off x="0" y="0"/>
          <a:ext cx="0" cy="0"/>
          <a:chOff x="0" y="0"/>
          <a:chExt cx="0" cy="0"/>
        </a:xfrm>
      </p:grpSpPr>
      <p:sp>
        <p:nvSpPr>
          <p:cNvPr id="335" name="Google Shape;335;g58be62a989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6" name="Google Shape;336;g58be62a989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0" name="Shape 340"/>
        <p:cNvGrpSpPr/>
        <p:nvPr/>
      </p:nvGrpSpPr>
      <p:grpSpPr>
        <a:xfrm>
          <a:off x="0" y="0"/>
          <a:ext cx="0" cy="0"/>
          <a:chOff x="0" y="0"/>
          <a:chExt cx="0" cy="0"/>
        </a:xfrm>
      </p:grpSpPr>
      <p:sp>
        <p:nvSpPr>
          <p:cNvPr id="341" name="Google Shape;341;g58be62a989_0_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2" name="Google Shape;342;g58be62a989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6" name="Shape 346"/>
        <p:cNvGrpSpPr/>
        <p:nvPr/>
      </p:nvGrpSpPr>
      <p:grpSpPr>
        <a:xfrm>
          <a:off x="0" y="0"/>
          <a:ext cx="0" cy="0"/>
          <a:chOff x="0" y="0"/>
          <a:chExt cx="0" cy="0"/>
        </a:xfrm>
      </p:grpSpPr>
      <p:sp>
        <p:nvSpPr>
          <p:cNvPr id="347" name="Google Shape;347;g58be62a989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8" name="Google Shape;348;g58be62a989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2" name="Shape 352"/>
        <p:cNvGrpSpPr/>
        <p:nvPr/>
      </p:nvGrpSpPr>
      <p:grpSpPr>
        <a:xfrm>
          <a:off x="0" y="0"/>
          <a:ext cx="0" cy="0"/>
          <a:chOff x="0" y="0"/>
          <a:chExt cx="0" cy="0"/>
        </a:xfrm>
      </p:grpSpPr>
      <p:sp>
        <p:nvSpPr>
          <p:cNvPr id="353" name="Google Shape;353;g58be62a989_0_4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4" name="Google Shape;354;g58be62a989_0_4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9" name="Shape 279"/>
        <p:cNvGrpSpPr/>
        <p:nvPr/>
      </p:nvGrpSpPr>
      <p:grpSpPr>
        <a:xfrm>
          <a:off x="0" y="0"/>
          <a:ext cx="0" cy="0"/>
          <a:chOff x="0" y="0"/>
          <a:chExt cx="0" cy="0"/>
        </a:xfrm>
      </p:grpSpPr>
      <p:sp>
        <p:nvSpPr>
          <p:cNvPr id="280" name="Google Shape;280;g58be62a989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58be62a989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5" name="Shape 285"/>
        <p:cNvGrpSpPr/>
        <p:nvPr/>
      </p:nvGrpSpPr>
      <p:grpSpPr>
        <a:xfrm>
          <a:off x="0" y="0"/>
          <a:ext cx="0" cy="0"/>
          <a:chOff x="0" y="0"/>
          <a:chExt cx="0" cy="0"/>
        </a:xfrm>
      </p:grpSpPr>
      <p:sp>
        <p:nvSpPr>
          <p:cNvPr id="286" name="Google Shape;286;g58dbb96f6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58dbb96f6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2" name="Shape 292"/>
        <p:cNvGrpSpPr/>
        <p:nvPr/>
      </p:nvGrpSpPr>
      <p:grpSpPr>
        <a:xfrm>
          <a:off x="0" y="0"/>
          <a:ext cx="0" cy="0"/>
          <a:chOff x="0" y="0"/>
          <a:chExt cx="0" cy="0"/>
        </a:xfrm>
      </p:grpSpPr>
      <p:sp>
        <p:nvSpPr>
          <p:cNvPr id="293" name="Google Shape;293;g58be62a989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58be62a989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8" name="Shape 298"/>
        <p:cNvGrpSpPr/>
        <p:nvPr/>
      </p:nvGrpSpPr>
      <p:grpSpPr>
        <a:xfrm>
          <a:off x="0" y="0"/>
          <a:ext cx="0" cy="0"/>
          <a:chOff x="0" y="0"/>
          <a:chExt cx="0" cy="0"/>
        </a:xfrm>
      </p:grpSpPr>
      <p:sp>
        <p:nvSpPr>
          <p:cNvPr id="299" name="Google Shape;299;g58be62a989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0" name="Google Shape;300;g58be62a989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4" name="Shape 304"/>
        <p:cNvGrpSpPr/>
        <p:nvPr/>
      </p:nvGrpSpPr>
      <p:grpSpPr>
        <a:xfrm>
          <a:off x="0" y="0"/>
          <a:ext cx="0" cy="0"/>
          <a:chOff x="0" y="0"/>
          <a:chExt cx="0" cy="0"/>
        </a:xfrm>
      </p:grpSpPr>
      <p:sp>
        <p:nvSpPr>
          <p:cNvPr id="305" name="Google Shape;305;g58be62a989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58be62a989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0" name="Shape 310"/>
        <p:cNvGrpSpPr/>
        <p:nvPr/>
      </p:nvGrpSpPr>
      <p:grpSpPr>
        <a:xfrm>
          <a:off x="0" y="0"/>
          <a:ext cx="0" cy="0"/>
          <a:chOff x="0" y="0"/>
          <a:chExt cx="0" cy="0"/>
        </a:xfrm>
      </p:grpSpPr>
      <p:sp>
        <p:nvSpPr>
          <p:cNvPr id="311" name="Google Shape;311;g58be62a989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2" name="Google Shape;312;g58be62a989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6" name="Shape 316"/>
        <p:cNvGrpSpPr/>
        <p:nvPr/>
      </p:nvGrpSpPr>
      <p:grpSpPr>
        <a:xfrm>
          <a:off x="0" y="0"/>
          <a:ext cx="0" cy="0"/>
          <a:chOff x="0" y="0"/>
          <a:chExt cx="0" cy="0"/>
        </a:xfrm>
      </p:grpSpPr>
      <p:sp>
        <p:nvSpPr>
          <p:cNvPr id="317" name="Google Shape;317;g58be62a989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8" name="Google Shape;318;g58be62a989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2" name="Shape 322"/>
        <p:cNvGrpSpPr/>
        <p:nvPr/>
      </p:nvGrpSpPr>
      <p:grpSpPr>
        <a:xfrm>
          <a:off x="0" y="0"/>
          <a:ext cx="0" cy="0"/>
          <a:chOff x="0" y="0"/>
          <a:chExt cx="0" cy="0"/>
        </a:xfrm>
      </p:grpSpPr>
      <p:sp>
        <p:nvSpPr>
          <p:cNvPr id="323" name="Google Shape;323;g58be62a989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4" name="Google Shape;324;g58be62a989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 name="Google Shape;46;p2"/>
          <p:cNvSpPr txBox="1"/>
          <p:nvPr>
            <p:ph type="ctrTitle"/>
          </p:nvPr>
        </p:nvSpPr>
        <p:spPr>
          <a:xfrm>
            <a:off x="824000" y="1613813"/>
            <a:ext cx="4255500" cy="18729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Google Shape;47;p2"/>
          <p:cNvSpPr txBox="1"/>
          <p:nvPr>
            <p:ph idx="1" type="subTitle"/>
          </p:nvPr>
        </p:nvSpPr>
        <p:spPr>
          <a:xfrm>
            <a:off x="824000" y="3596300"/>
            <a:ext cx="4255500" cy="695400"/>
          </a:xfrm>
          <a:prstGeom prst="rect">
            <a:avLst/>
          </a:prstGeom>
        </p:spPr>
        <p:txBody>
          <a:bodyPr anchorCtr="0" anchor="t" bIns="91425" lIns="91425" spcFirstLastPara="1" rIns="91425" wrap="square" tIns="91425"/>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Google Shape;48;p2"/>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1"/>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1"/>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1"/>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1"/>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1"/>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1"/>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1"/>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1"/>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1"/>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1"/>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1"/>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1"/>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1"/>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1"/>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1"/>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1"/>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1"/>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1"/>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1"/>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1"/>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1"/>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1"/>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1"/>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8" name="Google Shape;268;p11"/>
          <p:cNvSpPr txBox="1"/>
          <p:nvPr>
            <p:ph hasCustomPrompt="1" type="title"/>
          </p:nvPr>
        </p:nvSpPr>
        <p:spPr>
          <a:xfrm>
            <a:off x="1388625" y="772725"/>
            <a:ext cx="6366900" cy="1863300"/>
          </a:xfrm>
          <a:prstGeom prst="rect">
            <a:avLst/>
          </a:prstGeom>
        </p:spPr>
        <p:txBody>
          <a:bodyPr anchorCtr="0" anchor="ctr" bIns="91425" lIns="91425" spcFirstLastPara="1" rIns="91425" wrap="square" tIns="91425"/>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p:nvPr>
            <p:ph idx="1" type="body"/>
          </p:nvPr>
        </p:nvSpPr>
        <p:spPr>
          <a:xfrm>
            <a:off x="1388625" y="2712300"/>
            <a:ext cx="6366900" cy="1111200"/>
          </a:xfrm>
          <a:prstGeom prst="rect">
            <a:avLst/>
          </a:prstGeom>
        </p:spPr>
        <p:txBody>
          <a:bodyPr anchorCtr="0" anchor="t" bIns="91425" lIns="91425" spcFirstLastPara="1" rIns="91425" wrap="square" tIns="91425"/>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1600"/>
              </a:spcBef>
              <a:spcAft>
                <a:spcPts val="0"/>
              </a:spcAft>
              <a:buClr>
                <a:schemeClr val="lt1"/>
              </a:buClr>
              <a:buSzPts val="1100"/>
              <a:buChar char="○"/>
              <a:defRPr>
                <a:solidFill>
                  <a:schemeClr val="lt1"/>
                </a:solidFill>
              </a:defRPr>
            </a:lvl2pPr>
            <a:lvl3pPr indent="-298450" lvl="2" marL="1371600" algn="ctr">
              <a:spcBef>
                <a:spcPts val="1600"/>
              </a:spcBef>
              <a:spcAft>
                <a:spcPts val="0"/>
              </a:spcAft>
              <a:buClr>
                <a:schemeClr val="lt1"/>
              </a:buClr>
              <a:buSzPts val="1100"/>
              <a:buChar char="■"/>
              <a:defRPr>
                <a:solidFill>
                  <a:schemeClr val="lt1"/>
                </a:solidFill>
              </a:defRPr>
            </a:lvl3pPr>
            <a:lvl4pPr indent="-298450" lvl="3" marL="1828800" algn="ctr">
              <a:spcBef>
                <a:spcPts val="1600"/>
              </a:spcBef>
              <a:spcAft>
                <a:spcPts val="0"/>
              </a:spcAft>
              <a:buClr>
                <a:schemeClr val="lt1"/>
              </a:buClr>
              <a:buSzPts val="1100"/>
              <a:buChar char="●"/>
              <a:defRPr>
                <a:solidFill>
                  <a:schemeClr val="lt1"/>
                </a:solidFill>
              </a:defRPr>
            </a:lvl4pPr>
            <a:lvl5pPr indent="-298450" lvl="4" marL="2286000" algn="ctr">
              <a:spcBef>
                <a:spcPts val="1600"/>
              </a:spcBef>
              <a:spcAft>
                <a:spcPts val="0"/>
              </a:spcAft>
              <a:buClr>
                <a:schemeClr val="lt1"/>
              </a:buClr>
              <a:buSzPts val="1100"/>
              <a:buChar char="○"/>
              <a:defRPr>
                <a:solidFill>
                  <a:schemeClr val="lt1"/>
                </a:solidFill>
              </a:defRPr>
            </a:lvl5pPr>
            <a:lvl6pPr indent="-298450" lvl="5" marL="2743200" algn="ctr">
              <a:spcBef>
                <a:spcPts val="1600"/>
              </a:spcBef>
              <a:spcAft>
                <a:spcPts val="0"/>
              </a:spcAft>
              <a:buClr>
                <a:schemeClr val="lt1"/>
              </a:buClr>
              <a:buSzPts val="1100"/>
              <a:buChar char="■"/>
              <a:defRPr>
                <a:solidFill>
                  <a:schemeClr val="lt1"/>
                </a:solidFill>
              </a:defRPr>
            </a:lvl6pPr>
            <a:lvl7pPr indent="-298450" lvl="6" marL="3200400" algn="ctr">
              <a:spcBef>
                <a:spcPts val="1600"/>
              </a:spcBef>
              <a:spcAft>
                <a:spcPts val="0"/>
              </a:spcAft>
              <a:buClr>
                <a:schemeClr val="lt1"/>
              </a:buClr>
              <a:buSzPts val="1100"/>
              <a:buChar char="●"/>
              <a:defRPr>
                <a:solidFill>
                  <a:schemeClr val="lt1"/>
                </a:solidFill>
              </a:defRPr>
            </a:lvl7pPr>
            <a:lvl8pPr indent="-298450" lvl="7" marL="3657600" algn="ctr">
              <a:spcBef>
                <a:spcPts val="1600"/>
              </a:spcBef>
              <a:spcAft>
                <a:spcPts val="0"/>
              </a:spcAft>
              <a:buClr>
                <a:schemeClr val="lt1"/>
              </a:buClr>
              <a:buSzPts val="1100"/>
              <a:buChar char="○"/>
              <a:defRPr>
                <a:solidFill>
                  <a:schemeClr val="lt1"/>
                </a:solidFill>
              </a:defRPr>
            </a:lvl8pPr>
            <a:lvl9pPr indent="-298450" lvl="8" marL="4114800" algn="ctr">
              <a:spcBef>
                <a:spcPts val="1600"/>
              </a:spcBef>
              <a:spcAft>
                <a:spcPts val="1600"/>
              </a:spcAft>
              <a:buClr>
                <a:schemeClr val="lt1"/>
              </a:buClr>
              <a:buSzPts val="1100"/>
              <a:buChar char="■"/>
              <a:defRPr>
                <a:solidFill>
                  <a:schemeClr val="lt1"/>
                </a:solidFill>
              </a:defRPr>
            </a:lvl9pPr>
          </a:lstStyle>
          <a:p/>
        </p:txBody>
      </p:sp>
      <p:sp>
        <p:nvSpPr>
          <p:cNvPr id="270" name="Google Shape;270;p11"/>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271" name="Shape 271"/>
        <p:cNvGrpSpPr/>
        <p:nvPr/>
      </p:nvGrpSpPr>
      <p:grpSpPr>
        <a:xfrm>
          <a:off x="0" y="0"/>
          <a:ext cx="0" cy="0"/>
          <a:chOff x="0" y="0"/>
          <a:chExt cx="0" cy="0"/>
        </a:xfrm>
      </p:grpSpPr>
      <p:sp>
        <p:nvSpPr>
          <p:cNvPr id="272" name="Google Shape;272;p12"/>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49"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2" name="Google Shape;82;p3"/>
          <p:cNvSpPr txBox="1"/>
          <p:nvPr>
            <p:ph type="title"/>
          </p:nvPr>
        </p:nvSpPr>
        <p:spPr>
          <a:xfrm>
            <a:off x="824000" y="1613825"/>
            <a:ext cx="5857800" cy="18729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Google Shape;83;p3"/>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84"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8" name="Google Shape;88;p4"/>
          <p:cNvSpPr txBox="1"/>
          <p:nvPr>
            <p:ph type="title"/>
          </p:nvPr>
        </p:nvSpPr>
        <p:spPr>
          <a:xfrm>
            <a:off x="1303800" y="598575"/>
            <a:ext cx="7030500" cy="9993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Google Shape;89;p4"/>
          <p:cNvSpPr txBox="1"/>
          <p:nvPr>
            <p:ph idx="1" type="body"/>
          </p:nvPr>
        </p:nvSpPr>
        <p:spPr>
          <a:xfrm>
            <a:off x="1303800" y="1990050"/>
            <a:ext cx="7030500" cy="25416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0" name="Google Shape;90;p4"/>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9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5"/>
          <p:cNvSpPr txBox="1"/>
          <p:nvPr>
            <p:ph type="title"/>
          </p:nvPr>
        </p:nvSpPr>
        <p:spPr>
          <a:xfrm>
            <a:off x="1303800" y="598575"/>
            <a:ext cx="7030500" cy="9993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Google Shape;96;p5"/>
          <p:cNvSpPr txBox="1"/>
          <p:nvPr>
            <p:ph idx="1" type="body"/>
          </p:nvPr>
        </p:nvSpPr>
        <p:spPr>
          <a:xfrm>
            <a:off x="1303800" y="1990050"/>
            <a:ext cx="3430500" cy="25416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7" name="Google Shape;97;p5"/>
          <p:cNvSpPr txBox="1"/>
          <p:nvPr>
            <p:ph idx="2" type="body"/>
          </p:nvPr>
        </p:nvSpPr>
        <p:spPr>
          <a:xfrm>
            <a:off x="4903650" y="1990050"/>
            <a:ext cx="3430500" cy="25416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Google Shape;98;p5"/>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99"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6"/>
          <p:cNvSpPr txBox="1"/>
          <p:nvPr>
            <p:ph type="title"/>
          </p:nvPr>
        </p:nvSpPr>
        <p:spPr>
          <a:xfrm>
            <a:off x="1303800" y="598575"/>
            <a:ext cx="7030500" cy="9993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Google Shape;104;p6"/>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105"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7"/>
          <p:cNvSpPr txBox="1"/>
          <p:nvPr>
            <p:ph type="title"/>
          </p:nvPr>
        </p:nvSpPr>
        <p:spPr>
          <a:xfrm>
            <a:off x="1303800" y="598575"/>
            <a:ext cx="3312000" cy="15900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Google Shape;110;p7"/>
          <p:cNvSpPr txBox="1"/>
          <p:nvPr>
            <p:ph idx="1" type="body"/>
          </p:nvPr>
        </p:nvSpPr>
        <p:spPr>
          <a:xfrm>
            <a:off x="1303800" y="2309675"/>
            <a:ext cx="3312000" cy="22218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11" name="Google Shape;111;p7"/>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8"/>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25" name="Google Shape;125;p8"/>
          <p:cNvSpPr txBox="1"/>
          <p:nvPr>
            <p:ph type="title"/>
          </p:nvPr>
        </p:nvSpPr>
        <p:spPr>
          <a:xfrm>
            <a:off x="824000" y="763600"/>
            <a:ext cx="5857800" cy="35733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Google Shape;126;p8"/>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127"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1" name="Google Shape;131;p9"/>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Google Shape;132;p9"/>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Google Shape;133;p9"/>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34" name="Google Shape;134;p9"/>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135"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10"/>
          <p:cNvSpPr txBox="1"/>
          <p:nvPr>
            <p:ph idx="1" type="body"/>
          </p:nvPr>
        </p:nvSpPr>
        <p:spPr>
          <a:xfrm>
            <a:off x="1303800" y="4138975"/>
            <a:ext cx="5843100" cy="534900"/>
          </a:xfrm>
          <a:prstGeom prst="rect">
            <a:avLst/>
          </a:prstGeom>
        </p:spPr>
        <p:txBody>
          <a:bodyPr anchorCtr="0" anchor="t"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140" name="Google Shape;140;p10"/>
          <p:cNvSpPr txBox="1"/>
          <p:nvPr>
            <p:ph idx="12" type="sldNum"/>
          </p:nvPr>
        </p:nvSpPr>
        <p:spPr>
          <a:xfrm>
            <a:off x="8451046" y="4736976"/>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oment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Google Shape;8;p1"/>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journalofwritingassessment.org/" TargetMode="External"/><Relationship Id="rId4" Type="http://schemas.openxmlformats.org/officeDocument/2006/relationships/hyperlink" Target="http://wpacouncil.org/whitepape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6" name="Shape 276"/>
        <p:cNvGrpSpPr/>
        <p:nvPr/>
      </p:nvGrpSpPr>
      <p:grpSpPr>
        <a:xfrm>
          <a:off x="0" y="0"/>
          <a:ext cx="0" cy="0"/>
          <a:chOff x="0" y="0"/>
          <a:chExt cx="0" cy="0"/>
        </a:xfrm>
      </p:grpSpPr>
      <p:sp>
        <p:nvSpPr>
          <p:cNvPr id="277" name="Google Shape;277;p13"/>
          <p:cNvSpPr txBox="1"/>
          <p:nvPr>
            <p:ph type="ctrTitle"/>
          </p:nvPr>
        </p:nvSpPr>
        <p:spPr>
          <a:xfrm>
            <a:off x="824000" y="619350"/>
            <a:ext cx="7254600" cy="2976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What we talk about when we talk about . . . etc. A few ideas about </a:t>
            </a:r>
            <a:r>
              <a:rPr lang="en"/>
              <a:t>assessment</a:t>
            </a:r>
            <a:endParaRPr/>
          </a:p>
        </p:txBody>
      </p:sp>
      <p:sp>
        <p:nvSpPr>
          <p:cNvPr id="278" name="Google Shape;278;p13"/>
          <p:cNvSpPr txBox="1"/>
          <p:nvPr>
            <p:ph idx="1" type="subTitle"/>
          </p:nvPr>
        </p:nvSpPr>
        <p:spPr>
          <a:xfrm>
            <a:off x="4396900" y="3284000"/>
            <a:ext cx="4255500" cy="112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0" lang="en"/>
              <a:t>Pathways Through: The Common Outcomes</a:t>
            </a:r>
            <a:br>
              <a:rPr b="0" lang="en"/>
            </a:br>
            <a:r>
              <a:rPr b="0" lang="en"/>
              <a:t>(de)Composing ENGL&amp;1</a:t>
            </a:r>
            <a:r>
              <a:rPr lang="en"/>
              <a:t>01</a:t>
            </a:r>
            <a:br>
              <a:rPr lang="en"/>
            </a:br>
            <a:r>
              <a:rPr lang="en"/>
              <a:t>Yakima, Washington</a:t>
            </a:r>
            <a:br>
              <a:rPr lang="en"/>
            </a:br>
            <a:r>
              <a:rPr lang="en"/>
              <a:t>April 26, 2019</a:t>
            </a:r>
            <a:endParaRPr b="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1" name="Shape 331"/>
        <p:cNvGrpSpPr/>
        <p:nvPr/>
      </p:nvGrpSpPr>
      <p:grpSpPr>
        <a:xfrm>
          <a:off x="0" y="0"/>
          <a:ext cx="0" cy="0"/>
          <a:chOff x="0" y="0"/>
          <a:chExt cx="0" cy="0"/>
        </a:xfrm>
      </p:grpSpPr>
      <p:sp>
        <p:nvSpPr>
          <p:cNvPr id="332" name="Google Shape;332;p22"/>
          <p:cNvSpPr txBox="1"/>
          <p:nvPr>
            <p:ph type="title"/>
          </p:nvPr>
        </p:nvSpPr>
        <p:spPr>
          <a:xfrm>
            <a:off x="1236125" y="595200"/>
            <a:ext cx="7596300" cy="129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assessment questions should be the </a:t>
            </a:r>
            <a:r>
              <a:rPr i="1" lang="en"/>
              <a:t>first </a:t>
            </a:r>
            <a:r>
              <a:rPr lang="en"/>
              <a:t>thing you decide . . . strategy last</a:t>
            </a:r>
            <a:endParaRPr/>
          </a:p>
        </p:txBody>
      </p:sp>
      <p:sp>
        <p:nvSpPr>
          <p:cNvPr id="333" name="Google Shape;333;p22"/>
          <p:cNvSpPr txBox="1"/>
          <p:nvPr>
            <p:ph idx="1" type="body"/>
          </p:nvPr>
        </p:nvSpPr>
        <p:spPr>
          <a:xfrm>
            <a:off x="1382825" y="2099575"/>
            <a:ext cx="7449600" cy="24693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“What do you want to know? And how will knowing that enable you to do your job better?” (Harrington 166)</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7" name="Shape 337"/>
        <p:cNvGrpSpPr/>
        <p:nvPr/>
      </p:nvGrpSpPr>
      <p:grpSpPr>
        <a:xfrm>
          <a:off x="0" y="0"/>
          <a:ext cx="0" cy="0"/>
          <a:chOff x="0" y="0"/>
          <a:chExt cx="0" cy="0"/>
        </a:xfrm>
      </p:grpSpPr>
      <p:sp>
        <p:nvSpPr>
          <p:cNvPr id="338" name="Google Shape;338;p23"/>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Assessment occurs at t</a:t>
            </a:r>
            <a:r>
              <a:rPr lang="en"/>
              <a:t>hree main sites</a:t>
            </a:r>
            <a:endParaRPr/>
          </a:p>
        </p:txBody>
      </p:sp>
      <p:sp>
        <p:nvSpPr>
          <p:cNvPr id="339" name="Google Shape;339;p23"/>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t>
            </a:r>
            <a:r>
              <a:rPr lang="en"/>
              <a:t>lacement: 	To assess a student’s readiness for a class</a:t>
            </a:r>
            <a:endParaRPr/>
          </a:p>
          <a:p>
            <a:pPr indent="0" lvl="0" marL="0" rtl="0" algn="l">
              <a:spcBef>
                <a:spcPts val="1600"/>
              </a:spcBef>
              <a:spcAft>
                <a:spcPts val="0"/>
              </a:spcAft>
              <a:buNone/>
            </a:pPr>
            <a:r>
              <a:rPr lang="en"/>
              <a:t>Classroom: 	To measure a student’s writing ability at some point in or across time</a:t>
            </a:r>
            <a:endParaRPr/>
          </a:p>
          <a:p>
            <a:pPr indent="-914400" lvl="0" marL="914400" rtl="0" algn="l">
              <a:spcBef>
                <a:spcPts val="1600"/>
              </a:spcBef>
              <a:spcAft>
                <a:spcPts val="0"/>
              </a:spcAft>
              <a:buNone/>
            </a:pPr>
            <a:r>
              <a:rPr lang="en"/>
              <a:t>Program: 	To gauge the effectiveness and fit of curriculum, pedagogy and outcomes, at some point in or across time</a:t>
            </a:r>
            <a:endParaRPr/>
          </a:p>
          <a:p>
            <a:pPr indent="0" lvl="0" marL="0" rtl="0" algn="l">
              <a:spcBef>
                <a:spcPts val="160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3" name="Shape 343"/>
        <p:cNvGrpSpPr/>
        <p:nvPr/>
      </p:nvGrpSpPr>
      <p:grpSpPr>
        <a:xfrm>
          <a:off x="0" y="0"/>
          <a:ext cx="0" cy="0"/>
          <a:chOff x="0" y="0"/>
          <a:chExt cx="0" cy="0"/>
        </a:xfrm>
      </p:grpSpPr>
      <p:sp>
        <p:nvSpPr>
          <p:cNvPr id="344" name="Google Shape;344;p24"/>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Assessment strategies vary</a:t>
            </a:r>
            <a:endParaRPr/>
          </a:p>
        </p:txBody>
      </p:sp>
      <p:sp>
        <p:nvSpPr>
          <p:cNvPr id="345" name="Google Shape;345;p24"/>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311150" lvl="0" marL="457200" rtl="0" algn="l">
              <a:lnSpc>
                <a:spcPct val="150000"/>
              </a:lnSpc>
              <a:spcBef>
                <a:spcPts val="0"/>
              </a:spcBef>
              <a:spcAft>
                <a:spcPts val="0"/>
              </a:spcAft>
              <a:buSzPts val="1300"/>
              <a:buChar char="●"/>
            </a:pPr>
            <a:r>
              <a:rPr lang="en"/>
              <a:t>R</a:t>
            </a:r>
            <a:r>
              <a:rPr lang="en"/>
              <a:t>eview student writing: holistic, analytic; all or samples</a:t>
            </a:r>
            <a:endParaRPr/>
          </a:p>
          <a:p>
            <a:pPr indent="-311150" lvl="0" marL="457200" rtl="0" algn="l">
              <a:lnSpc>
                <a:spcPct val="150000"/>
              </a:lnSpc>
              <a:spcBef>
                <a:spcPts val="0"/>
              </a:spcBef>
              <a:spcAft>
                <a:spcPts val="0"/>
              </a:spcAft>
              <a:buSzPts val="1300"/>
              <a:buChar char="●"/>
            </a:pPr>
            <a:r>
              <a:rPr lang="en"/>
              <a:t>Conduct interviews and observations</a:t>
            </a:r>
            <a:endParaRPr/>
          </a:p>
          <a:p>
            <a:pPr indent="-311150" lvl="0" marL="457200" rtl="0" algn="l">
              <a:lnSpc>
                <a:spcPct val="150000"/>
              </a:lnSpc>
              <a:spcBef>
                <a:spcPts val="0"/>
              </a:spcBef>
              <a:spcAft>
                <a:spcPts val="0"/>
              </a:spcAft>
              <a:buSzPts val="1300"/>
              <a:buChar char="●"/>
            </a:pPr>
            <a:r>
              <a:rPr lang="en"/>
              <a:t>Survey students and/or faculty</a:t>
            </a:r>
            <a:endParaRPr/>
          </a:p>
          <a:p>
            <a:pPr indent="-311150" lvl="0" marL="457200" rtl="0" algn="l">
              <a:lnSpc>
                <a:spcPct val="150000"/>
              </a:lnSpc>
              <a:spcBef>
                <a:spcPts val="0"/>
              </a:spcBef>
              <a:spcAft>
                <a:spcPts val="0"/>
              </a:spcAft>
              <a:buSzPts val="1300"/>
              <a:buChar char="●"/>
            </a:pPr>
            <a:r>
              <a:rPr lang="en"/>
              <a:t>Review teaching materials (assignments, grading rubrics, etc.)</a:t>
            </a:r>
            <a:endParaRPr/>
          </a:p>
          <a:p>
            <a:pPr indent="-311150" lvl="0" marL="457200" rtl="0" algn="l">
              <a:lnSpc>
                <a:spcPct val="150000"/>
              </a:lnSpc>
              <a:spcBef>
                <a:spcPts val="0"/>
              </a:spcBef>
              <a:spcAft>
                <a:spcPts val="0"/>
              </a:spcAft>
              <a:buSzPts val="1300"/>
              <a:buChar char="●"/>
            </a:pPr>
            <a:r>
              <a:rPr lang="en"/>
              <a:t>Review data on retention, success, and persistence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9" name="Shape 349"/>
        <p:cNvGrpSpPr/>
        <p:nvPr/>
      </p:nvGrpSpPr>
      <p:grpSpPr>
        <a:xfrm>
          <a:off x="0" y="0"/>
          <a:ext cx="0" cy="0"/>
          <a:chOff x="0" y="0"/>
          <a:chExt cx="0" cy="0"/>
        </a:xfrm>
      </p:grpSpPr>
      <p:sp>
        <p:nvSpPr>
          <p:cNvPr id="350" name="Google Shape;350;p25"/>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Assessment should be manageable</a:t>
            </a:r>
            <a:endParaRPr/>
          </a:p>
        </p:txBody>
      </p:sp>
      <p:sp>
        <p:nvSpPr>
          <p:cNvPr id="351" name="Google Shape;351;p25"/>
          <p:cNvSpPr txBox="1"/>
          <p:nvPr>
            <p:ph idx="1" type="body"/>
          </p:nvPr>
        </p:nvSpPr>
        <p:spPr>
          <a:xfrm>
            <a:off x="1303800" y="1939625"/>
            <a:ext cx="7030500" cy="25416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400"/>
              <a:t>5 q</a:t>
            </a:r>
            <a:r>
              <a:rPr lang="en" sz="1400"/>
              <a:t>uestions to ask</a:t>
            </a:r>
            <a:endParaRPr sz="1400"/>
          </a:p>
          <a:p>
            <a:pPr indent="-311150" lvl="0" marL="457200" rtl="0" algn="l">
              <a:lnSpc>
                <a:spcPct val="150000"/>
              </a:lnSpc>
              <a:spcBef>
                <a:spcPts val="1600"/>
              </a:spcBef>
              <a:spcAft>
                <a:spcPts val="0"/>
              </a:spcAft>
              <a:buSzPts val="1300"/>
              <a:buAutoNum type="arabicPeriod"/>
            </a:pPr>
            <a:r>
              <a:rPr lang="en"/>
              <a:t>What do we really want to know?</a:t>
            </a:r>
            <a:endParaRPr/>
          </a:p>
          <a:p>
            <a:pPr indent="-311150" lvl="0" marL="457200" rtl="0" algn="l">
              <a:lnSpc>
                <a:spcPct val="150000"/>
              </a:lnSpc>
              <a:spcBef>
                <a:spcPts val="0"/>
              </a:spcBef>
              <a:spcAft>
                <a:spcPts val="0"/>
              </a:spcAft>
              <a:buSzPts val="1300"/>
              <a:buAutoNum type="arabicPeriod"/>
            </a:pPr>
            <a:r>
              <a:rPr lang="en"/>
              <a:t>What will we really be able to do with that knowledge?</a:t>
            </a:r>
            <a:endParaRPr/>
          </a:p>
          <a:p>
            <a:pPr indent="-311150" lvl="0" marL="457200" rtl="0" algn="l">
              <a:lnSpc>
                <a:spcPct val="150000"/>
              </a:lnSpc>
              <a:spcBef>
                <a:spcPts val="0"/>
              </a:spcBef>
              <a:spcAft>
                <a:spcPts val="0"/>
              </a:spcAft>
              <a:buSzPts val="1300"/>
              <a:buAutoNum type="arabicPeriod"/>
            </a:pPr>
            <a:r>
              <a:rPr lang="en"/>
              <a:t>What are the options for gathering that knowledge?</a:t>
            </a:r>
            <a:endParaRPr/>
          </a:p>
          <a:p>
            <a:pPr indent="-311150" lvl="0" marL="457200" rtl="0" algn="l">
              <a:lnSpc>
                <a:spcPct val="150000"/>
              </a:lnSpc>
              <a:spcBef>
                <a:spcPts val="0"/>
              </a:spcBef>
              <a:spcAft>
                <a:spcPts val="0"/>
              </a:spcAft>
              <a:buSzPts val="1300"/>
              <a:buAutoNum type="arabicPeriod"/>
            </a:pPr>
            <a:r>
              <a:rPr lang="en"/>
              <a:t>Will the assessment strategy be sustainable?</a:t>
            </a:r>
            <a:endParaRPr/>
          </a:p>
          <a:p>
            <a:pPr indent="-311150" lvl="0" marL="457200" rtl="0" algn="l">
              <a:lnSpc>
                <a:spcPct val="150000"/>
              </a:lnSpc>
              <a:spcBef>
                <a:spcPts val="0"/>
              </a:spcBef>
              <a:spcAft>
                <a:spcPts val="0"/>
              </a:spcAft>
              <a:buSzPts val="1300"/>
              <a:buAutoNum type="arabicPeriod"/>
            </a:pPr>
            <a:r>
              <a:rPr lang="en"/>
              <a:t>How might we make the process fun as well as valuable?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5" name="Shape 355"/>
        <p:cNvGrpSpPr/>
        <p:nvPr/>
      </p:nvGrpSpPr>
      <p:grpSpPr>
        <a:xfrm>
          <a:off x="0" y="0"/>
          <a:ext cx="0" cy="0"/>
          <a:chOff x="0" y="0"/>
          <a:chExt cx="0" cy="0"/>
        </a:xfrm>
      </p:grpSpPr>
      <p:sp>
        <p:nvSpPr>
          <p:cNvPr id="356" name="Google Shape;356;p26"/>
          <p:cNvSpPr txBox="1"/>
          <p:nvPr>
            <p:ph type="title"/>
          </p:nvPr>
        </p:nvSpPr>
        <p:spPr>
          <a:xfrm>
            <a:off x="1303800" y="598575"/>
            <a:ext cx="7030500" cy="742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Select Bibliography</a:t>
            </a:r>
            <a:endParaRPr/>
          </a:p>
        </p:txBody>
      </p:sp>
      <p:sp>
        <p:nvSpPr>
          <p:cNvPr id="357" name="Google Shape;357;p26"/>
          <p:cNvSpPr txBox="1"/>
          <p:nvPr>
            <p:ph idx="1" type="body"/>
          </p:nvPr>
        </p:nvSpPr>
        <p:spPr>
          <a:xfrm>
            <a:off x="1303800" y="1340700"/>
            <a:ext cx="7030500" cy="32175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Broad, Bob. </a:t>
            </a:r>
            <a:r>
              <a:rPr i="1" lang="en"/>
              <a:t>What We Really Value: Beyond Rubrics in Teaching and Assessing Writing</a:t>
            </a:r>
            <a:r>
              <a:rPr lang="en"/>
              <a:t>.</a:t>
            </a:r>
            <a:br>
              <a:rPr lang="en"/>
            </a:br>
            <a:r>
              <a:rPr lang="en"/>
              <a:t>	Logan: Utah State UP, 2003.</a:t>
            </a:r>
            <a:br>
              <a:rPr lang="en"/>
            </a:br>
            <a:r>
              <a:rPr lang="en"/>
              <a:t>Condon, William. “Reinventing Writing Assessment: How the Conversation Is Shifting.”</a:t>
            </a:r>
            <a:br>
              <a:rPr lang="en"/>
            </a:br>
            <a:r>
              <a:rPr lang="en"/>
              <a:t>	</a:t>
            </a:r>
            <a:r>
              <a:rPr i="1" lang="en"/>
              <a:t>WPA: Journal</a:t>
            </a:r>
            <a:r>
              <a:rPr lang="en"/>
              <a:t> 34:2 (Spring) 2011: 162-82.</a:t>
            </a:r>
            <a:br>
              <a:rPr lang="en"/>
            </a:br>
            <a:r>
              <a:rPr lang="en"/>
              <a:t>Harrington, Susanmarie, “What is Assessment?” in </a:t>
            </a:r>
            <a:r>
              <a:rPr i="1" lang="en"/>
              <a:t>A Rhetoric for Writing Program</a:t>
            </a:r>
            <a:br>
              <a:rPr i="1" lang="en"/>
            </a:br>
            <a:r>
              <a:rPr i="1" lang="en"/>
              <a:t>	Administrators,</a:t>
            </a:r>
            <a:r>
              <a:rPr lang="en"/>
              <a:t> Rita Malencyk, ed. Anderson, SC: Parlor Press, 2013: 156-168.</a:t>
            </a:r>
            <a:br>
              <a:rPr lang="en"/>
            </a:br>
            <a:r>
              <a:rPr i="1" lang="en"/>
              <a:t>Journal of Writing Assessment</a:t>
            </a:r>
            <a:r>
              <a:rPr lang="en"/>
              <a:t>. </a:t>
            </a:r>
            <a:r>
              <a:rPr lang="en" u="sng">
                <a:solidFill>
                  <a:schemeClr val="hlink"/>
                </a:solidFill>
                <a:hlinkClick r:id="rId3"/>
              </a:rPr>
              <a:t>http://journalofwritingassessment.org/</a:t>
            </a:r>
            <a:br>
              <a:rPr lang="en"/>
            </a:br>
            <a:r>
              <a:rPr lang="en"/>
              <a:t>“NCTE-WPA White Paper on Writing Assessment in Colleges and Universities.” NCTE-WPA.</a:t>
            </a:r>
            <a:br>
              <a:rPr lang="en"/>
            </a:br>
            <a:r>
              <a:rPr lang="en"/>
              <a:t>	</a:t>
            </a:r>
            <a:r>
              <a:rPr lang="en" u="sng">
                <a:solidFill>
                  <a:schemeClr val="hlink"/>
                </a:solidFill>
                <a:hlinkClick r:id="rId4"/>
              </a:rPr>
              <a:t>http://wpacouncil.org/whitepaper</a:t>
            </a:r>
            <a:br>
              <a:rPr lang="en"/>
            </a:br>
            <a:r>
              <a:rPr lang="en"/>
              <a:t>O’Neill, Peggy, Cindy Moore, and Brian Huot. </a:t>
            </a:r>
            <a:r>
              <a:rPr i="1" lang="en"/>
              <a:t>A Guide to College Writing Assessment</a:t>
            </a:r>
            <a:r>
              <a:rPr lang="en"/>
              <a:t>. Logan:</a:t>
            </a:r>
            <a:br>
              <a:rPr lang="en"/>
            </a:br>
            <a:r>
              <a:rPr lang="en"/>
              <a:t>	Utah State UP., 2009.</a:t>
            </a:r>
            <a:br>
              <a:rPr lang="en"/>
            </a:br>
            <a:r>
              <a:rPr lang="en"/>
              <a:t>“Writing Assessment: A Position Statement.” CCCC Position Statement.</a:t>
            </a:r>
            <a:br>
              <a:rPr lang="en"/>
            </a:br>
            <a:r>
              <a:rPr lang="en"/>
              <a:t>	https://cccc.ncte.org/cccc/resources/positions/writingassessment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2" name="Shape 282"/>
        <p:cNvGrpSpPr/>
        <p:nvPr/>
      </p:nvGrpSpPr>
      <p:grpSpPr>
        <a:xfrm>
          <a:off x="0" y="0"/>
          <a:ext cx="0" cy="0"/>
          <a:chOff x="0" y="0"/>
          <a:chExt cx="0" cy="0"/>
        </a:xfrm>
      </p:grpSpPr>
      <p:sp>
        <p:nvSpPr>
          <p:cNvPr id="283" name="Google Shape;283;p14"/>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Assessment Song</a:t>
            </a:r>
            <a:endParaRPr/>
          </a:p>
          <a:p>
            <a:pPr indent="0" lvl="0" marL="0" rtl="0" algn="l">
              <a:spcBef>
                <a:spcPts val="0"/>
              </a:spcBef>
              <a:spcAft>
                <a:spcPts val="0"/>
              </a:spcAft>
              <a:buNone/>
            </a:pPr>
            <a:r>
              <a:t/>
            </a:r>
            <a:endParaRPr/>
          </a:p>
        </p:txBody>
      </p:sp>
      <p:sp>
        <p:nvSpPr>
          <p:cNvPr id="284" name="Google Shape;284;p14"/>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My assessment has a first name,</a:t>
            </a:r>
            <a:br>
              <a:rPr lang="en"/>
            </a:br>
            <a:r>
              <a:rPr lang="en"/>
              <a:t>It’s A-S-S-E-S.</a:t>
            </a:r>
            <a:br>
              <a:rPr lang="en"/>
            </a:br>
            <a:r>
              <a:rPr lang="en"/>
              <a:t>My assessment has a second name,</a:t>
            </a:r>
            <a:br>
              <a:rPr lang="en"/>
            </a:br>
            <a:r>
              <a:rPr lang="en"/>
              <a:t>It’s what a f*ing mess!</a:t>
            </a:r>
            <a:endParaRPr/>
          </a:p>
          <a:p>
            <a:pPr indent="0" lvl="0" marL="0" rtl="0" algn="l">
              <a:spcBef>
                <a:spcPts val="1600"/>
              </a:spcBef>
              <a:spcAft>
                <a:spcPts val="0"/>
              </a:spcAft>
              <a:buNone/>
            </a:pPr>
            <a:r>
              <a:rPr lang="en"/>
              <a:t>Oh, I love to assess every day</a:t>
            </a:r>
            <a:br>
              <a:rPr lang="en"/>
            </a:br>
            <a:r>
              <a:rPr lang="en"/>
              <a:t>And if you ask me why, I’ll say,</a:t>
            </a:r>
            <a:br>
              <a:rPr lang="en"/>
            </a:br>
            <a:r>
              <a:rPr lang="en"/>
              <a:t>‘Cause bureaucrats came all the way from</a:t>
            </a:r>
            <a:br>
              <a:rPr lang="en"/>
            </a:br>
            <a:r>
              <a:rPr lang="en"/>
              <a:t>O-L-Y-M-P-I-A!</a:t>
            </a:r>
            <a:endParaRPr/>
          </a:p>
          <a:p>
            <a:pPr indent="0" lvl="0" marL="0" rtl="0" algn="r">
              <a:spcBef>
                <a:spcPts val="1600"/>
              </a:spcBef>
              <a:spcAft>
                <a:spcPts val="0"/>
              </a:spcAft>
              <a:buNone/>
            </a:pPr>
            <a:r>
              <a:rPr i="1" lang="en">
                <a:solidFill>
                  <a:srgbClr val="000000"/>
                </a:solidFill>
              </a:rPr>
              <a:t>Professor Susan Lonac, sometime late last century</a:t>
            </a:r>
            <a:endParaRPr i="1">
              <a:solidFill>
                <a:srgbClr val="000000"/>
              </a:solidFill>
            </a:endParaRPr>
          </a:p>
          <a:p>
            <a:pPr indent="0" lvl="0" marL="0" rtl="0" algn="l">
              <a:spcBef>
                <a:spcPts val="1600"/>
              </a:spcBef>
              <a:spcAft>
                <a:spcPts val="0"/>
              </a:spcAft>
              <a:buNone/>
            </a:pPr>
            <a:r>
              <a:t/>
            </a:r>
            <a:endParaRPr/>
          </a:p>
          <a:p>
            <a:pPr indent="0" lvl="0" marL="0" rtl="0" algn="l">
              <a:spcBef>
                <a:spcPts val="1600"/>
              </a:spcBef>
              <a:spcAft>
                <a:spcPts val="0"/>
              </a:spcAft>
              <a:buNone/>
            </a:pPr>
            <a:r>
              <a:rPr lang="en"/>
              <a:t>a</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8" name="Shape 288"/>
        <p:cNvGrpSpPr/>
        <p:nvPr/>
      </p:nvGrpSpPr>
      <p:grpSpPr>
        <a:xfrm>
          <a:off x="0" y="0"/>
          <a:ext cx="0" cy="0"/>
          <a:chOff x="0" y="0"/>
          <a:chExt cx="0" cy="0"/>
        </a:xfrm>
      </p:grpSpPr>
      <p:sp>
        <p:nvSpPr>
          <p:cNvPr id="289" name="Google Shape;289;p15"/>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a:t>Susanmarie Harrington, “What is Assessment?”</a:t>
            </a:r>
            <a:endParaRPr/>
          </a:p>
        </p:txBody>
      </p:sp>
      <p:sp>
        <p:nvSpPr>
          <p:cNvPr id="290" name="Google Shape;290;p15"/>
          <p:cNvSpPr txBox="1"/>
          <p:nvPr>
            <p:ph idx="1" type="body"/>
          </p:nvPr>
        </p:nvSpPr>
        <p:spPr>
          <a:xfrm>
            <a:off x="1303800" y="3861575"/>
            <a:ext cx="4972500" cy="670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 </a:t>
            </a:r>
            <a:r>
              <a:rPr i="1" lang="en"/>
              <a:t>A Rhetoric for Writing Program Administrators,</a:t>
            </a:r>
            <a:r>
              <a:rPr lang="en"/>
              <a:t> Rita Malencyk, ed. Anderson, SC: Parlor Press, 2013: 156-168.</a:t>
            </a:r>
            <a:endParaRPr/>
          </a:p>
        </p:txBody>
      </p:sp>
      <p:pic>
        <p:nvPicPr>
          <p:cNvPr id="291" name="Google Shape;291;p15"/>
          <p:cNvPicPr preferRelativeResize="0"/>
          <p:nvPr/>
        </p:nvPicPr>
        <p:blipFill>
          <a:blip r:embed="rId3">
            <a:alphaModFix/>
          </a:blip>
          <a:stretch>
            <a:fillRect/>
          </a:stretch>
        </p:blipFill>
        <p:spPr>
          <a:xfrm>
            <a:off x="6317324" y="1597875"/>
            <a:ext cx="1933526" cy="29074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5" name="Shape 295"/>
        <p:cNvGrpSpPr/>
        <p:nvPr/>
      </p:nvGrpSpPr>
      <p:grpSpPr>
        <a:xfrm>
          <a:off x="0" y="0"/>
          <a:ext cx="0" cy="0"/>
          <a:chOff x="0" y="0"/>
          <a:chExt cx="0" cy="0"/>
        </a:xfrm>
      </p:grpSpPr>
      <p:sp>
        <p:nvSpPr>
          <p:cNvPr id="296" name="Google Shape;296;p16"/>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Assessment tells stories</a:t>
            </a:r>
            <a:endParaRPr/>
          </a:p>
        </p:txBody>
      </p:sp>
      <p:sp>
        <p:nvSpPr>
          <p:cNvPr id="297" name="Google Shape;297;p16"/>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At a community college, faculty teaching composition courses take a few extra minutes at the end of the semester to fill out an additional form for every third portfolio on their roster. Using just a few of the program’s thirteen common goals, faculty use a checklist to quickly rate the portfolio’s level of achievement, and most add a few (voluntary) discursive comments. Each year, the department decides which of the program’s common outcomes will be highlighted in the assessment; over five years, virtually all of the outcomes will be assessed.</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1" name="Shape 301"/>
        <p:cNvGrpSpPr/>
        <p:nvPr/>
      </p:nvGrpSpPr>
      <p:grpSpPr>
        <a:xfrm>
          <a:off x="0" y="0"/>
          <a:ext cx="0" cy="0"/>
          <a:chOff x="0" y="0"/>
          <a:chExt cx="0" cy="0"/>
        </a:xfrm>
      </p:grpSpPr>
      <p:sp>
        <p:nvSpPr>
          <p:cNvPr id="302" name="Google Shape;302;p17"/>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Assessment tells stories</a:t>
            </a:r>
            <a:endParaRPr/>
          </a:p>
        </p:txBody>
      </p:sp>
      <p:sp>
        <p:nvSpPr>
          <p:cNvPr id="303" name="Google Shape;303;p17"/>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a:t>
            </a:r>
            <a:r>
              <a:rPr lang="en"/>
              <a:t>Program administrators total the ratings from all sections and report to the administration on the ways in which the program’s students meet proficiency in those areas. They also bring results back to the faculty, who have changed the way they teach in response to what they have learned. Each year, the department plans for the future, given what they now know about student learning in the highlighted areas.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7" name="Shape 307"/>
        <p:cNvGrpSpPr/>
        <p:nvPr/>
      </p:nvGrpSpPr>
      <p:grpSpPr>
        <a:xfrm>
          <a:off x="0" y="0"/>
          <a:ext cx="0" cy="0"/>
          <a:chOff x="0" y="0"/>
          <a:chExt cx="0" cy="0"/>
        </a:xfrm>
      </p:grpSpPr>
      <p:sp>
        <p:nvSpPr>
          <p:cNvPr id="308" name="Google Shape;308;p18"/>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Assessment tells stories</a:t>
            </a:r>
            <a:endParaRPr/>
          </a:p>
        </p:txBody>
      </p:sp>
      <p:sp>
        <p:nvSpPr>
          <p:cNvPr id="309" name="Google Shape;309;p18"/>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t>
            </a:r>
            <a:r>
              <a:rPr lang="en"/>
              <a:t>Seeing that students were unevenly citing sources, they attended to citation differently in class, developing new teaching approaches after conversation about the assessment results. Eventually, the faculty decided to collapse and revise the program outcomes, moving from thirteen outcomes to just five.</a:t>
            </a:r>
            <a:endParaRPr/>
          </a:p>
          <a:p>
            <a:pPr indent="0" lvl="0" marL="0" rtl="0" algn="l">
              <a:spcBef>
                <a:spcPts val="16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3" name="Shape 313"/>
        <p:cNvGrpSpPr/>
        <p:nvPr/>
      </p:nvGrpSpPr>
      <p:grpSpPr>
        <a:xfrm>
          <a:off x="0" y="0"/>
          <a:ext cx="0" cy="0"/>
          <a:chOff x="0" y="0"/>
          <a:chExt cx="0" cy="0"/>
        </a:xfrm>
      </p:grpSpPr>
      <p:sp>
        <p:nvSpPr>
          <p:cNvPr id="314" name="Google Shape;314;p19"/>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Assessment tells stories</a:t>
            </a:r>
            <a:endParaRPr/>
          </a:p>
          <a:p>
            <a:pPr indent="0" lvl="0" marL="0" rtl="0" algn="l">
              <a:spcBef>
                <a:spcPts val="0"/>
              </a:spcBef>
              <a:spcAft>
                <a:spcPts val="0"/>
              </a:spcAft>
              <a:buNone/>
            </a:pPr>
            <a:r>
              <a:t/>
            </a:r>
            <a:endParaRPr/>
          </a:p>
        </p:txBody>
      </p:sp>
      <p:sp>
        <p:nvSpPr>
          <p:cNvPr id="315" name="Google Shape;315;p19"/>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portfolios had been introduced—under faculty leadership—as a way to develop an assessment to replace a standardized exam. Over time, they became a means of complying with the campus’ assessment directive as well as a means of reflecting on the curriculum.”</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r">
              <a:spcBef>
                <a:spcPts val="1600"/>
              </a:spcBef>
              <a:spcAft>
                <a:spcPts val="1600"/>
              </a:spcAft>
              <a:buNone/>
            </a:pPr>
            <a:r>
              <a:rPr lang="en"/>
              <a:t>Susanmarie Harrington, borrowing from Adler-Kassner and O’Neill, 158-59</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9" name="Shape 319"/>
        <p:cNvGrpSpPr/>
        <p:nvPr/>
      </p:nvGrpSpPr>
      <p:grpSpPr>
        <a:xfrm>
          <a:off x="0" y="0"/>
          <a:ext cx="0" cy="0"/>
          <a:chOff x="0" y="0"/>
          <a:chExt cx="0" cy="0"/>
        </a:xfrm>
      </p:grpSpPr>
      <p:sp>
        <p:nvSpPr>
          <p:cNvPr id="320" name="Google Shape;320;p20"/>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Assessment lets people make decisions</a:t>
            </a:r>
            <a:endParaRPr/>
          </a:p>
        </p:txBody>
      </p:sp>
      <p:sp>
        <p:nvSpPr>
          <p:cNvPr id="321" name="Google Shape;321;p20"/>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a:t>
            </a:r>
            <a:r>
              <a:rPr lang="en"/>
              <a:t>Key to the design of any assessment is a sense of what the information provided by the assessment will make possible. Good assessment should be done in order to facilitate the design or improvement of program activities” (Harrington 160).</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5" name="Shape 325"/>
        <p:cNvGrpSpPr/>
        <p:nvPr/>
      </p:nvGrpSpPr>
      <p:grpSpPr>
        <a:xfrm>
          <a:off x="0" y="0"/>
          <a:ext cx="0" cy="0"/>
          <a:chOff x="0" y="0"/>
          <a:chExt cx="0" cy="0"/>
        </a:xfrm>
      </p:grpSpPr>
      <p:sp>
        <p:nvSpPr>
          <p:cNvPr id="326" name="Google Shape;326;p21"/>
          <p:cNvSpPr txBox="1"/>
          <p:nvPr>
            <p:ph type="title"/>
          </p:nvPr>
        </p:nvSpPr>
        <p:spPr>
          <a:xfrm>
            <a:off x="1303800" y="598575"/>
            <a:ext cx="7030500" cy="9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Assessment is rhetorical</a:t>
            </a:r>
            <a:endParaRPr/>
          </a:p>
        </p:txBody>
      </p:sp>
      <p:sp>
        <p:nvSpPr>
          <p:cNvPr id="327" name="Google Shape;327;p21"/>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a:t>
            </a:r>
            <a:r>
              <a:rPr lang="en"/>
              <a:t>Assessments, like all texts, have audiences, purposes, and settings. . .  If you [define these things] while keeping in mind the narrative about writing that you want to promulgate, while keeping in mind the questions that are most important for you,” then assessment will be both meaningful and effective (Harrington 162).</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