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1"/>
  </p:notesMasterIdLst>
  <p:sldIdLst>
    <p:sldId id="256" r:id="rId2"/>
    <p:sldId id="368" r:id="rId3"/>
    <p:sldId id="372" r:id="rId4"/>
    <p:sldId id="400" r:id="rId5"/>
    <p:sldId id="405" r:id="rId6"/>
    <p:sldId id="404" r:id="rId7"/>
    <p:sldId id="391" r:id="rId8"/>
    <p:sldId id="401" r:id="rId9"/>
    <p:sldId id="406"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71" autoAdjust="0"/>
  </p:normalViewPr>
  <p:slideViewPr>
    <p:cSldViewPr snapToGrid="0">
      <p:cViewPr varScale="1">
        <p:scale>
          <a:sx n="88" d="100"/>
          <a:sy n="88" d="100"/>
        </p:scale>
        <p:origin x="660"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fontAlgn="base">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fb25895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fb25895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r>
              <a:rPr lang="en-US" sz="1100" b="0" i="0" u="none" strike="noStrike" cap="none" dirty="0" smtClean="0">
                <a:solidFill>
                  <a:srgbClr val="000000"/>
                </a:solidFill>
                <a:effectLst/>
                <a:latin typeface="Arial"/>
                <a:ea typeface="Arial"/>
                <a:cs typeface="Arial"/>
                <a:sym typeface="Arial"/>
              </a:rPr>
              <a:t>How can we be sure the outcomes go beyond this room to other faculty and departments from around the state in ways that translate changed practice? We’ll return to the beginning of the day’s “</a:t>
            </a:r>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 and then, as a group, we’ll work through a protocol to explore opportunities for “</a:t>
            </a:r>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a:t>
            </a:r>
            <a:r>
              <a:rPr lang="en-US" sz="1100" b="1" i="0" u="none" strike="noStrike" cap="none" dirty="0" smtClean="0">
                <a:solidFill>
                  <a:srgbClr val="000000"/>
                </a:solidFill>
                <a:effectLst/>
                <a:latin typeface="Arial"/>
                <a:ea typeface="Arial"/>
                <a:cs typeface="Arial"/>
                <a:sym typeface="Arial"/>
              </a:rPr>
              <a:t>Ask questions. Understand it.</a:t>
            </a:r>
            <a:endParaRPr lang="en-US" b="0" dirty="0" smtClean="0">
              <a:effectLst/>
            </a:endParaRPr>
          </a:p>
          <a:p>
            <a:pPr rtl="0"/>
            <a:r>
              <a:rPr lang="en-US" sz="1100" b="1" i="0" u="none" strike="noStrike" cap="none" dirty="0" smtClean="0">
                <a:solidFill>
                  <a:srgbClr val="000000"/>
                </a:solidFill>
                <a:effectLst/>
                <a:latin typeface="Arial"/>
                <a:ea typeface="Arial"/>
                <a:cs typeface="Arial"/>
                <a:sym typeface="Arial"/>
              </a:rPr>
              <a:t>NOW . . .how do we carry this further?</a:t>
            </a:r>
            <a:endParaRPr lang="en-US" b="0" dirty="0" smtClean="0">
              <a:effectLst/>
            </a:endParaRPr>
          </a:p>
          <a:p>
            <a:pPr rtl="0"/>
            <a:r>
              <a:rPr lang="en-US" sz="1100" b="1" i="0" u="none" strike="noStrike" cap="none" dirty="0" smtClean="0">
                <a:solidFill>
                  <a:srgbClr val="000000"/>
                </a:solidFill>
                <a:effectLst/>
                <a:latin typeface="Arial"/>
                <a:ea typeface="Arial"/>
                <a:cs typeface="Arial"/>
                <a:sym typeface="Arial"/>
              </a:rPr>
              <a:t>Where does this go besides this room?</a:t>
            </a:r>
            <a:r>
              <a:rPr lang="en-US" b="0" dirty="0" smtClean="0">
                <a:effectLst/>
              </a:rPr>
              <a:t/>
            </a:r>
            <a:br>
              <a:rPr lang="en-US" b="0" dirty="0" smtClean="0">
                <a:effectLst/>
              </a:rPr>
            </a:b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Homework for this Session</a:t>
            </a:r>
            <a:r>
              <a:rPr lang="en-US" sz="1100" b="0" i="0" u="none" strike="noStrike" cap="none" dirty="0" smtClean="0">
                <a:solidFill>
                  <a:srgbClr val="000000"/>
                </a:solidFill>
                <a:effectLst/>
                <a:latin typeface="Arial"/>
                <a:ea typeface="Arial"/>
                <a:cs typeface="Arial"/>
                <a:sym typeface="Arial"/>
              </a:rPr>
              <a:t>: Kathy Yancey article about writing </a:t>
            </a:r>
            <a:endParaRPr lang="en-US" b="0" dirty="0" smtClean="0">
              <a:effectLst/>
            </a:endParaRPr>
          </a:p>
          <a:p>
            <a:pPr rtl="0"/>
            <a:r>
              <a:rPr lang="en-US" sz="1100" b="0" i="0" u="none" strike="noStrike" cap="none" dirty="0" smtClean="0">
                <a:solidFill>
                  <a:srgbClr val="000000"/>
                </a:solidFill>
                <a:effectLst/>
                <a:latin typeface="Arial"/>
                <a:ea typeface="Arial"/>
                <a:cs typeface="Arial"/>
                <a:sym typeface="Arial"/>
              </a:rPr>
              <a:t>in the 21st century. Comp has moved is moving . . . start the day </a:t>
            </a:r>
            <a:endParaRPr lang="en-US" b="0" dirty="0" smtClean="0">
              <a:effectLst/>
            </a:endParaRPr>
          </a:p>
          <a:p>
            <a:pPr rtl="0"/>
            <a:r>
              <a:rPr lang="en-US" sz="1100" b="0" i="0" u="none" strike="noStrike" cap="none" dirty="0" smtClean="0">
                <a:solidFill>
                  <a:srgbClr val="000000"/>
                </a:solidFill>
                <a:effectLst/>
                <a:latin typeface="Arial"/>
                <a:ea typeface="Arial"/>
                <a:cs typeface="Arial"/>
                <a:sym typeface="Arial"/>
              </a:rPr>
              <a:t>from a place of “Here is where we are going and we have a reason for why we are doing it. Even if you are new . . . we’re assuming you want to be part of the future.” Institutional </a:t>
            </a:r>
            <a:r>
              <a:rPr lang="en-US" sz="1100" b="0" i="0" u="none" strike="noStrike" cap="none" dirty="0" err="1" smtClean="0">
                <a:solidFill>
                  <a:srgbClr val="000000"/>
                </a:solidFill>
                <a:effectLst/>
                <a:latin typeface="Arial"/>
                <a:ea typeface="Arial"/>
                <a:cs typeface="Arial"/>
                <a:sym typeface="Arial"/>
              </a:rPr>
              <a:t>mindframe</a:t>
            </a:r>
            <a:r>
              <a:rPr lang="en-US" sz="1100" b="0" i="0" u="none" strike="noStrike" cap="none" dirty="0" smtClean="0">
                <a:solidFill>
                  <a:srgbClr val="000000"/>
                </a:solidFill>
                <a:effectLst/>
                <a:latin typeface="Arial"/>
                <a:ea typeface="Arial"/>
                <a:cs typeface="Arial"/>
                <a:sym typeface="Arial"/>
              </a:rPr>
              <a:t>.</a:t>
            </a:r>
            <a:endParaRPr lang="en-US" b="0" dirty="0" smtClean="0">
              <a:effectLst/>
            </a:endParaRPr>
          </a:p>
          <a:p>
            <a:pPr rtl="0"/>
            <a:r>
              <a:rPr lang="en-US" sz="1100" b="0" i="0" u="none" strike="noStrike" cap="none" dirty="0" smtClean="0">
                <a:solidFill>
                  <a:srgbClr val="000000"/>
                </a:solidFill>
                <a:effectLst/>
                <a:latin typeface="Arial"/>
                <a:ea typeface="Arial"/>
                <a:cs typeface="Arial"/>
                <a:sym typeface="Arial"/>
              </a:rPr>
              <a:t>Session Activity Break-out Groups:</a:t>
            </a:r>
            <a:endParaRPr lang="en-US" sz="1050" dirty="0" smtClean="0"/>
          </a:p>
        </p:txBody>
      </p:sp>
    </p:spTree>
    <p:extLst>
      <p:ext uri="{BB962C8B-B14F-4D97-AF65-F5344CB8AC3E}">
        <p14:creationId xmlns:p14="http://schemas.microsoft.com/office/powerpoint/2010/main" val="143171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fb25895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fb25895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r>
              <a:rPr lang="en-US" sz="1100" b="0" i="0" u="none" strike="noStrike" cap="none" dirty="0" smtClean="0">
                <a:solidFill>
                  <a:srgbClr val="000000"/>
                </a:solidFill>
                <a:effectLst/>
                <a:latin typeface="Arial"/>
                <a:ea typeface="Arial"/>
                <a:cs typeface="Arial"/>
                <a:sym typeface="Arial"/>
              </a:rPr>
              <a:t>focused time to discuss complex points in our outcomes and to organize “</a:t>
            </a:r>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a:t>
            </a:r>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groups” around discussion:</a:t>
            </a:r>
            <a:endParaRPr lang="en-US" b="0" dirty="0" smtClean="0">
              <a:effectLst/>
            </a:endParaRPr>
          </a:p>
          <a:p>
            <a:pPr lvl="1" rtl="0" fontAlgn="base"/>
            <a:r>
              <a:rPr lang="en-US" sz="1100" b="0" i="0" u="none" strike="noStrike" cap="none" dirty="0" smtClean="0">
                <a:solidFill>
                  <a:srgbClr val="000000"/>
                </a:solidFill>
                <a:effectLst/>
                <a:latin typeface="Arial"/>
                <a:ea typeface="Arial"/>
                <a:cs typeface="Arial"/>
                <a:sym typeface="Arial"/>
              </a:rPr>
              <a:t>Teaching Rhetoric knowledge (outcome 1)? (Jeff can do this unless there’s someone eager)	</a:t>
            </a:r>
          </a:p>
          <a:p>
            <a:pPr lvl="1" rtl="0" fontAlgn="base"/>
            <a:r>
              <a:rPr lang="en-US" sz="1100" b="0" i="0" u="none" strike="noStrike" cap="none" dirty="0" smtClean="0">
                <a:solidFill>
                  <a:srgbClr val="000000"/>
                </a:solidFill>
                <a:effectLst/>
                <a:latin typeface="Arial"/>
                <a:ea typeface="Arial"/>
                <a:cs typeface="Arial"/>
                <a:sym typeface="Arial"/>
              </a:rPr>
              <a:t>Teaching Reading critically (outcome 3) (If need be, Ian might be able to facilitate this session remotely from SoCal; a body on the ground is preferable, though) </a:t>
            </a:r>
          </a:p>
          <a:p>
            <a:pPr lvl="1" rtl="0" fontAlgn="base"/>
            <a:r>
              <a:rPr lang="en-US" sz="1100" b="0" i="0" u="none" strike="noStrike" cap="none" dirty="0" smtClean="0">
                <a:solidFill>
                  <a:srgbClr val="000000"/>
                </a:solidFill>
                <a:effectLst/>
                <a:latin typeface="Arial"/>
                <a:ea typeface="Arial"/>
                <a:cs typeface="Arial"/>
                <a:sym typeface="Arial"/>
              </a:rPr>
              <a:t>Teaching Grammar / Language Bias (outcome 2: “formal rules” ) (Jessica Steele from Whatcom)</a:t>
            </a:r>
          </a:p>
          <a:p>
            <a:pPr lvl="1" rtl="0" fontAlgn="base"/>
            <a:r>
              <a:rPr lang="en-US" sz="1100" b="0" i="0" u="none" strike="noStrike" cap="none" dirty="0" smtClean="0">
                <a:solidFill>
                  <a:srgbClr val="000000"/>
                </a:solidFill>
                <a:effectLst/>
                <a:latin typeface="Arial"/>
                <a:ea typeface="Arial"/>
                <a:cs typeface="Arial"/>
                <a:sym typeface="Arial"/>
              </a:rPr>
              <a:t>Teaching information literacy (outcome 4)</a:t>
            </a:r>
          </a:p>
        </p:txBody>
      </p:sp>
    </p:spTree>
    <p:extLst>
      <p:ext uri="{BB962C8B-B14F-4D97-AF65-F5344CB8AC3E}">
        <p14:creationId xmlns:p14="http://schemas.microsoft.com/office/powerpoint/2010/main" val="2242704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fb25895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fb25895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lvl="1"/>
            <a:r>
              <a:rPr lang="en" sz="2500" b="1" dirty="0" smtClean="0">
                <a:latin typeface="Franklin Gothic Book" panose="020B0503020102020204" pitchFamily="34" charset="0"/>
              </a:rPr>
              <a:t>Assessment Practices</a:t>
            </a:r>
            <a:r>
              <a:rPr lang="en" sz="2500" dirty="0" smtClean="0">
                <a:latin typeface="Franklin Gothic Book" panose="020B0503020102020204" pitchFamily="34" charset="0"/>
              </a:rPr>
              <a:t>: What does it look like to assign/assess when teaching to this outcome?</a:t>
            </a:r>
          </a:p>
          <a:p>
            <a:pPr lvl="2"/>
            <a:r>
              <a:rPr lang="en" sz="2200" dirty="0" smtClean="0">
                <a:latin typeface="Franklin Gothic Book" panose="020B0503020102020204" pitchFamily="34" charset="0"/>
              </a:rPr>
              <a:t>Jen likes TILT Higher Ed for This, so assignments that feature “Purpose/Tasks/Criteria for Success”</a:t>
            </a:r>
          </a:p>
          <a:p>
            <a:pPr rtl="0" fontAlgn="base"/>
            <a:endParaRPr lang="en-US" sz="1100" b="1" i="0" u="none" strike="noStrike" cap="none" dirty="0" smtClean="0">
              <a:solidFill>
                <a:srgbClr val="000000"/>
              </a:solidFill>
              <a:effectLst/>
              <a:latin typeface="Arial"/>
              <a:ea typeface="Arial"/>
              <a:cs typeface="Arial"/>
              <a:sym typeface="Arial"/>
            </a:endParaRPr>
          </a:p>
          <a:p>
            <a:pPr rtl="0" fontAlgn="base"/>
            <a:endParaRPr lang="en-US" sz="1100" b="1" i="0" u="none" strike="noStrike" cap="none" dirty="0" smtClean="0">
              <a:solidFill>
                <a:srgbClr val="000000"/>
              </a:solidFill>
              <a:effectLst/>
              <a:latin typeface="Arial"/>
              <a:ea typeface="Arial"/>
              <a:cs typeface="Arial"/>
              <a:sym typeface="Arial"/>
            </a:endParaRPr>
          </a:p>
          <a:p>
            <a:pPr rtl="0" fontAlgn="base"/>
            <a:r>
              <a:rPr lang="en-US" sz="1100" b="1" i="0" u="none" strike="noStrike" cap="none" dirty="0" smtClean="0">
                <a:solidFill>
                  <a:srgbClr val="000000"/>
                </a:solidFill>
                <a:effectLst/>
                <a:latin typeface="Arial"/>
                <a:ea typeface="Arial"/>
                <a:cs typeface="Arial"/>
                <a:sym typeface="Arial"/>
              </a:rPr>
              <a:t>Two step process: </a:t>
            </a:r>
            <a:endParaRPr lang="en-US" sz="1100" b="0" i="0" u="none" strike="noStrike" cap="none" dirty="0" smtClean="0">
              <a:solidFill>
                <a:srgbClr val="000000"/>
              </a:solidFill>
              <a:effectLst/>
              <a:latin typeface="Arial"/>
              <a:ea typeface="Arial"/>
              <a:cs typeface="Arial"/>
              <a:sym typeface="Arial"/>
            </a:endParaRPr>
          </a:p>
          <a:p>
            <a:pPr lvl="1" rtl="0" fontAlgn="base"/>
            <a:r>
              <a:rPr lang="en-US" sz="1100" b="0" i="0" u="none" strike="noStrike" cap="none" dirty="0" smtClean="0">
                <a:solidFill>
                  <a:srgbClr val="000000"/>
                </a:solidFill>
                <a:effectLst/>
                <a:latin typeface="Arial"/>
                <a:ea typeface="Arial"/>
                <a:cs typeface="Arial"/>
                <a:sym typeface="Arial"/>
              </a:rPr>
              <a:t>Step One: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an outcome: Deep Dive on a particular way of addressing that outcome in the classroom with students. For example, “I don’t know what you mean by “multi modal” (i.e. Justin’s use of podcasts).</a:t>
            </a:r>
          </a:p>
          <a:p>
            <a:pPr lvl="2" rtl="0" fontAlgn="base"/>
            <a:r>
              <a:rPr lang="en-US" sz="1100" b="0" i="0" u="none" strike="noStrike" cap="none" dirty="0" smtClean="0">
                <a:solidFill>
                  <a:srgbClr val="000000"/>
                </a:solidFill>
                <a:effectLst/>
                <a:latin typeface="Arial"/>
                <a:ea typeface="Arial"/>
                <a:cs typeface="Arial"/>
                <a:sym typeface="Arial"/>
              </a:rPr>
              <a:t>Purpose</a:t>
            </a:r>
          </a:p>
          <a:p>
            <a:pPr lvl="2" rtl="0" fontAlgn="base"/>
            <a:r>
              <a:rPr lang="en-US" sz="1100" b="0" i="0" u="none" strike="noStrike" cap="none" dirty="0" smtClean="0">
                <a:solidFill>
                  <a:srgbClr val="000000"/>
                </a:solidFill>
                <a:effectLst/>
                <a:latin typeface="Arial"/>
                <a:ea typeface="Arial"/>
                <a:cs typeface="Arial"/>
                <a:sym typeface="Arial"/>
              </a:rPr>
              <a:t>Tasks</a:t>
            </a:r>
          </a:p>
          <a:p>
            <a:pPr lvl="2" rtl="0" fontAlgn="base"/>
            <a:r>
              <a:rPr lang="en-US" sz="1100" b="0" i="0" u="none" strike="noStrike" cap="none" dirty="0" smtClean="0">
                <a:solidFill>
                  <a:srgbClr val="000000"/>
                </a:solidFill>
                <a:effectLst/>
                <a:latin typeface="Arial"/>
                <a:ea typeface="Arial"/>
                <a:cs typeface="Arial"/>
                <a:sym typeface="Arial"/>
              </a:rPr>
              <a:t>Criteria for Success</a:t>
            </a:r>
          </a:p>
          <a:p>
            <a:pPr lvl="1"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1" i="0" u="none" strike="noStrike" cap="none" dirty="0" smtClean="0">
                <a:solidFill>
                  <a:srgbClr val="000000"/>
                </a:solidFill>
                <a:effectLst/>
                <a:latin typeface="Arial"/>
                <a:ea typeface="Arial"/>
                <a:cs typeface="Arial"/>
                <a:sym typeface="Arial"/>
              </a:rPr>
              <a:t>Sticking Point: </a:t>
            </a:r>
            <a:r>
              <a:rPr lang="en-US" sz="1100" b="0" i="0" u="none" strike="noStrike" cap="none" dirty="0" smtClean="0">
                <a:solidFill>
                  <a:srgbClr val="000000"/>
                </a:solidFill>
                <a:effectLst/>
                <a:latin typeface="Arial"/>
                <a:ea typeface="Arial"/>
                <a:cs typeface="Arial"/>
                <a:sym typeface="Arial"/>
              </a:rPr>
              <a:t>Give them the outcome is a starting point and what we’ve covered at previous meetings (we’ve had some of these conversations and presentations on these (grammar and language bias, on reading and using texts deeply)). </a:t>
            </a:r>
          </a:p>
          <a:p>
            <a:pPr rtl="0" fontAlgn="base"/>
            <a:r>
              <a:rPr lang="en-US" sz="1100" b="1" i="0" u="none" strike="noStrike" cap="none" dirty="0" smtClean="0">
                <a:solidFill>
                  <a:srgbClr val="000000"/>
                </a:solidFill>
                <a:effectLst/>
                <a:latin typeface="Arial"/>
                <a:ea typeface="Arial"/>
                <a:cs typeface="Arial"/>
                <a:sym typeface="Arial"/>
              </a:rPr>
              <a:t>Question</a:t>
            </a:r>
            <a:r>
              <a:rPr lang="en-US" sz="1100" b="0" i="0" u="none" strike="noStrike" cap="none" dirty="0" smtClean="0">
                <a:solidFill>
                  <a:srgbClr val="000000"/>
                </a:solidFill>
                <a:effectLst/>
                <a:latin typeface="Arial"/>
                <a:ea typeface="Arial"/>
                <a:cs typeface="Arial"/>
                <a:sym typeface="Arial"/>
              </a:rPr>
              <a:t>: What kinds of resources and easily accessible professional development do we need at the state level to ensure that faculty can work towards this outcome effectively in their classrooms AND understand it themselves.</a:t>
            </a:r>
          </a:p>
          <a:p>
            <a:pPr rtl="0" fontAlgn="base"/>
            <a:r>
              <a:rPr lang="en-US" sz="1100" b="1" i="0" u="none" strike="noStrike" cap="none" dirty="0" smtClean="0">
                <a:solidFill>
                  <a:srgbClr val="000000"/>
                </a:solidFill>
                <a:effectLst/>
                <a:latin typeface="Arial"/>
                <a:ea typeface="Arial"/>
                <a:cs typeface="Arial"/>
                <a:sym typeface="Arial"/>
              </a:rPr>
              <a:t>Group Goal Between this meeting and Spring</a:t>
            </a:r>
            <a:r>
              <a:rPr lang="en-US" sz="1100" b="0" i="0" u="none" strike="noStrike" cap="none" dirty="0" smtClean="0">
                <a:solidFill>
                  <a:srgbClr val="000000"/>
                </a:solidFill>
                <a:effectLst/>
                <a:latin typeface="Arial"/>
                <a:ea typeface="Arial"/>
                <a:cs typeface="Arial"/>
                <a:sym typeface="Arial"/>
              </a:rPr>
              <a:t>: put together an action plan to advance understanding and implementation of each outcome at the state level</a:t>
            </a:r>
          </a:p>
          <a:p>
            <a:pPr rtl="0" fontAlgn="base"/>
            <a:r>
              <a:rPr lang="en-US" sz="1100" b="1" i="0" u="none" strike="noStrike" cap="none" dirty="0" smtClean="0">
                <a:solidFill>
                  <a:srgbClr val="000000"/>
                </a:solidFill>
                <a:effectLst/>
                <a:latin typeface="Arial"/>
                <a:ea typeface="Arial"/>
                <a:cs typeface="Arial"/>
                <a:sym typeface="Arial"/>
              </a:rPr>
              <a:t>Big Goal the WHY</a:t>
            </a:r>
            <a:r>
              <a:rPr lang="en-US" sz="1100" b="0" i="0" u="none" strike="noStrike" cap="none" dirty="0" smtClean="0">
                <a:solidFill>
                  <a:srgbClr val="000000"/>
                </a:solidFill>
                <a:effectLst/>
                <a:latin typeface="Arial"/>
                <a:ea typeface="Arial"/>
                <a:cs typeface="Arial"/>
                <a:sym typeface="Arial"/>
              </a:rPr>
              <a:t>: Creating state-wide resources for practitioners </a:t>
            </a:r>
          </a:p>
          <a:p>
            <a:pPr rtl="0" fontAlgn="base"/>
            <a:r>
              <a:rPr lang="en-US" sz="1100" b="0" i="0" u="none" strike="noStrike" cap="none" dirty="0" smtClean="0">
                <a:solidFill>
                  <a:srgbClr val="000000"/>
                </a:solidFill>
                <a:effectLst/>
                <a:latin typeface="Arial"/>
                <a:ea typeface="Arial"/>
                <a:cs typeface="Arial"/>
                <a:sym typeface="Arial"/>
              </a:rPr>
              <a:t>Suggested Individual questions to address (someone please streamline this):</a:t>
            </a:r>
          </a:p>
          <a:p>
            <a:pPr lvl="1" rtl="0" fontAlgn="base"/>
            <a:r>
              <a:rPr lang="en-US" sz="1100" b="0" i="0" u="none" strike="noStrike" cap="none" dirty="0" smtClean="0">
                <a:solidFill>
                  <a:srgbClr val="000000"/>
                </a:solidFill>
                <a:effectLst/>
                <a:latin typeface="Arial"/>
                <a:ea typeface="Arial"/>
                <a:cs typeface="Arial"/>
                <a:sym typeface="Arial"/>
              </a:rPr>
              <a:t>What are the individual issues and problems involved in teaching or assessing this outcome? </a:t>
            </a:r>
          </a:p>
          <a:p>
            <a:pPr lvl="1" rtl="0" fontAlgn="base"/>
            <a:r>
              <a:rPr lang="en-US" sz="1100" b="0" i="0" u="none" strike="noStrike" cap="none" dirty="0" smtClean="0">
                <a:solidFill>
                  <a:srgbClr val="000000"/>
                </a:solidFill>
                <a:effectLst/>
                <a:latin typeface="Arial"/>
                <a:ea typeface="Arial"/>
                <a:cs typeface="Arial"/>
                <a:sym typeface="Arial"/>
              </a:rPr>
              <a:t>How could these problems be addressed?</a:t>
            </a:r>
          </a:p>
          <a:p>
            <a:pPr lvl="1" rtl="0" fontAlgn="base"/>
            <a:r>
              <a:rPr lang="en-US" sz="1100" b="0" i="0" u="none" strike="noStrike" cap="none" dirty="0" smtClean="0">
                <a:solidFill>
                  <a:srgbClr val="000000"/>
                </a:solidFill>
                <a:effectLst/>
                <a:latin typeface="Arial"/>
                <a:ea typeface="Arial"/>
                <a:cs typeface="Arial"/>
                <a:sym typeface="Arial"/>
              </a:rPr>
              <a:t>What knowledge or professional development would be needed to address them?</a:t>
            </a:r>
          </a:p>
          <a:p>
            <a:pPr lvl="1" rtl="0" fontAlgn="base"/>
            <a:r>
              <a:rPr lang="en-US" sz="1100" b="0" i="0" u="none" strike="noStrike" cap="none" dirty="0" smtClean="0">
                <a:solidFill>
                  <a:srgbClr val="000000"/>
                </a:solidFill>
                <a:effectLst/>
                <a:latin typeface="Arial"/>
                <a:ea typeface="Arial"/>
                <a:cs typeface="Arial"/>
                <a:sym typeface="Arial"/>
              </a:rPr>
              <a:t>Who needs to be involved in these discussions? In what capacity? </a:t>
            </a:r>
          </a:p>
          <a:p>
            <a:pPr lvl="1" rtl="0" fontAlgn="base"/>
            <a:r>
              <a:rPr lang="en-US" sz="1100" b="0" i="0" u="none" strike="noStrike" cap="none" dirty="0" smtClean="0">
                <a:solidFill>
                  <a:srgbClr val="000000"/>
                </a:solidFill>
                <a:effectLst/>
                <a:latin typeface="Arial"/>
                <a:ea typeface="Arial"/>
                <a:cs typeface="Arial"/>
                <a:sym typeface="Arial"/>
              </a:rPr>
              <a:t>What are our next steps? (project planning)</a:t>
            </a:r>
          </a:p>
          <a:p>
            <a:pPr lvl="2" rtl="0" fontAlgn="base"/>
            <a:r>
              <a:rPr lang="en-US" sz="1100" b="0" i="0" u="none" strike="noStrike" cap="none" dirty="0" smtClean="0">
                <a:solidFill>
                  <a:srgbClr val="000000"/>
                </a:solidFill>
                <a:effectLst/>
                <a:latin typeface="Arial"/>
                <a:ea typeface="Arial"/>
                <a:cs typeface="Arial"/>
                <a:sym typeface="Arial"/>
              </a:rPr>
              <a:t>Who is in this working group?</a:t>
            </a:r>
          </a:p>
          <a:p>
            <a:pPr lvl="2" rtl="0" fontAlgn="base"/>
            <a:r>
              <a:rPr lang="en-US" sz="1100" b="0" i="0" u="none" strike="noStrike" cap="none" dirty="0" smtClean="0">
                <a:solidFill>
                  <a:srgbClr val="000000"/>
                </a:solidFill>
                <a:effectLst/>
                <a:latin typeface="Arial"/>
                <a:ea typeface="Arial"/>
                <a:cs typeface="Arial"/>
                <a:sym typeface="Arial"/>
              </a:rPr>
              <a:t>Who will call the next </a:t>
            </a:r>
            <a:r>
              <a:rPr lang="en-US" sz="1100" b="0" i="0" u="none" strike="noStrike" cap="none" dirty="0" err="1" smtClean="0">
                <a:solidFill>
                  <a:srgbClr val="000000"/>
                </a:solidFill>
                <a:effectLst/>
                <a:latin typeface="Arial"/>
                <a:ea typeface="Arial"/>
                <a:cs typeface="Arial"/>
                <a:sym typeface="Arial"/>
              </a:rPr>
              <a:t>conveening</a:t>
            </a:r>
            <a:r>
              <a:rPr lang="en-US" sz="1100" b="0" i="0" u="none" strike="noStrike" cap="none" dirty="0" smtClean="0">
                <a:solidFill>
                  <a:srgbClr val="000000"/>
                </a:solidFill>
                <a:effectLst/>
                <a:latin typeface="Arial"/>
                <a:ea typeface="Arial"/>
                <a:cs typeface="Arial"/>
                <a:sym typeface="Arial"/>
              </a:rPr>
              <a:t>?</a:t>
            </a:r>
          </a:p>
          <a:p>
            <a:pPr lvl="2" rtl="0" fontAlgn="base"/>
            <a:r>
              <a:rPr lang="en-US" sz="1100" b="0" i="0" u="none" strike="noStrike" cap="none" dirty="0" smtClean="0">
                <a:solidFill>
                  <a:srgbClr val="000000"/>
                </a:solidFill>
                <a:effectLst/>
                <a:latin typeface="Arial"/>
                <a:ea typeface="Arial"/>
                <a:cs typeface="Arial"/>
                <a:sym typeface="Arial"/>
              </a:rPr>
              <a:t>What can this Outcome Group offer to folks who attend the spring meeting of (de)Composing ENGL&amp;101? A white paper? A presentation? Some assignments? Some readings? Something else?</a:t>
            </a:r>
          </a:p>
          <a:p>
            <a:pPr rtl="0" fontAlgn="base"/>
            <a:r>
              <a:rPr lang="en-US" sz="1100" b="0" i="0" u="none" strike="noStrike" cap="none" dirty="0" smtClean="0">
                <a:solidFill>
                  <a:srgbClr val="000000"/>
                </a:solidFill>
                <a:effectLst/>
                <a:latin typeface="Arial"/>
                <a:ea typeface="Arial"/>
                <a:cs typeface="Arial"/>
                <a:sym typeface="Arial"/>
              </a:rPr>
              <a:t>Set next meetings or contact times / report out</a:t>
            </a:r>
          </a:p>
          <a:p>
            <a:pPr rtl="0" fontAlgn="base"/>
            <a:r>
              <a:rPr lang="en-US" b="0" dirty="0" smtClean="0">
                <a:effectLst/>
              </a:rPr>
              <a:t/>
            </a:r>
            <a:br>
              <a:rPr lang="en-US" b="0" dirty="0" smtClean="0">
                <a:effectLst/>
              </a:rPr>
            </a:br>
            <a:r>
              <a:rPr lang="en-US" sz="1100" b="0" i="0" u="none" strike="noStrike" cap="none" dirty="0" smtClean="0">
                <a:solidFill>
                  <a:srgbClr val="000000"/>
                </a:solidFill>
                <a:effectLst/>
                <a:latin typeface="Arial"/>
                <a:ea typeface="Arial"/>
                <a:cs typeface="Arial"/>
                <a:sym typeface="Arial"/>
              </a:rPr>
              <a:t>Purpose: Let’s Address the Question “What Happens Next?” How do we then continue that conversation more broadly in the state?</a:t>
            </a:r>
          </a:p>
          <a:p>
            <a:pPr rtl="0" fontAlgn="base"/>
            <a:r>
              <a:rPr lang="en-US" sz="1100" b="0" i="0" u="none" strike="noStrike" cap="none" dirty="0" smtClean="0">
                <a:solidFill>
                  <a:srgbClr val="000000"/>
                </a:solidFill>
                <a:effectLst/>
                <a:latin typeface="Arial"/>
                <a:ea typeface="Arial"/>
                <a:cs typeface="Arial"/>
                <a:sym typeface="Arial"/>
              </a:rPr>
              <a:t>Knowledge: </a:t>
            </a:r>
            <a:r>
              <a:rPr lang="en-US" sz="1100" b="0" i="0" u="none" strike="noStrike" cap="none" dirty="0" err="1" smtClean="0">
                <a:solidFill>
                  <a:srgbClr val="000000"/>
                </a:solidFill>
                <a:effectLst/>
                <a:latin typeface="Arial"/>
                <a:ea typeface="Arial"/>
                <a:cs typeface="Arial"/>
                <a:sym typeface="Arial"/>
              </a:rPr>
              <a:t>Kezar</a:t>
            </a:r>
            <a:r>
              <a:rPr lang="en-US" sz="1100" b="0" i="0" u="none" strike="noStrike" cap="none" dirty="0" smtClean="0">
                <a:solidFill>
                  <a:srgbClr val="000000"/>
                </a:solidFill>
                <a:effectLst/>
                <a:latin typeface="Arial"/>
                <a:ea typeface="Arial"/>
                <a:cs typeface="Arial"/>
                <a:sym typeface="Arial"/>
              </a:rPr>
              <a:t> </a:t>
            </a:r>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a:t>
            </a:r>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and a “deep dive” into the outcome teaching, learning, pedagogy, classroom practice, assessment, etc.</a:t>
            </a:r>
          </a:p>
          <a:p>
            <a:pPr rtl="0" fontAlgn="base"/>
            <a:r>
              <a:rPr lang="en-US" sz="1100" b="0" i="0" u="none" strike="noStrike" cap="none" dirty="0" smtClean="0">
                <a:solidFill>
                  <a:srgbClr val="000000"/>
                </a:solidFill>
                <a:effectLst/>
                <a:latin typeface="Arial"/>
                <a:ea typeface="Arial"/>
                <a:cs typeface="Arial"/>
                <a:sym typeface="Arial"/>
              </a:rPr>
              <a:t>Tasks:</a:t>
            </a:r>
          </a:p>
          <a:p>
            <a:pPr rtl="0" fontAlgn="base"/>
            <a:r>
              <a:rPr lang="en-US" sz="1100" b="0" i="0" u="none" strike="noStrike" cap="none" dirty="0" smtClean="0">
                <a:solidFill>
                  <a:srgbClr val="000000"/>
                </a:solidFill>
                <a:effectLst/>
                <a:latin typeface="Arial"/>
                <a:ea typeface="Arial"/>
                <a:cs typeface="Arial"/>
                <a:sym typeface="Arial"/>
              </a:rPr>
              <a:t>Teaching Multi-modality (outcome 1)</a:t>
            </a:r>
          </a:p>
          <a:p>
            <a:pPr rtl="0" fontAlgn="base"/>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 Providing opportunity for participants to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deep dive on a particular way of addressing that outcome in the classroom with students. For example, “I don’t know what you mean by “multi modal” (i.e. Justin’s use of podcasts).</a:t>
            </a:r>
          </a:p>
          <a:p>
            <a:pPr lvl="1" rtl="0" fontAlgn="base"/>
            <a:r>
              <a:rPr lang="en-US" sz="1100" b="0" i="0" u="none" strike="noStrike" cap="none" dirty="0" smtClean="0">
                <a:solidFill>
                  <a:srgbClr val="000000"/>
                </a:solidFill>
                <a:effectLst/>
                <a:latin typeface="Arial"/>
                <a:ea typeface="Arial"/>
                <a:cs typeface="Arial"/>
                <a:sym typeface="Arial"/>
              </a:rPr>
              <a:t>Purpose</a:t>
            </a:r>
          </a:p>
          <a:p>
            <a:pPr lvl="1" rtl="0" fontAlgn="base"/>
            <a:r>
              <a:rPr lang="en-US" sz="1100" b="0" i="0" u="none" strike="noStrike" cap="none" dirty="0" smtClean="0">
                <a:solidFill>
                  <a:srgbClr val="000000"/>
                </a:solidFill>
                <a:effectLst/>
                <a:latin typeface="Arial"/>
                <a:ea typeface="Arial"/>
                <a:cs typeface="Arial"/>
                <a:sym typeface="Arial"/>
              </a:rPr>
              <a:t>Task</a:t>
            </a:r>
          </a:p>
          <a:p>
            <a:pPr lvl="1" rtl="0" fontAlgn="base"/>
            <a:r>
              <a:rPr lang="en-US" sz="1100" b="0" i="0" u="none" strike="noStrike" cap="none" dirty="0" smtClean="0">
                <a:solidFill>
                  <a:srgbClr val="000000"/>
                </a:solidFill>
                <a:effectLst/>
                <a:latin typeface="Arial"/>
                <a:ea typeface="Arial"/>
                <a:cs typeface="Arial"/>
                <a:sym typeface="Arial"/>
              </a:rPr>
              <a:t>Criteria for Success</a:t>
            </a:r>
          </a:p>
          <a:p>
            <a:pPr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sense-make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0" i="0" u="none" strike="noStrike" cap="none" dirty="0" smtClean="0">
                <a:solidFill>
                  <a:srgbClr val="000000"/>
                </a:solidFill>
                <a:effectLst/>
                <a:latin typeface="Arial"/>
                <a:ea typeface="Arial"/>
                <a:cs typeface="Arial"/>
                <a:sym typeface="Arial"/>
              </a:rPr>
              <a:t>Questions for the group to address (someone please streamline this):</a:t>
            </a:r>
          </a:p>
          <a:p>
            <a:pPr lvl="1" rtl="0" fontAlgn="base"/>
            <a:r>
              <a:rPr lang="en-US" sz="1100" b="0" i="0" u="none" strike="noStrike" cap="none" dirty="0" smtClean="0">
                <a:solidFill>
                  <a:srgbClr val="000000"/>
                </a:solidFill>
                <a:effectLst/>
                <a:latin typeface="Arial"/>
                <a:ea typeface="Arial"/>
                <a:cs typeface="Arial"/>
                <a:sym typeface="Arial"/>
              </a:rPr>
              <a:t>What are the individual issues and problems involved in teaching or assessing this outcome? </a:t>
            </a:r>
          </a:p>
          <a:p>
            <a:pPr lvl="1" rtl="0" fontAlgn="base"/>
            <a:r>
              <a:rPr lang="en-US" sz="1100" b="0" i="0" u="none" strike="noStrike" cap="none" dirty="0" smtClean="0">
                <a:solidFill>
                  <a:srgbClr val="000000"/>
                </a:solidFill>
                <a:effectLst/>
                <a:latin typeface="Arial"/>
                <a:ea typeface="Arial"/>
                <a:cs typeface="Arial"/>
                <a:sym typeface="Arial"/>
              </a:rPr>
              <a:t>How could these problems be addressed?</a:t>
            </a:r>
          </a:p>
          <a:p>
            <a:pPr lvl="1" rtl="0" fontAlgn="base"/>
            <a:r>
              <a:rPr lang="en-US" sz="1100" b="0" i="0" u="none" strike="noStrike" cap="none" dirty="0" smtClean="0">
                <a:solidFill>
                  <a:srgbClr val="000000"/>
                </a:solidFill>
                <a:effectLst/>
                <a:latin typeface="Arial"/>
                <a:ea typeface="Arial"/>
                <a:cs typeface="Arial"/>
                <a:sym typeface="Arial"/>
              </a:rPr>
              <a:t>What knowledge or professional development would be needed to address them?</a:t>
            </a:r>
          </a:p>
          <a:p>
            <a:pPr lvl="1" rtl="0" fontAlgn="base"/>
            <a:r>
              <a:rPr lang="en-US" sz="1100" b="0" i="0" u="none" strike="noStrike" cap="none" dirty="0" smtClean="0">
                <a:solidFill>
                  <a:srgbClr val="000000"/>
                </a:solidFill>
                <a:effectLst/>
                <a:latin typeface="Arial"/>
                <a:ea typeface="Arial"/>
                <a:cs typeface="Arial"/>
                <a:sym typeface="Arial"/>
              </a:rPr>
              <a:t>Who needs to be involved in these discussions? In what capacity? </a:t>
            </a:r>
          </a:p>
          <a:p>
            <a:pPr lvl="1" rtl="0" fontAlgn="base"/>
            <a:r>
              <a:rPr lang="en-US" sz="1100" b="0" i="0" u="none" strike="noStrike" cap="none" dirty="0" smtClean="0">
                <a:solidFill>
                  <a:srgbClr val="000000"/>
                </a:solidFill>
                <a:effectLst/>
                <a:latin typeface="Arial"/>
                <a:ea typeface="Arial"/>
                <a:cs typeface="Arial"/>
                <a:sym typeface="Arial"/>
              </a:rPr>
              <a:t>What are our next steps? (project planning)</a:t>
            </a:r>
          </a:p>
          <a:p>
            <a:pPr lvl="2" rtl="0" fontAlgn="base"/>
            <a:r>
              <a:rPr lang="en-US" sz="1100" b="0" i="0" u="none" strike="noStrike" cap="none" dirty="0" smtClean="0">
                <a:solidFill>
                  <a:srgbClr val="000000"/>
                </a:solidFill>
                <a:effectLst/>
                <a:latin typeface="Arial"/>
                <a:ea typeface="Arial"/>
                <a:cs typeface="Arial"/>
                <a:sym typeface="Arial"/>
              </a:rPr>
              <a:t>Who is in this working group?</a:t>
            </a:r>
          </a:p>
          <a:p>
            <a:pPr lvl="2" rtl="0" fontAlgn="base"/>
            <a:r>
              <a:rPr lang="en-US" sz="1100" b="0" i="0" u="none" strike="noStrike" cap="none" dirty="0" smtClean="0">
                <a:solidFill>
                  <a:srgbClr val="000000"/>
                </a:solidFill>
                <a:effectLst/>
                <a:latin typeface="Arial"/>
                <a:ea typeface="Arial"/>
                <a:cs typeface="Arial"/>
                <a:sym typeface="Arial"/>
              </a:rPr>
              <a:t>Who will call the next </a:t>
            </a:r>
            <a:r>
              <a:rPr lang="en-US" sz="1100" b="0" i="0" u="none" strike="noStrike" cap="none" dirty="0" err="1" smtClean="0">
                <a:solidFill>
                  <a:srgbClr val="000000"/>
                </a:solidFill>
                <a:effectLst/>
                <a:latin typeface="Arial"/>
                <a:ea typeface="Arial"/>
                <a:cs typeface="Arial"/>
                <a:sym typeface="Arial"/>
              </a:rPr>
              <a:t>conveening</a:t>
            </a:r>
            <a:r>
              <a:rPr lang="en-US" sz="1100" b="0" i="0" u="none" strike="noStrike" cap="none" dirty="0" smtClean="0">
                <a:solidFill>
                  <a:srgbClr val="000000"/>
                </a:solidFill>
                <a:effectLst/>
                <a:latin typeface="Arial"/>
                <a:ea typeface="Arial"/>
                <a:cs typeface="Arial"/>
                <a:sym typeface="Arial"/>
              </a:rPr>
              <a:t>?</a:t>
            </a:r>
          </a:p>
          <a:p>
            <a:pPr lvl="2" rtl="0" fontAlgn="base"/>
            <a:r>
              <a:rPr lang="en-US" sz="1100" b="0" i="0" u="none" strike="noStrike" cap="none" dirty="0" smtClean="0">
                <a:solidFill>
                  <a:srgbClr val="000000"/>
                </a:solidFill>
                <a:effectLst/>
                <a:latin typeface="Arial"/>
                <a:ea typeface="Arial"/>
                <a:cs typeface="Arial"/>
                <a:sym typeface="Arial"/>
              </a:rPr>
              <a:t>What can this Outcome Group offer to folks who attend the spring meeting of (de)Composing ENGL&amp;101? A white paper? A presentation? Some assignments? Some readings? Something else?</a:t>
            </a:r>
          </a:p>
          <a:p>
            <a:pPr rtl="0" fontAlgn="base"/>
            <a:r>
              <a:rPr lang="en-US" sz="1100" b="0" i="0" u="none" strike="noStrike" cap="none" dirty="0" smtClean="0">
                <a:solidFill>
                  <a:srgbClr val="000000"/>
                </a:solidFill>
                <a:effectLst/>
                <a:latin typeface="Arial"/>
                <a:ea typeface="Arial"/>
                <a:cs typeface="Arial"/>
                <a:sym typeface="Arial"/>
              </a:rPr>
              <a:t>Set next meetings or contact times / report out</a:t>
            </a:r>
            <a:endParaRPr lang="en-US" dirty="0" smtClean="0"/>
          </a:p>
          <a:p>
            <a:pPr marL="158750" indent="0">
              <a:buNone/>
            </a:pPr>
            <a:endParaRPr lang="en-US" sz="1050" dirty="0" smtClean="0"/>
          </a:p>
          <a:p>
            <a:pPr marL="158750" indent="0">
              <a:buNone/>
            </a:pPr>
            <a:endParaRPr lang="en-US" sz="1050" dirty="0" smtClean="0"/>
          </a:p>
        </p:txBody>
      </p:sp>
    </p:spTree>
    <p:extLst>
      <p:ext uri="{BB962C8B-B14F-4D97-AF65-F5344CB8AC3E}">
        <p14:creationId xmlns:p14="http://schemas.microsoft.com/office/powerpoint/2010/main" val="4260663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fb25895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fb25895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r>
              <a:rPr lang="en-US" sz="1100" b="0" i="0" u="none" strike="noStrike" cap="none" dirty="0" smtClean="0">
                <a:solidFill>
                  <a:srgbClr val="000000"/>
                </a:solidFill>
                <a:effectLst/>
                <a:latin typeface="Arial"/>
                <a:ea typeface="Arial"/>
                <a:cs typeface="Arial"/>
                <a:sym typeface="Arial"/>
              </a:rPr>
              <a:t>Goals and procedures: </a:t>
            </a:r>
            <a:endParaRPr lang="en-US" b="0" dirty="0" smtClean="0">
              <a:effectLst/>
            </a:endParaRPr>
          </a:p>
          <a:p>
            <a:pPr rtl="0" fontAlgn="base"/>
            <a:r>
              <a:rPr lang="en-US" sz="1100" b="1" i="0" u="none" strike="noStrike" cap="none" dirty="0" smtClean="0">
                <a:solidFill>
                  <a:srgbClr val="000000"/>
                </a:solidFill>
                <a:effectLst/>
                <a:latin typeface="Arial"/>
                <a:ea typeface="Arial"/>
                <a:cs typeface="Arial"/>
                <a:sym typeface="Arial"/>
              </a:rPr>
              <a:t>Two step process: </a:t>
            </a:r>
            <a:endParaRPr lang="en-US" sz="1100" b="0" i="0" u="none" strike="noStrike" cap="none" dirty="0" smtClean="0">
              <a:solidFill>
                <a:srgbClr val="000000"/>
              </a:solidFill>
              <a:effectLst/>
              <a:latin typeface="Arial"/>
              <a:ea typeface="Arial"/>
              <a:cs typeface="Arial"/>
              <a:sym typeface="Arial"/>
            </a:endParaRPr>
          </a:p>
          <a:p>
            <a:pPr lvl="1" rtl="0" fontAlgn="base"/>
            <a:r>
              <a:rPr lang="en-US" sz="1100" b="0" i="0" u="none" strike="noStrike" cap="none" dirty="0" smtClean="0">
                <a:solidFill>
                  <a:srgbClr val="000000"/>
                </a:solidFill>
                <a:effectLst/>
                <a:latin typeface="Arial"/>
                <a:ea typeface="Arial"/>
                <a:cs typeface="Arial"/>
                <a:sym typeface="Arial"/>
              </a:rPr>
              <a:t>Step One: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an outcome: Deep Dive on a particular way of addressing that outcome in the classroom with students. For example, “I don’t know what you mean by “multi modal” (i.e. Justin’s use of podcasts).</a:t>
            </a:r>
          </a:p>
          <a:p>
            <a:pPr lvl="2" rtl="0" fontAlgn="base"/>
            <a:r>
              <a:rPr lang="en-US" sz="1100" b="0" i="0" u="none" strike="noStrike" cap="none" dirty="0" smtClean="0">
                <a:solidFill>
                  <a:srgbClr val="000000"/>
                </a:solidFill>
                <a:effectLst/>
                <a:latin typeface="Arial"/>
                <a:ea typeface="Arial"/>
                <a:cs typeface="Arial"/>
                <a:sym typeface="Arial"/>
              </a:rPr>
              <a:t>Purpose</a:t>
            </a:r>
          </a:p>
          <a:p>
            <a:pPr lvl="2" rtl="0" fontAlgn="base"/>
            <a:r>
              <a:rPr lang="en-US" sz="1100" b="0" i="0" u="none" strike="noStrike" cap="none" dirty="0" smtClean="0">
                <a:solidFill>
                  <a:srgbClr val="000000"/>
                </a:solidFill>
                <a:effectLst/>
                <a:latin typeface="Arial"/>
                <a:ea typeface="Arial"/>
                <a:cs typeface="Arial"/>
                <a:sym typeface="Arial"/>
              </a:rPr>
              <a:t>Tasks</a:t>
            </a:r>
          </a:p>
          <a:p>
            <a:pPr lvl="2" rtl="0" fontAlgn="base"/>
            <a:r>
              <a:rPr lang="en-US" sz="1100" b="0" i="0" u="none" strike="noStrike" cap="none" dirty="0" smtClean="0">
                <a:solidFill>
                  <a:srgbClr val="000000"/>
                </a:solidFill>
                <a:effectLst/>
                <a:latin typeface="Arial"/>
                <a:ea typeface="Arial"/>
                <a:cs typeface="Arial"/>
                <a:sym typeface="Arial"/>
              </a:rPr>
              <a:t>Criteria for Success</a:t>
            </a:r>
          </a:p>
          <a:p>
            <a:pPr lvl="1"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1" i="0" u="none" strike="noStrike" cap="none" dirty="0" smtClean="0">
                <a:solidFill>
                  <a:srgbClr val="000000"/>
                </a:solidFill>
                <a:effectLst/>
                <a:latin typeface="Arial"/>
                <a:ea typeface="Arial"/>
                <a:cs typeface="Arial"/>
                <a:sym typeface="Arial"/>
              </a:rPr>
              <a:t>Sticking Point: </a:t>
            </a:r>
            <a:r>
              <a:rPr lang="en-US" sz="1100" b="0" i="0" u="none" strike="noStrike" cap="none" dirty="0" smtClean="0">
                <a:solidFill>
                  <a:srgbClr val="000000"/>
                </a:solidFill>
                <a:effectLst/>
                <a:latin typeface="Arial"/>
                <a:ea typeface="Arial"/>
                <a:cs typeface="Arial"/>
                <a:sym typeface="Arial"/>
              </a:rPr>
              <a:t>Give them the outcome is a starting point and what we’ve covered at previous meetings (we’ve had some of these conversations and presentations on these (grammar and language bias, on reading and using texts deeply)). </a:t>
            </a:r>
          </a:p>
          <a:p>
            <a:pPr rtl="0" fontAlgn="base"/>
            <a:r>
              <a:rPr lang="en-US" sz="1100" b="1" i="0" u="none" strike="noStrike" cap="none" dirty="0" smtClean="0">
                <a:solidFill>
                  <a:srgbClr val="000000"/>
                </a:solidFill>
                <a:effectLst/>
                <a:latin typeface="Arial"/>
                <a:ea typeface="Arial"/>
                <a:cs typeface="Arial"/>
                <a:sym typeface="Arial"/>
              </a:rPr>
              <a:t>Question</a:t>
            </a:r>
            <a:r>
              <a:rPr lang="en-US" sz="1100" b="0" i="0" u="none" strike="noStrike" cap="none" dirty="0" smtClean="0">
                <a:solidFill>
                  <a:srgbClr val="000000"/>
                </a:solidFill>
                <a:effectLst/>
                <a:latin typeface="Arial"/>
                <a:ea typeface="Arial"/>
                <a:cs typeface="Arial"/>
                <a:sym typeface="Arial"/>
              </a:rPr>
              <a:t>: What kinds of resources and easily accessible professional development do we need at the state level to ensure that faculty can work towards this outcome effectively in their classrooms AND understand it themselves.</a:t>
            </a:r>
          </a:p>
          <a:p>
            <a:pPr rtl="0" fontAlgn="base"/>
            <a:r>
              <a:rPr lang="en-US" sz="1100" b="1" i="0" u="none" strike="noStrike" cap="none" dirty="0" smtClean="0">
                <a:solidFill>
                  <a:srgbClr val="000000"/>
                </a:solidFill>
                <a:effectLst/>
                <a:latin typeface="Arial"/>
                <a:ea typeface="Arial"/>
                <a:cs typeface="Arial"/>
                <a:sym typeface="Arial"/>
              </a:rPr>
              <a:t>Group Goal Between this meeting and Spring</a:t>
            </a:r>
            <a:r>
              <a:rPr lang="en-US" sz="1100" b="0" i="0" u="none" strike="noStrike" cap="none" dirty="0" smtClean="0">
                <a:solidFill>
                  <a:srgbClr val="000000"/>
                </a:solidFill>
                <a:effectLst/>
                <a:latin typeface="Arial"/>
                <a:ea typeface="Arial"/>
                <a:cs typeface="Arial"/>
                <a:sym typeface="Arial"/>
              </a:rPr>
              <a:t>: put together an action plan to advance understanding and implementation of each outcome at the state level</a:t>
            </a:r>
          </a:p>
          <a:p>
            <a:pPr rtl="0" fontAlgn="base"/>
            <a:r>
              <a:rPr lang="en-US" sz="1100" b="1" i="0" u="none" strike="noStrike" cap="none" dirty="0" smtClean="0">
                <a:solidFill>
                  <a:srgbClr val="000000"/>
                </a:solidFill>
                <a:effectLst/>
                <a:latin typeface="Arial"/>
                <a:ea typeface="Arial"/>
                <a:cs typeface="Arial"/>
                <a:sym typeface="Arial"/>
              </a:rPr>
              <a:t>Big Goal the WHY</a:t>
            </a:r>
            <a:r>
              <a:rPr lang="en-US" sz="1100" b="0" i="0" u="none" strike="noStrike" cap="none" dirty="0" smtClean="0">
                <a:solidFill>
                  <a:srgbClr val="000000"/>
                </a:solidFill>
                <a:effectLst/>
                <a:latin typeface="Arial"/>
                <a:ea typeface="Arial"/>
                <a:cs typeface="Arial"/>
                <a:sym typeface="Arial"/>
              </a:rPr>
              <a:t>: Creating state-wide resources for practitioners </a:t>
            </a:r>
          </a:p>
          <a:p>
            <a:pPr rtl="0" fontAlgn="base"/>
            <a:r>
              <a:rPr lang="en-US" sz="1100" b="0" i="0" u="none" strike="noStrike" cap="none" dirty="0" smtClean="0">
                <a:solidFill>
                  <a:srgbClr val="000000"/>
                </a:solidFill>
                <a:effectLst/>
                <a:latin typeface="Arial"/>
                <a:ea typeface="Arial"/>
                <a:cs typeface="Arial"/>
                <a:sym typeface="Arial"/>
              </a:rPr>
              <a:t>Suggested Individual questions to address (someone please streamline this):</a:t>
            </a:r>
          </a:p>
          <a:p>
            <a:pPr lvl="1" rtl="0" fontAlgn="base"/>
            <a:r>
              <a:rPr lang="en-US" sz="1100" b="0" i="0" u="none" strike="noStrike" cap="none" dirty="0" smtClean="0">
                <a:solidFill>
                  <a:srgbClr val="000000"/>
                </a:solidFill>
                <a:effectLst/>
                <a:latin typeface="Arial"/>
                <a:ea typeface="Arial"/>
                <a:cs typeface="Arial"/>
                <a:sym typeface="Arial"/>
              </a:rPr>
              <a:t>What are the individual issues and problems involved in teaching or assessing this outcome? </a:t>
            </a:r>
          </a:p>
          <a:p>
            <a:pPr lvl="1" rtl="0" fontAlgn="base"/>
            <a:r>
              <a:rPr lang="en-US" sz="1100" b="0" i="0" u="none" strike="noStrike" cap="none" dirty="0" smtClean="0">
                <a:solidFill>
                  <a:srgbClr val="000000"/>
                </a:solidFill>
                <a:effectLst/>
                <a:latin typeface="Arial"/>
                <a:ea typeface="Arial"/>
                <a:cs typeface="Arial"/>
                <a:sym typeface="Arial"/>
              </a:rPr>
              <a:t>How could these problems be addressed?</a:t>
            </a:r>
          </a:p>
          <a:p>
            <a:pPr lvl="1" rtl="0" fontAlgn="base"/>
            <a:r>
              <a:rPr lang="en-US" sz="1100" b="0" i="0" u="none" strike="noStrike" cap="none" dirty="0" smtClean="0">
                <a:solidFill>
                  <a:srgbClr val="000000"/>
                </a:solidFill>
                <a:effectLst/>
                <a:latin typeface="Arial"/>
                <a:ea typeface="Arial"/>
                <a:cs typeface="Arial"/>
                <a:sym typeface="Arial"/>
              </a:rPr>
              <a:t>What knowledge or professional development would be needed to address them?</a:t>
            </a:r>
          </a:p>
          <a:p>
            <a:pPr lvl="1" rtl="0" fontAlgn="base"/>
            <a:r>
              <a:rPr lang="en-US" sz="1100" b="0" i="0" u="none" strike="noStrike" cap="none" dirty="0" smtClean="0">
                <a:solidFill>
                  <a:srgbClr val="000000"/>
                </a:solidFill>
                <a:effectLst/>
                <a:latin typeface="Arial"/>
                <a:ea typeface="Arial"/>
                <a:cs typeface="Arial"/>
                <a:sym typeface="Arial"/>
              </a:rPr>
              <a:t>Who needs to be involved in these discussions? In what capacity? </a:t>
            </a:r>
          </a:p>
          <a:p>
            <a:pPr lvl="1" rtl="0" fontAlgn="base"/>
            <a:r>
              <a:rPr lang="en-US" sz="1100" b="0" i="0" u="none" strike="noStrike" cap="none" dirty="0" smtClean="0">
                <a:solidFill>
                  <a:srgbClr val="000000"/>
                </a:solidFill>
                <a:effectLst/>
                <a:latin typeface="Arial"/>
                <a:ea typeface="Arial"/>
                <a:cs typeface="Arial"/>
                <a:sym typeface="Arial"/>
              </a:rPr>
              <a:t>What are our next steps? (project planning)</a:t>
            </a:r>
          </a:p>
          <a:p>
            <a:pPr lvl="2" rtl="0" fontAlgn="base"/>
            <a:r>
              <a:rPr lang="en-US" sz="1100" b="0" i="0" u="none" strike="noStrike" cap="none" dirty="0" smtClean="0">
                <a:solidFill>
                  <a:srgbClr val="000000"/>
                </a:solidFill>
                <a:effectLst/>
                <a:latin typeface="Arial"/>
                <a:ea typeface="Arial"/>
                <a:cs typeface="Arial"/>
                <a:sym typeface="Arial"/>
              </a:rPr>
              <a:t>Who is in this working group?</a:t>
            </a:r>
          </a:p>
          <a:p>
            <a:pPr lvl="2" rtl="0" fontAlgn="base"/>
            <a:r>
              <a:rPr lang="en-US" sz="1100" b="0" i="0" u="none" strike="noStrike" cap="none" dirty="0" smtClean="0">
                <a:solidFill>
                  <a:srgbClr val="000000"/>
                </a:solidFill>
                <a:effectLst/>
                <a:latin typeface="Arial"/>
                <a:ea typeface="Arial"/>
                <a:cs typeface="Arial"/>
                <a:sym typeface="Arial"/>
              </a:rPr>
              <a:t>Who will call the next </a:t>
            </a:r>
            <a:r>
              <a:rPr lang="en-US" sz="1100" b="0" i="0" u="none" strike="noStrike" cap="none" dirty="0" err="1" smtClean="0">
                <a:solidFill>
                  <a:srgbClr val="000000"/>
                </a:solidFill>
                <a:effectLst/>
                <a:latin typeface="Arial"/>
                <a:ea typeface="Arial"/>
                <a:cs typeface="Arial"/>
                <a:sym typeface="Arial"/>
              </a:rPr>
              <a:t>conveening</a:t>
            </a:r>
            <a:r>
              <a:rPr lang="en-US" sz="1100" b="0" i="0" u="none" strike="noStrike" cap="none" dirty="0" smtClean="0">
                <a:solidFill>
                  <a:srgbClr val="000000"/>
                </a:solidFill>
                <a:effectLst/>
                <a:latin typeface="Arial"/>
                <a:ea typeface="Arial"/>
                <a:cs typeface="Arial"/>
                <a:sym typeface="Arial"/>
              </a:rPr>
              <a:t>?</a:t>
            </a:r>
          </a:p>
          <a:p>
            <a:pPr lvl="2" rtl="0" fontAlgn="base"/>
            <a:r>
              <a:rPr lang="en-US" sz="1100" b="0" i="0" u="none" strike="noStrike" cap="none" dirty="0" smtClean="0">
                <a:solidFill>
                  <a:srgbClr val="000000"/>
                </a:solidFill>
                <a:effectLst/>
                <a:latin typeface="Arial"/>
                <a:ea typeface="Arial"/>
                <a:cs typeface="Arial"/>
                <a:sym typeface="Arial"/>
              </a:rPr>
              <a:t>What can this Outcome Group offer to folks who attend the spring meeting of (de)Composing ENGL&amp;101? A white paper? A presentation? Some assignments? Some readings? Something else?</a:t>
            </a:r>
          </a:p>
          <a:p>
            <a:pPr rtl="0" fontAlgn="base"/>
            <a:r>
              <a:rPr lang="en-US" sz="1100" b="0" i="0" u="none" strike="noStrike" cap="none" dirty="0" smtClean="0">
                <a:solidFill>
                  <a:srgbClr val="000000"/>
                </a:solidFill>
                <a:effectLst/>
                <a:latin typeface="Arial"/>
                <a:ea typeface="Arial"/>
                <a:cs typeface="Arial"/>
                <a:sym typeface="Arial"/>
              </a:rPr>
              <a:t>Set next meetings or contact times / report out</a:t>
            </a:r>
          </a:p>
          <a:p>
            <a:pPr rtl="0" fontAlgn="base"/>
            <a:r>
              <a:rPr lang="en-US" b="0" dirty="0" smtClean="0">
                <a:effectLst/>
              </a:rPr>
              <a:t/>
            </a:r>
            <a:br>
              <a:rPr lang="en-US" b="0" dirty="0" smtClean="0">
                <a:effectLst/>
              </a:rPr>
            </a:br>
            <a:r>
              <a:rPr lang="en-US" sz="1100" b="0" i="0" u="none" strike="noStrike" cap="none" dirty="0" smtClean="0">
                <a:solidFill>
                  <a:srgbClr val="000000"/>
                </a:solidFill>
                <a:effectLst/>
                <a:latin typeface="Arial"/>
                <a:ea typeface="Arial"/>
                <a:cs typeface="Arial"/>
                <a:sym typeface="Arial"/>
              </a:rPr>
              <a:t>Purpose: Let’s Address the Question “What Happens Next?” How do we then continue that conversation more broadly in the state?</a:t>
            </a:r>
          </a:p>
          <a:p>
            <a:pPr rtl="0" fontAlgn="base"/>
            <a:r>
              <a:rPr lang="en-US" sz="1100" b="0" i="0" u="none" strike="noStrike" cap="none" dirty="0" smtClean="0">
                <a:solidFill>
                  <a:srgbClr val="000000"/>
                </a:solidFill>
                <a:effectLst/>
                <a:latin typeface="Arial"/>
                <a:ea typeface="Arial"/>
                <a:cs typeface="Arial"/>
                <a:sym typeface="Arial"/>
              </a:rPr>
              <a:t>Knowledge: </a:t>
            </a:r>
            <a:r>
              <a:rPr lang="en-US" sz="1100" b="0" i="0" u="none" strike="noStrike" cap="none" dirty="0" err="1" smtClean="0">
                <a:solidFill>
                  <a:srgbClr val="000000"/>
                </a:solidFill>
                <a:effectLst/>
                <a:latin typeface="Arial"/>
                <a:ea typeface="Arial"/>
                <a:cs typeface="Arial"/>
                <a:sym typeface="Arial"/>
              </a:rPr>
              <a:t>Kezar</a:t>
            </a:r>
            <a:r>
              <a:rPr lang="en-US" sz="1100" b="0" i="0" u="none" strike="noStrike" cap="none" dirty="0" smtClean="0">
                <a:solidFill>
                  <a:srgbClr val="000000"/>
                </a:solidFill>
                <a:effectLst/>
                <a:latin typeface="Arial"/>
                <a:ea typeface="Arial"/>
                <a:cs typeface="Arial"/>
                <a:sym typeface="Arial"/>
              </a:rPr>
              <a:t> </a:t>
            </a:r>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a:t>
            </a:r>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and a “deep dive” into the outcome teaching, learning, pedagogy, classroom practice, assessment, etc.</a:t>
            </a:r>
          </a:p>
          <a:p>
            <a:pPr rtl="0" fontAlgn="base"/>
            <a:r>
              <a:rPr lang="en-US" sz="1100" b="0" i="0" u="none" strike="noStrike" cap="none" dirty="0" smtClean="0">
                <a:solidFill>
                  <a:srgbClr val="000000"/>
                </a:solidFill>
                <a:effectLst/>
                <a:latin typeface="Arial"/>
                <a:ea typeface="Arial"/>
                <a:cs typeface="Arial"/>
                <a:sym typeface="Arial"/>
              </a:rPr>
              <a:t>Tasks:</a:t>
            </a:r>
          </a:p>
          <a:p>
            <a:pPr rtl="0" fontAlgn="base"/>
            <a:r>
              <a:rPr lang="en-US" sz="1100" b="0" i="0" u="none" strike="noStrike" cap="none" dirty="0" smtClean="0">
                <a:solidFill>
                  <a:srgbClr val="000000"/>
                </a:solidFill>
                <a:effectLst/>
                <a:latin typeface="Arial"/>
                <a:ea typeface="Arial"/>
                <a:cs typeface="Arial"/>
                <a:sym typeface="Arial"/>
              </a:rPr>
              <a:t>Teaching Multi-modality (outcome 1)</a:t>
            </a:r>
          </a:p>
          <a:p>
            <a:pPr rtl="0" fontAlgn="base"/>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 Providing opportunity for participants to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deep dive on a particular way of addressing that outcome in the classroom with students. For example, “I don’t know what you mean by “multi modal” (i.e. Justin’s use of podcasts).</a:t>
            </a:r>
          </a:p>
          <a:p>
            <a:pPr lvl="1" rtl="0" fontAlgn="base"/>
            <a:r>
              <a:rPr lang="en-US" sz="1100" b="0" i="0" u="none" strike="noStrike" cap="none" dirty="0" smtClean="0">
                <a:solidFill>
                  <a:srgbClr val="000000"/>
                </a:solidFill>
                <a:effectLst/>
                <a:latin typeface="Arial"/>
                <a:ea typeface="Arial"/>
                <a:cs typeface="Arial"/>
                <a:sym typeface="Arial"/>
              </a:rPr>
              <a:t>Purpose</a:t>
            </a:r>
          </a:p>
          <a:p>
            <a:pPr lvl="1" rtl="0" fontAlgn="base"/>
            <a:r>
              <a:rPr lang="en-US" sz="1100" b="0" i="0" u="none" strike="noStrike" cap="none" dirty="0" smtClean="0">
                <a:solidFill>
                  <a:srgbClr val="000000"/>
                </a:solidFill>
                <a:effectLst/>
                <a:latin typeface="Arial"/>
                <a:ea typeface="Arial"/>
                <a:cs typeface="Arial"/>
                <a:sym typeface="Arial"/>
              </a:rPr>
              <a:t>Task</a:t>
            </a:r>
          </a:p>
          <a:p>
            <a:pPr lvl="1" rtl="0" fontAlgn="base"/>
            <a:r>
              <a:rPr lang="en-US" sz="1100" b="0" i="0" u="none" strike="noStrike" cap="none" dirty="0" smtClean="0">
                <a:solidFill>
                  <a:srgbClr val="000000"/>
                </a:solidFill>
                <a:effectLst/>
                <a:latin typeface="Arial"/>
                <a:ea typeface="Arial"/>
                <a:cs typeface="Arial"/>
                <a:sym typeface="Arial"/>
              </a:rPr>
              <a:t>Criteria for Success</a:t>
            </a:r>
          </a:p>
          <a:p>
            <a:pPr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sense-make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0" i="0" u="none" strike="noStrike" cap="none" dirty="0" smtClean="0">
                <a:solidFill>
                  <a:srgbClr val="000000"/>
                </a:solidFill>
                <a:effectLst/>
                <a:latin typeface="Arial"/>
                <a:ea typeface="Arial"/>
                <a:cs typeface="Arial"/>
                <a:sym typeface="Arial"/>
              </a:rPr>
              <a:t>Questions for the group to address (someone please streamline this):</a:t>
            </a:r>
          </a:p>
          <a:p>
            <a:pPr lvl="1" rtl="0" fontAlgn="base"/>
            <a:r>
              <a:rPr lang="en-US" sz="1100" b="0" i="0" u="none" strike="noStrike" cap="none" dirty="0" smtClean="0">
                <a:solidFill>
                  <a:srgbClr val="000000"/>
                </a:solidFill>
                <a:effectLst/>
                <a:latin typeface="Arial"/>
                <a:ea typeface="Arial"/>
                <a:cs typeface="Arial"/>
                <a:sym typeface="Arial"/>
              </a:rPr>
              <a:t>What are the individual issues and problems involved in teaching or assessing this outcome? </a:t>
            </a:r>
          </a:p>
          <a:p>
            <a:pPr lvl="1" rtl="0" fontAlgn="base"/>
            <a:r>
              <a:rPr lang="en-US" sz="1100" b="0" i="0" u="none" strike="noStrike" cap="none" dirty="0" smtClean="0">
                <a:solidFill>
                  <a:srgbClr val="000000"/>
                </a:solidFill>
                <a:effectLst/>
                <a:latin typeface="Arial"/>
                <a:ea typeface="Arial"/>
                <a:cs typeface="Arial"/>
                <a:sym typeface="Arial"/>
              </a:rPr>
              <a:t>How could these problems be addressed?</a:t>
            </a:r>
          </a:p>
          <a:p>
            <a:pPr lvl="1" rtl="0" fontAlgn="base"/>
            <a:r>
              <a:rPr lang="en-US" sz="1100" b="0" i="0" u="none" strike="noStrike" cap="none" dirty="0" smtClean="0">
                <a:solidFill>
                  <a:srgbClr val="000000"/>
                </a:solidFill>
                <a:effectLst/>
                <a:latin typeface="Arial"/>
                <a:ea typeface="Arial"/>
                <a:cs typeface="Arial"/>
                <a:sym typeface="Arial"/>
              </a:rPr>
              <a:t>What knowledge or professional development would be needed to address them?</a:t>
            </a:r>
          </a:p>
          <a:p>
            <a:pPr lvl="1" rtl="0" fontAlgn="base"/>
            <a:r>
              <a:rPr lang="en-US" sz="1100" b="0" i="0" u="none" strike="noStrike" cap="none" dirty="0" smtClean="0">
                <a:solidFill>
                  <a:srgbClr val="000000"/>
                </a:solidFill>
                <a:effectLst/>
                <a:latin typeface="Arial"/>
                <a:ea typeface="Arial"/>
                <a:cs typeface="Arial"/>
                <a:sym typeface="Arial"/>
              </a:rPr>
              <a:t>Who needs to be involved in these discussions? In what capacity? </a:t>
            </a:r>
          </a:p>
          <a:p>
            <a:pPr lvl="1" rtl="0" fontAlgn="base"/>
            <a:r>
              <a:rPr lang="en-US" sz="1100" b="0" i="0" u="none" strike="noStrike" cap="none" dirty="0" smtClean="0">
                <a:solidFill>
                  <a:srgbClr val="000000"/>
                </a:solidFill>
                <a:effectLst/>
                <a:latin typeface="Arial"/>
                <a:ea typeface="Arial"/>
                <a:cs typeface="Arial"/>
                <a:sym typeface="Arial"/>
              </a:rPr>
              <a:t>What are our next steps? (project planning)</a:t>
            </a:r>
          </a:p>
          <a:p>
            <a:pPr lvl="2" rtl="0" fontAlgn="base"/>
            <a:r>
              <a:rPr lang="en-US" sz="1100" b="0" i="0" u="none" strike="noStrike" cap="none" dirty="0" smtClean="0">
                <a:solidFill>
                  <a:srgbClr val="000000"/>
                </a:solidFill>
                <a:effectLst/>
                <a:latin typeface="Arial"/>
                <a:ea typeface="Arial"/>
                <a:cs typeface="Arial"/>
                <a:sym typeface="Arial"/>
              </a:rPr>
              <a:t>Who is in this working group?</a:t>
            </a:r>
          </a:p>
          <a:p>
            <a:pPr lvl="2" rtl="0" fontAlgn="base"/>
            <a:r>
              <a:rPr lang="en-US" sz="1100" b="0" i="0" u="none" strike="noStrike" cap="none" dirty="0" smtClean="0">
                <a:solidFill>
                  <a:srgbClr val="000000"/>
                </a:solidFill>
                <a:effectLst/>
                <a:latin typeface="Arial"/>
                <a:ea typeface="Arial"/>
                <a:cs typeface="Arial"/>
                <a:sym typeface="Arial"/>
              </a:rPr>
              <a:t>Who will call the next </a:t>
            </a:r>
            <a:r>
              <a:rPr lang="en-US" sz="1100" b="0" i="0" u="none" strike="noStrike" cap="none" dirty="0" err="1" smtClean="0">
                <a:solidFill>
                  <a:srgbClr val="000000"/>
                </a:solidFill>
                <a:effectLst/>
                <a:latin typeface="Arial"/>
                <a:ea typeface="Arial"/>
                <a:cs typeface="Arial"/>
                <a:sym typeface="Arial"/>
              </a:rPr>
              <a:t>conveening</a:t>
            </a:r>
            <a:r>
              <a:rPr lang="en-US" sz="1100" b="0" i="0" u="none" strike="noStrike" cap="none" dirty="0" smtClean="0">
                <a:solidFill>
                  <a:srgbClr val="000000"/>
                </a:solidFill>
                <a:effectLst/>
                <a:latin typeface="Arial"/>
                <a:ea typeface="Arial"/>
                <a:cs typeface="Arial"/>
                <a:sym typeface="Arial"/>
              </a:rPr>
              <a:t>?</a:t>
            </a:r>
          </a:p>
          <a:p>
            <a:pPr lvl="2" rtl="0" fontAlgn="base"/>
            <a:r>
              <a:rPr lang="en-US" sz="1100" b="0" i="0" u="none" strike="noStrike" cap="none" dirty="0" smtClean="0">
                <a:solidFill>
                  <a:srgbClr val="000000"/>
                </a:solidFill>
                <a:effectLst/>
                <a:latin typeface="Arial"/>
                <a:ea typeface="Arial"/>
                <a:cs typeface="Arial"/>
                <a:sym typeface="Arial"/>
              </a:rPr>
              <a:t>What can this Outcome Group offer to folks who attend the spring meeting of (de)Composing ENGL&amp;101? A white paper? A presentation? Some assignments? Some readings? Something else?</a:t>
            </a:r>
          </a:p>
          <a:p>
            <a:pPr rtl="0" fontAlgn="base"/>
            <a:r>
              <a:rPr lang="en-US" sz="1100" b="0" i="0" u="none" strike="noStrike" cap="none" dirty="0" smtClean="0">
                <a:solidFill>
                  <a:srgbClr val="000000"/>
                </a:solidFill>
                <a:effectLst/>
                <a:latin typeface="Arial"/>
                <a:ea typeface="Arial"/>
                <a:cs typeface="Arial"/>
                <a:sym typeface="Arial"/>
              </a:rPr>
              <a:t>Set next meetings or contact times / report out</a:t>
            </a:r>
            <a:endParaRPr lang="en-US" dirty="0" smtClean="0"/>
          </a:p>
          <a:p>
            <a:pPr marL="158750" indent="0">
              <a:buNone/>
            </a:pPr>
            <a:endParaRPr lang="en-US" sz="1050" dirty="0" smtClean="0"/>
          </a:p>
          <a:p>
            <a:pPr marL="158750" indent="0">
              <a:buNone/>
            </a:pPr>
            <a:endParaRPr lang="en-US" sz="1050" dirty="0" smtClean="0"/>
          </a:p>
        </p:txBody>
      </p:sp>
    </p:spTree>
    <p:extLst>
      <p:ext uri="{BB962C8B-B14F-4D97-AF65-F5344CB8AC3E}">
        <p14:creationId xmlns:p14="http://schemas.microsoft.com/office/powerpoint/2010/main" val="2855930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fb25895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fb25895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r>
              <a:rPr lang="en-US" sz="1100" b="0" i="0" u="none" strike="noStrike" cap="none" dirty="0" smtClean="0">
                <a:solidFill>
                  <a:srgbClr val="000000"/>
                </a:solidFill>
                <a:effectLst/>
                <a:latin typeface="Arial"/>
                <a:ea typeface="Arial"/>
                <a:cs typeface="Arial"/>
                <a:sym typeface="Arial"/>
              </a:rPr>
              <a:t>Goals and procedures: </a:t>
            </a:r>
            <a:endParaRPr lang="en-US" b="0" dirty="0" smtClean="0">
              <a:effectLst/>
            </a:endParaRPr>
          </a:p>
          <a:p>
            <a:pPr rtl="0" fontAlgn="base"/>
            <a:r>
              <a:rPr lang="en-US" sz="1100" b="1" i="0" u="none" strike="noStrike" cap="none" dirty="0" smtClean="0">
                <a:solidFill>
                  <a:srgbClr val="000000"/>
                </a:solidFill>
                <a:effectLst/>
                <a:latin typeface="Arial"/>
                <a:ea typeface="Arial"/>
                <a:cs typeface="Arial"/>
                <a:sym typeface="Arial"/>
              </a:rPr>
              <a:t>Two step process: </a:t>
            </a:r>
            <a:endParaRPr lang="en-US" sz="1100" b="0" i="0" u="none" strike="noStrike" cap="none" dirty="0" smtClean="0">
              <a:solidFill>
                <a:srgbClr val="000000"/>
              </a:solidFill>
              <a:effectLst/>
              <a:latin typeface="Arial"/>
              <a:ea typeface="Arial"/>
              <a:cs typeface="Arial"/>
              <a:sym typeface="Arial"/>
            </a:endParaRPr>
          </a:p>
          <a:p>
            <a:pPr lvl="1" rtl="0" fontAlgn="base"/>
            <a:r>
              <a:rPr lang="en-US" sz="1100" b="0" i="0" u="none" strike="noStrike" cap="none" dirty="0" smtClean="0">
                <a:solidFill>
                  <a:srgbClr val="000000"/>
                </a:solidFill>
                <a:effectLst/>
                <a:latin typeface="Arial"/>
                <a:ea typeface="Arial"/>
                <a:cs typeface="Arial"/>
                <a:sym typeface="Arial"/>
              </a:rPr>
              <a:t>Step One: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an outcome: Deep Dive on a particular way of addressing that outcome in the classroom with students. For example, “I don’t know what you mean by “multi modal” (i.e. Justin’s use of podcasts).</a:t>
            </a:r>
          </a:p>
          <a:p>
            <a:pPr lvl="2" rtl="0" fontAlgn="base"/>
            <a:r>
              <a:rPr lang="en-US" sz="1100" b="0" i="0" u="none" strike="noStrike" cap="none" dirty="0" smtClean="0">
                <a:solidFill>
                  <a:srgbClr val="000000"/>
                </a:solidFill>
                <a:effectLst/>
                <a:latin typeface="Arial"/>
                <a:ea typeface="Arial"/>
                <a:cs typeface="Arial"/>
                <a:sym typeface="Arial"/>
              </a:rPr>
              <a:t>Purpose</a:t>
            </a:r>
          </a:p>
          <a:p>
            <a:pPr lvl="2" rtl="0" fontAlgn="base"/>
            <a:r>
              <a:rPr lang="en-US" sz="1100" b="0" i="0" u="none" strike="noStrike" cap="none" dirty="0" smtClean="0">
                <a:solidFill>
                  <a:srgbClr val="000000"/>
                </a:solidFill>
                <a:effectLst/>
                <a:latin typeface="Arial"/>
                <a:ea typeface="Arial"/>
                <a:cs typeface="Arial"/>
                <a:sym typeface="Arial"/>
              </a:rPr>
              <a:t>Tasks</a:t>
            </a:r>
          </a:p>
          <a:p>
            <a:pPr lvl="2" rtl="0" fontAlgn="base"/>
            <a:r>
              <a:rPr lang="en-US" sz="1100" b="0" i="0" u="none" strike="noStrike" cap="none" dirty="0" smtClean="0">
                <a:solidFill>
                  <a:srgbClr val="000000"/>
                </a:solidFill>
                <a:effectLst/>
                <a:latin typeface="Arial"/>
                <a:ea typeface="Arial"/>
                <a:cs typeface="Arial"/>
                <a:sym typeface="Arial"/>
              </a:rPr>
              <a:t>Criteria for Success</a:t>
            </a:r>
          </a:p>
          <a:p>
            <a:pPr lvl="1"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1" i="0" u="none" strike="noStrike" cap="none" dirty="0" smtClean="0">
                <a:solidFill>
                  <a:srgbClr val="000000"/>
                </a:solidFill>
                <a:effectLst/>
                <a:latin typeface="Arial"/>
                <a:ea typeface="Arial"/>
                <a:cs typeface="Arial"/>
                <a:sym typeface="Arial"/>
              </a:rPr>
              <a:t>Sticking Point: </a:t>
            </a:r>
            <a:r>
              <a:rPr lang="en-US" sz="1100" b="0" i="0" u="none" strike="noStrike" cap="none" dirty="0" smtClean="0">
                <a:solidFill>
                  <a:srgbClr val="000000"/>
                </a:solidFill>
                <a:effectLst/>
                <a:latin typeface="Arial"/>
                <a:ea typeface="Arial"/>
                <a:cs typeface="Arial"/>
                <a:sym typeface="Arial"/>
              </a:rPr>
              <a:t>Give them the outcome is a starting point and what we’ve covered at previous meetings (we’ve had some of these conversations and presentations on these (grammar and language bias, on reading and using texts deeply)). </a:t>
            </a:r>
          </a:p>
          <a:p>
            <a:pPr rtl="0" fontAlgn="base"/>
            <a:r>
              <a:rPr lang="en-US" sz="1100" b="1" i="0" u="none" strike="noStrike" cap="none" dirty="0" smtClean="0">
                <a:solidFill>
                  <a:srgbClr val="000000"/>
                </a:solidFill>
                <a:effectLst/>
                <a:latin typeface="Arial"/>
                <a:ea typeface="Arial"/>
                <a:cs typeface="Arial"/>
                <a:sym typeface="Arial"/>
              </a:rPr>
              <a:t>Question</a:t>
            </a:r>
            <a:r>
              <a:rPr lang="en-US" sz="1100" b="0" i="0" u="none" strike="noStrike" cap="none" dirty="0" smtClean="0">
                <a:solidFill>
                  <a:srgbClr val="000000"/>
                </a:solidFill>
                <a:effectLst/>
                <a:latin typeface="Arial"/>
                <a:ea typeface="Arial"/>
                <a:cs typeface="Arial"/>
                <a:sym typeface="Arial"/>
              </a:rPr>
              <a:t>: What kinds of resources and easily accessible professional development do we need at the state level to ensure that faculty can work towards this outcome effectively in their classrooms AND understand it themselves.</a:t>
            </a:r>
          </a:p>
          <a:p>
            <a:pPr rtl="0" fontAlgn="base"/>
            <a:r>
              <a:rPr lang="en-US" sz="1100" b="1" i="0" u="none" strike="noStrike" cap="none" dirty="0" smtClean="0">
                <a:solidFill>
                  <a:srgbClr val="000000"/>
                </a:solidFill>
                <a:effectLst/>
                <a:latin typeface="Arial"/>
                <a:ea typeface="Arial"/>
                <a:cs typeface="Arial"/>
                <a:sym typeface="Arial"/>
              </a:rPr>
              <a:t>Group Goal Between this meeting and Spring</a:t>
            </a:r>
            <a:r>
              <a:rPr lang="en-US" sz="1100" b="0" i="0" u="none" strike="noStrike" cap="none" dirty="0" smtClean="0">
                <a:solidFill>
                  <a:srgbClr val="000000"/>
                </a:solidFill>
                <a:effectLst/>
                <a:latin typeface="Arial"/>
                <a:ea typeface="Arial"/>
                <a:cs typeface="Arial"/>
                <a:sym typeface="Arial"/>
              </a:rPr>
              <a:t>: put together an action plan to advance understanding and implementation of each outcome at the state level</a:t>
            </a:r>
          </a:p>
          <a:p>
            <a:pPr rtl="0" fontAlgn="base"/>
            <a:r>
              <a:rPr lang="en-US" sz="1100" b="1" i="0" u="none" strike="noStrike" cap="none" dirty="0" smtClean="0">
                <a:solidFill>
                  <a:srgbClr val="000000"/>
                </a:solidFill>
                <a:effectLst/>
                <a:latin typeface="Arial"/>
                <a:ea typeface="Arial"/>
                <a:cs typeface="Arial"/>
                <a:sym typeface="Arial"/>
              </a:rPr>
              <a:t>Big Goal the WHY</a:t>
            </a:r>
            <a:r>
              <a:rPr lang="en-US" sz="1100" b="0" i="0" u="none" strike="noStrike" cap="none" dirty="0" smtClean="0">
                <a:solidFill>
                  <a:srgbClr val="000000"/>
                </a:solidFill>
                <a:effectLst/>
                <a:latin typeface="Arial"/>
                <a:ea typeface="Arial"/>
                <a:cs typeface="Arial"/>
                <a:sym typeface="Arial"/>
              </a:rPr>
              <a:t>: Creating state-wide resources for practitioners </a:t>
            </a:r>
          </a:p>
          <a:p>
            <a:pPr rtl="0" fontAlgn="base"/>
            <a:r>
              <a:rPr lang="en-US" sz="1100" b="0" i="0" u="none" strike="noStrike" cap="none" dirty="0" smtClean="0">
                <a:solidFill>
                  <a:srgbClr val="000000"/>
                </a:solidFill>
                <a:effectLst/>
                <a:latin typeface="Arial"/>
                <a:ea typeface="Arial"/>
                <a:cs typeface="Arial"/>
                <a:sym typeface="Arial"/>
              </a:rPr>
              <a:t>Suggested Individual questions to address (someone please streamline this):</a:t>
            </a:r>
          </a:p>
          <a:p>
            <a:pPr lvl="1" rtl="0" fontAlgn="base"/>
            <a:r>
              <a:rPr lang="en-US" sz="1100" b="0" i="0" u="none" strike="noStrike" cap="none" dirty="0" smtClean="0">
                <a:solidFill>
                  <a:srgbClr val="000000"/>
                </a:solidFill>
                <a:effectLst/>
                <a:latin typeface="Arial"/>
                <a:ea typeface="Arial"/>
                <a:cs typeface="Arial"/>
                <a:sym typeface="Arial"/>
              </a:rPr>
              <a:t>What are the individual issues and problems involved in teaching or assessing this outcome? </a:t>
            </a:r>
          </a:p>
          <a:p>
            <a:pPr lvl="1" rtl="0" fontAlgn="base"/>
            <a:r>
              <a:rPr lang="en-US" sz="1100" b="0" i="0" u="none" strike="noStrike" cap="none" dirty="0" smtClean="0">
                <a:solidFill>
                  <a:srgbClr val="000000"/>
                </a:solidFill>
                <a:effectLst/>
                <a:latin typeface="Arial"/>
                <a:ea typeface="Arial"/>
                <a:cs typeface="Arial"/>
                <a:sym typeface="Arial"/>
              </a:rPr>
              <a:t>How could these problems be addressed?</a:t>
            </a:r>
          </a:p>
          <a:p>
            <a:pPr lvl="1" rtl="0" fontAlgn="base"/>
            <a:r>
              <a:rPr lang="en-US" sz="1100" b="0" i="0" u="none" strike="noStrike" cap="none" dirty="0" smtClean="0">
                <a:solidFill>
                  <a:srgbClr val="000000"/>
                </a:solidFill>
                <a:effectLst/>
                <a:latin typeface="Arial"/>
                <a:ea typeface="Arial"/>
                <a:cs typeface="Arial"/>
                <a:sym typeface="Arial"/>
              </a:rPr>
              <a:t>What knowledge or professional development would be needed to address them?</a:t>
            </a:r>
          </a:p>
          <a:p>
            <a:pPr lvl="1" rtl="0" fontAlgn="base"/>
            <a:r>
              <a:rPr lang="en-US" sz="1100" b="0" i="0" u="none" strike="noStrike" cap="none" dirty="0" smtClean="0">
                <a:solidFill>
                  <a:srgbClr val="000000"/>
                </a:solidFill>
                <a:effectLst/>
                <a:latin typeface="Arial"/>
                <a:ea typeface="Arial"/>
                <a:cs typeface="Arial"/>
                <a:sym typeface="Arial"/>
              </a:rPr>
              <a:t>Who needs to be involved in these discussions? In what capacity? </a:t>
            </a:r>
          </a:p>
          <a:p>
            <a:pPr lvl="1" rtl="0" fontAlgn="base"/>
            <a:r>
              <a:rPr lang="en-US" sz="1100" b="0" i="0" u="none" strike="noStrike" cap="none" dirty="0" smtClean="0">
                <a:solidFill>
                  <a:srgbClr val="000000"/>
                </a:solidFill>
                <a:effectLst/>
                <a:latin typeface="Arial"/>
                <a:ea typeface="Arial"/>
                <a:cs typeface="Arial"/>
                <a:sym typeface="Arial"/>
              </a:rPr>
              <a:t>What are our next steps? (project planning)</a:t>
            </a:r>
          </a:p>
          <a:p>
            <a:pPr lvl="2" rtl="0" fontAlgn="base"/>
            <a:r>
              <a:rPr lang="en-US" sz="1100" b="0" i="0" u="none" strike="noStrike" cap="none" dirty="0" smtClean="0">
                <a:solidFill>
                  <a:srgbClr val="000000"/>
                </a:solidFill>
                <a:effectLst/>
                <a:latin typeface="Arial"/>
                <a:ea typeface="Arial"/>
                <a:cs typeface="Arial"/>
                <a:sym typeface="Arial"/>
              </a:rPr>
              <a:t>Who is in this working group?</a:t>
            </a:r>
          </a:p>
          <a:p>
            <a:pPr lvl="2" rtl="0" fontAlgn="base"/>
            <a:r>
              <a:rPr lang="en-US" sz="1100" b="0" i="0" u="none" strike="noStrike" cap="none" dirty="0" smtClean="0">
                <a:solidFill>
                  <a:srgbClr val="000000"/>
                </a:solidFill>
                <a:effectLst/>
                <a:latin typeface="Arial"/>
                <a:ea typeface="Arial"/>
                <a:cs typeface="Arial"/>
                <a:sym typeface="Arial"/>
              </a:rPr>
              <a:t>Who will call the next </a:t>
            </a:r>
            <a:r>
              <a:rPr lang="en-US" sz="1100" b="0" i="0" u="none" strike="noStrike" cap="none" dirty="0" err="1" smtClean="0">
                <a:solidFill>
                  <a:srgbClr val="000000"/>
                </a:solidFill>
                <a:effectLst/>
                <a:latin typeface="Arial"/>
                <a:ea typeface="Arial"/>
                <a:cs typeface="Arial"/>
                <a:sym typeface="Arial"/>
              </a:rPr>
              <a:t>conveening</a:t>
            </a:r>
            <a:r>
              <a:rPr lang="en-US" sz="1100" b="0" i="0" u="none" strike="noStrike" cap="none" dirty="0" smtClean="0">
                <a:solidFill>
                  <a:srgbClr val="000000"/>
                </a:solidFill>
                <a:effectLst/>
                <a:latin typeface="Arial"/>
                <a:ea typeface="Arial"/>
                <a:cs typeface="Arial"/>
                <a:sym typeface="Arial"/>
              </a:rPr>
              <a:t>?</a:t>
            </a:r>
          </a:p>
          <a:p>
            <a:pPr lvl="2" rtl="0" fontAlgn="base"/>
            <a:r>
              <a:rPr lang="en-US" sz="1100" b="0" i="0" u="none" strike="noStrike" cap="none" dirty="0" smtClean="0">
                <a:solidFill>
                  <a:srgbClr val="000000"/>
                </a:solidFill>
                <a:effectLst/>
                <a:latin typeface="Arial"/>
                <a:ea typeface="Arial"/>
                <a:cs typeface="Arial"/>
                <a:sym typeface="Arial"/>
              </a:rPr>
              <a:t>What can this Outcome Group offer to folks who attend the spring meeting of (de)Composing ENGL&amp;101? A white paper? A presentation? Some assignments? Some readings? Something else?</a:t>
            </a:r>
          </a:p>
          <a:p>
            <a:pPr rtl="0" fontAlgn="base"/>
            <a:r>
              <a:rPr lang="en-US" sz="1100" b="0" i="0" u="none" strike="noStrike" cap="none" dirty="0" smtClean="0">
                <a:solidFill>
                  <a:srgbClr val="000000"/>
                </a:solidFill>
                <a:effectLst/>
                <a:latin typeface="Arial"/>
                <a:ea typeface="Arial"/>
                <a:cs typeface="Arial"/>
                <a:sym typeface="Arial"/>
              </a:rPr>
              <a:t>Set next meetings or contact times / report out</a:t>
            </a:r>
          </a:p>
          <a:p>
            <a:pPr rtl="0" fontAlgn="base"/>
            <a:r>
              <a:rPr lang="en-US" b="0" dirty="0" smtClean="0">
                <a:effectLst/>
              </a:rPr>
              <a:t/>
            </a:r>
            <a:br>
              <a:rPr lang="en-US" b="0" dirty="0" smtClean="0">
                <a:effectLst/>
              </a:rPr>
            </a:br>
            <a:r>
              <a:rPr lang="en-US" sz="1100" b="0" i="0" u="none" strike="noStrike" cap="none" dirty="0" smtClean="0">
                <a:solidFill>
                  <a:srgbClr val="000000"/>
                </a:solidFill>
                <a:effectLst/>
                <a:latin typeface="Arial"/>
                <a:ea typeface="Arial"/>
                <a:cs typeface="Arial"/>
                <a:sym typeface="Arial"/>
              </a:rPr>
              <a:t>Purpose: Let’s Address the Question “What Happens Next?” How do we then continue that conversation more broadly in the state?</a:t>
            </a:r>
          </a:p>
          <a:p>
            <a:pPr rtl="0" fontAlgn="base"/>
            <a:r>
              <a:rPr lang="en-US" sz="1100" b="0" i="0" u="none" strike="noStrike" cap="none" dirty="0" smtClean="0">
                <a:solidFill>
                  <a:srgbClr val="000000"/>
                </a:solidFill>
                <a:effectLst/>
                <a:latin typeface="Arial"/>
                <a:ea typeface="Arial"/>
                <a:cs typeface="Arial"/>
                <a:sym typeface="Arial"/>
              </a:rPr>
              <a:t>Knowledge: </a:t>
            </a:r>
            <a:r>
              <a:rPr lang="en-US" sz="1100" b="0" i="0" u="none" strike="noStrike" cap="none" dirty="0" err="1" smtClean="0">
                <a:solidFill>
                  <a:srgbClr val="000000"/>
                </a:solidFill>
                <a:effectLst/>
                <a:latin typeface="Arial"/>
                <a:ea typeface="Arial"/>
                <a:cs typeface="Arial"/>
                <a:sym typeface="Arial"/>
              </a:rPr>
              <a:t>Kezar</a:t>
            </a:r>
            <a:r>
              <a:rPr lang="en-US" sz="1100" b="0" i="0" u="none" strike="noStrike" cap="none" dirty="0" smtClean="0">
                <a:solidFill>
                  <a:srgbClr val="000000"/>
                </a:solidFill>
                <a:effectLst/>
                <a:latin typeface="Arial"/>
                <a:ea typeface="Arial"/>
                <a:cs typeface="Arial"/>
                <a:sym typeface="Arial"/>
              </a:rPr>
              <a:t> </a:t>
            </a:r>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a:t>
            </a:r>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and a “deep dive” into the outcome teaching, learning, pedagogy, classroom practice, assessment, etc.</a:t>
            </a:r>
          </a:p>
          <a:p>
            <a:pPr rtl="0" fontAlgn="base"/>
            <a:r>
              <a:rPr lang="en-US" sz="1100" b="0" i="0" u="none" strike="noStrike" cap="none" dirty="0" smtClean="0">
                <a:solidFill>
                  <a:srgbClr val="000000"/>
                </a:solidFill>
                <a:effectLst/>
                <a:latin typeface="Arial"/>
                <a:ea typeface="Arial"/>
                <a:cs typeface="Arial"/>
                <a:sym typeface="Arial"/>
              </a:rPr>
              <a:t>Tasks:</a:t>
            </a:r>
          </a:p>
          <a:p>
            <a:pPr rtl="0" fontAlgn="base"/>
            <a:r>
              <a:rPr lang="en-US" sz="1100" b="0" i="0" u="none" strike="noStrike" cap="none" dirty="0" smtClean="0">
                <a:solidFill>
                  <a:srgbClr val="000000"/>
                </a:solidFill>
                <a:effectLst/>
                <a:latin typeface="Arial"/>
                <a:ea typeface="Arial"/>
                <a:cs typeface="Arial"/>
                <a:sym typeface="Arial"/>
              </a:rPr>
              <a:t>Teaching Multi-modality (outcome 1)</a:t>
            </a:r>
          </a:p>
          <a:p>
            <a:pPr rtl="0" fontAlgn="base"/>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 Providing opportunity for participants to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deep dive on a particular way of addressing that outcome in the classroom with students. For example, “I don’t know what you mean by “multi modal” (i.e. Justin’s use of podcasts).</a:t>
            </a:r>
          </a:p>
          <a:p>
            <a:pPr lvl="1" rtl="0" fontAlgn="base"/>
            <a:r>
              <a:rPr lang="en-US" sz="1100" b="0" i="0" u="none" strike="noStrike" cap="none" dirty="0" smtClean="0">
                <a:solidFill>
                  <a:srgbClr val="000000"/>
                </a:solidFill>
                <a:effectLst/>
                <a:latin typeface="Arial"/>
                <a:ea typeface="Arial"/>
                <a:cs typeface="Arial"/>
                <a:sym typeface="Arial"/>
              </a:rPr>
              <a:t>Purpose</a:t>
            </a:r>
          </a:p>
          <a:p>
            <a:pPr lvl="1" rtl="0" fontAlgn="base"/>
            <a:r>
              <a:rPr lang="en-US" sz="1100" b="0" i="0" u="none" strike="noStrike" cap="none" dirty="0" smtClean="0">
                <a:solidFill>
                  <a:srgbClr val="000000"/>
                </a:solidFill>
                <a:effectLst/>
                <a:latin typeface="Arial"/>
                <a:ea typeface="Arial"/>
                <a:cs typeface="Arial"/>
                <a:sym typeface="Arial"/>
              </a:rPr>
              <a:t>Task</a:t>
            </a:r>
          </a:p>
          <a:p>
            <a:pPr lvl="1" rtl="0" fontAlgn="base"/>
            <a:r>
              <a:rPr lang="en-US" sz="1100" b="0" i="0" u="none" strike="noStrike" cap="none" dirty="0" smtClean="0">
                <a:solidFill>
                  <a:srgbClr val="000000"/>
                </a:solidFill>
                <a:effectLst/>
                <a:latin typeface="Arial"/>
                <a:ea typeface="Arial"/>
                <a:cs typeface="Arial"/>
                <a:sym typeface="Arial"/>
              </a:rPr>
              <a:t>Criteria for Success</a:t>
            </a:r>
          </a:p>
          <a:p>
            <a:pPr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sense-make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0" i="0" u="none" strike="noStrike" cap="none" dirty="0" smtClean="0">
                <a:solidFill>
                  <a:srgbClr val="000000"/>
                </a:solidFill>
                <a:effectLst/>
                <a:latin typeface="Arial"/>
                <a:ea typeface="Arial"/>
                <a:cs typeface="Arial"/>
                <a:sym typeface="Arial"/>
              </a:rPr>
              <a:t>Questions for the group to address (someone please streamline this):</a:t>
            </a:r>
          </a:p>
          <a:p>
            <a:pPr lvl="1" rtl="0" fontAlgn="base"/>
            <a:r>
              <a:rPr lang="en-US" sz="1100" b="0" i="0" u="none" strike="noStrike" cap="none" dirty="0" smtClean="0">
                <a:solidFill>
                  <a:srgbClr val="000000"/>
                </a:solidFill>
                <a:effectLst/>
                <a:latin typeface="Arial"/>
                <a:ea typeface="Arial"/>
                <a:cs typeface="Arial"/>
                <a:sym typeface="Arial"/>
              </a:rPr>
              <a:t>What are the individual issues and problems involved in teaching or assessing this outcome? </a:t>
            </a:r>
          </a:p>
          <a:p>
            <a:pPr lvl="1" rtl="0" fontAlgn="base"/>
            <a:r>
              <a:rPr lang="en-US" sz="1100" b="0" i="0" u="none" strike="noStrike" cap="none" dirty="0" smtClean="0">
                <a:solidFill>
                  <a:srgbClr val="000000"/>
                </a:solidFill>
                <a:effectLst/>
                <a:latin typeface="Arial"/>
                <a:ea typeface="Arial"/>
                <a:cs typeface="Arial"/>
                <a:sym typeface="Arial"/>
              </a:rPr>
              <a:t>How could these problems be addressed?</a:t>
            </a:r>
          </a:p>
          <a:p>
            <a:pPr lvl="1" rtl="0" fontAlgn="base"/>
            <a:r>
              <a:rPr lang="en-US" sz="1100" b="0" i="0" u="none" strike="noStrike" cap="none" dirty="0" smtClean="0">
                <a:solidFill>
                  <a:srgbClr val="000000"/>
                </a:solidFill>
                <a:effectLst/>
                <a:latin typeface="Arial"/>
                <a:ea typeface="Arial"/>
                <a:cs typeface="Arial"/>
                <a:sym typeface="Arial"/>
              </a:rPr>
              <a:t>What knowledge or professional development would be needed to address them?</a:t>
            </a:r>
          </a:p>
          <a:p>
            <a:pPr lvl="1" rtl="0" fontAlgn="base"/>
            <a:r>
              <a:rPr lang="en-US" sz="1100" b="0" i="0" u="none" strike="noStrike" cap="none" dirty="0" smtClean="0">
                <a:solidFill>
                  <a:srgbClr val="000000"/>
                </a:solidFill>
                <a:effectLst/>
                <a:latin typeface="Arial"/>
                <a:ea typeface="Arial"/>
                <a:cs typeface="Arial"/>
                <a:sym typeface="Arial"/>
              </a:rPr>
              <a:t>Who needs to be involved in these discussions? In what capacity? </a:t>
            </a:r>
          </a:p>
          <a:p>
            <a:pPr lvl="1" rtl="0" fontAlgn="base"/>
            <a:r>
              <a:rPr lang="en-US" sz="1100" b="0" i="0" u="none" strike="noStrike" cap="none" dirty="0" smtClean="0">
                <a:solidFill>
                  <a:srgbClr val="000000"/>
                </a:solidFill>
                <a:effectLst/>
                <a:latin typeface="Arial"/>
                <a:ea typeface="Arial"/>
                <a:cs typeface="Arial"/>
                <a:sym typeface="Arial"/>
              </a:rPr>
              <a:t>What are our next steps? (project planning)</a:t>
            </a:r>
          </a:p>
          <a:p>
            <a:pPr lvl="2" rtl="0" fontAlgn="base"/>
            <a:r>
              <a:rPr lang="en-US" sz="1100" b="0" i="0" u="none" strike="noStrike" cap="none" dirty="0" smtClean="0">
                <a:solidFill>
                  <a:srgbClr val="000000"/>
                </a:solidFill>
                <a:effectLst/>
                <a:latin typeface="Arial"/>
                <a:ea typeface="Arial"/>
                <a:cs typeface="Arial"/>
                <a:sym typeface="Arial"/>
              </a:rPr>
              <a:t>Who is in this working group?</a:t>
            </a:r>
          </a:p>
          <a:p>
            <a:pPr lvl="2" rtl="0" fontAlgn="base"/>
            <a:r>
              <a:rPr lang="en-US" sz="1100" b="0" i="0" u="none" strike="noStrike" cap="none" dirty="0" smtClean="0">
                <a:solidFill>
                  <a:srgbClr val="000000"/>
                </a:solidFill>
                <a:effectLst/>
                <a:latin typeface="Arial"/>
                <a:ea typeface="Arial"/>
                <a:cs typeface="Arial"/>
                <a:sym typeface="Arial"/>
              </a:rPr>
              <a:t>Who will call the next </a:t>
            </a:r>
            <a:r>
              <a:rPr lang="en-US" sz="1100" b="0" i="0" u="none" strike="noStrike" cap="none" dirty="0" err="1" smtClean="0">
                <a:solidFill>
                  <a:srgbClr val="000000"/>
                </a:solidFill>
                <a:effectLst/>
                <a:latin typeface="Arial"/>
                <a:ea typeface="Arial"/>
                <a:cs typeface="Arial"/>
                <a:sym typeface="Arial"/>
              </a:rPr>
              <a:t>conveening</a:t>
            </a:r>
            <a:r>
              <a:rPr lang="en-US" sz="1100" b="0" i="0" u="none" strike="noStrike" cap="none" dirty="0" smtClean="0">
                <a:solidFill>
                  <a:srgbClr val="000000"/>
                </a:solidFill>
                <a:effectLst/>
                <a:latin typeface="Arial"/>
                <a:ea typeface="Arial"/>
                <a:cs typeface="Arial"/>
                <a:sym typeface="Arial"/>
              </a:rPr>
              <a:t>?</a:t>
            </a:r>
          </a:p>
          <a:p>
            <a:pPr lvl="2" rtl="0" fontAlgn="base"/>
            <a:r>
              <a:rPr lang="en-US" sz="1100" b="0" i="0" u="none" strike="noStrike" cap="none" dirty="0" smtClean="0">
                <a:solidFill>
                  <a:srgbClr val="000000"/>
                </a:solidFill>
                <a:effectLst/>
                <a:latin typeface="Arial"/>
                <a:ea typeface="Arial"/>
                <a:cs typeface="Arial"/>
                <a:sym typeface="Arial"/>
              </a:rPr>
              <a:t>What can this Outcome Group offer to folks who attend the spring meeting of (de)Composing ENGL&amp;101? A white paper? A presentation? Some assignments? Some readings? Something else?</a:t>
            </a:r>
          </a:p>
          <a:p>
            <a:pPr rtl="0" fontAlgn="base"/>
            <a:r>
              <a:rPr lang="en-US" sz="1100" b="0" i="0" u="none" strike="noStrike" cap="none" dirty="0" smtClean="0">
                <a:solidFill>
                  <a:srgbClr val="000000"/>
                </a:solidFill>
                <a:effectLst/>
                <a:latin typeface="Arial"/>
                <a:ea typeface="Arial"/>
                <a:cs typeface="Arial"/>
                <a:sym typeface="Arial"/>
              </a:rPr>
              <a:t>Set next meetings or contact times / report out</a:t>
            </a:r>
            <a:endParaRPr lang="en-US" dirty="0" smtClean="0"/>
          </a:p>
          <a:p>
            <a:pPr marL="158750" indent="0">
              <a:buNone/>
            </a:pPr>
            <a:endParaRPr lang="en-US" sz="1050" dirty="0" smtClean="0"/>
          </a:p>
          <a:p>
            <a:pPr marL="158750" indent="0">
              <a:buNone/>
            </a:pPr>
            <a:endParaRPr lang="en-US" sz="1050" dirty="0" smtClean="0"/>
          </a:p>
        </p:txBody>
      </p:sp>
    </p:spTree>
    <p:extLst>
      <p:ext uri="{BB962C8B-B14F-4D97-AF65-F5344CB8AC3E}">
        <p14:creationId xmlns:p14="http://schemas.microsoft.com/office/powerpoint/2010/main" val="2370893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fb25895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fb25895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r>
              <a:rPr lang="en-US" sz="1100" b="0" i="0" u="none" strike="noStrike" cap="none" dirty="0" smtClean="0">
                <a:solidFill>
                  <a:srgbClr val="000000"/>
                </a:solidFill>
                <a:effectLst/>
                <a:latin typeface="Arial"/>
                <a:ea typeface="Arial"/>
                <a:cs typeface="Arial"/>
                <a:sym typeface="Arial"/>
              </a:rPr>
              <a:t>Goals and procedures: </a:t>
            </a:r>
            <a:endParaRPr lang="en-US" b="0" dirty="0" smtClean="0">
              <a:effectLst/>
            </a:endParaRPr>
          </a:p>
          <a:p>
            <a:pPr rtl="0" fontAlgn="base"/>
            <a:r>
              <a:rPr lang="en-US" sz="1100" b="1" i="0" u="none" strike="noStrike" cap="none" dirty="0" smtClean="0">
                <a:solidFill>
                  <a:srgbClr val="000000"/>
                </a:solidFill>
                <a:effectLst/>
                <a:latin typeface="Arial"/>
                <a:ea typeface="Arial"/>
                <a:cs typeface="Arial"/>
                <a:sym typeface="Arial"/>
              </a:rPr>
              <a:t>Two step process: </a:t>
            </a:r>
            <a:endParaRPr lang="en-US" sz="1100" b="0" i="0" u="none" strike="noStrike" cap="none" dirty="0" smtClean="0">
              <a:solidFill>
                <a:srgbClr val="000000"/>
              </a:solidFill>
              <a:effectLst/>
              <a:latin typeface="Arial"/>
              <a:ea typeface="Arial"/>
              <a:cs typeface="Arial"/>
              <a:sym typeface="Arial"/>
            </a:endParaRPr>
          </a:p>
          <a:p>
            <a:pPr lvl="1" rtl="0" fontAlgn="base"/>
            <a:r>
              <a:rPr lang="en-US" sz="1100" b="0" i="0" u="none" strike="noStrike" cap="none" dirty="0" smtClean="0">
                <a:solidFill>
                  <a:srgbClr val="000000"/>
                </a:solidFill>
                <a:effectLst/>
                <a:latin typeface="Arial"/>
                <a:ea typeface="Arial"/>
                <a:cs typeface="Arial"/>
                <a:sym typeface="Arial"/>
              </a:rPr>
              <a:t>Step One: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an outcome: Deep Dive on a particular way of addressing that outcome in the classroom with students. For example, “I don’t know what you mean by “multi modal” (i.e. Justin’s use of podcasts).</a:t>
            </a:r>
          </a:p>
          <a:p>
            <a:pPr lvl="2" rtl="0" fontAlgn="base"/>
            <a:r>
              <a:rPr lang="en-US" sz="1100" b="0" i="0" u="none" strike="noStrike" cap="none" dirty="0" smtClean="0">
                <a:solidFill>
                  <a:srgbClr val="000000"/>
                </a:solidFill>
                <a:effectLst/>
                <a:latin typeface="Arial"/>
                <a:ea typeface="Arial"/>
                <a:cs typeface="Arial"/>
                <a:sym typeface="Arial"/>
              </a:rPr>
              <a:t>Purpose</a:t>
            </a:r>
          </a:p>
          <a:p>
            <a:pPr lvl="2" rtl="0" fontAlgn="base"/>
            <a:r>
              <a:rPr lang="en-US" sz="1100" b="0" i="0" u="none" strike="noStrike" cap="none" dirty="0" smtClean="0">
                <a:solidFill>
                  <a:srgbClr val="000000"/>
                </a:solidFill>
                <a:effectLst/>
                <a:latin typeface="Arial"/>
                <a:ea typeface="Arial"/>
                <a:cs typeface="Arial"/>
                <a:sym typeface="Arial"/>
              </a:rPr>
              <a:t>Tasks</a:t>
            </a:r>
          </a:p>
          <a:p>
            <a:pPr lvl="2" rtl="0" fontAlgn="base"/>
            <a:r>
              <a:rPr lang="en-US" sz="1100" b="0" i="0" u="none" strike="noStrike" cap="none" dirty="0" smtClean="0">
                <a:solidFill>
                  <a:srgbClr val="000000"/>
                </a:solidFill>
                <a:effectLst/>
                <a:latin typeface="Arial"/>
                <a:ea typeface="Arial"/>
                <a:cs typeface="Arial"/>
                <a:sym typeface="Arial"/>
              </a:rPr>
              <a:t>Criteria for Success</a:t>
            </a:r>
          </a:p>
          <a:p>
            <a:pPr lvl="1"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1" i="0" u="none" strike="noStrike" cap="none" dirty="0" smtClean="0">
                <a:solidFill>
                  <a:srgbClr val="000000"/>
                </a:solidFill>
                <a:effectLst/>
                <a:latin typeface="Arial"/>
                <a:ea typeface="Arial"/>
                <a:cs typeface="Arial"/>
                <a:sym typeface="Arial"/>
              </a:rPr>
              <a:t>Sticking Point: </a:t>
            </a:r>
            <a:r>
              <a:rPr lang="en-US" sz="1100" b="0" i="0" u="none" strike="noStrike" cap="none" dirty="0" smtClean="0">
                <a:solidFill>
                  <a:srgbClr val="000000"/>
                </a:solidFill>
                <a:effectLst/>
                <a:latin typeface="Arial"/>
                <a:ea typeface="Arial"/>
                <a:cs typeface="Arial"/>
                <a:sym typeface="Arial"/>
              </a:rPr>
              <a:t>Give them the outcome is a starting point and what we’ve covered at previous meetings (we’ve had some of these conversations and presentations on these (grammar and language bias, on reading and using texts deeply)). </a:t>
            </a:r>
          </a:p>
          <a:p>
            <a:pPr rtl="0" fontAlgn="base"/>
            <a:r>
              <a:rPr lang="en-US" sz="1100" b="1" i="0" u="none" strike="noStrike" cap="none" dirty="0" smtClean="0">
                <a:solidFill>
                  <a:srgbClr val="000000"/>
                </a:solidFill>
                <a:effectLst/>
                <a:latin typeface="Arial"/>
                <a:ea typeface="Arial"/>
                <a:cs typeface="Arial"/>
                <a:sym typeface="Arial"/>
              </a:rPr>
              <a:t>Question</a:t>
            </a:r>
            <a:r>
              <a:rPr lang="en-US" sz="1100" b="0" i="0" u="none" strike="noStrike" cap="none" dirty="0" smtClean="0">
                <a:solidFill>
                  <a:srgbClr val="000000"/>
                </a:solidFill>
                <a:effectLst/>
                <a:latin typeface="Arial"/>
                <a:ea typeface="Arial"/>
                <a:cs typeface="Arial"/>
                <a:sym typeface="Arial"/>
              </a:rPr>
              <a:t>: What kinds of resources and easily accessible professional development do we need at the state level to ensure that faculty can work towards this outcome effectively in their classrooms AND understand it themselves.</a:t>
            </a:r>
          </a:p>
          <a:p>
            <a:pPr rtl="0" fontAlgn="base"/>
            <a:r>
              <a:rPr lang="en-US" sz="1100" b="1" i="0" u="none" strike="noStrike" cap="none" dirty="0" smtClean="0">
                <a:solidFill>
                  <a:srgbClr val="000000"/>
                </a:solidFill>
                <a:effectLst/>
                <a:latin typeface="Arial"/>
                <a:ea typeface="Arial"/>
                <a:cs typeface="Arial"/>
                <a:sym typeface="Arial"/>
              </a:rPr>
              <a:t>Group Goal Between this meeting and Spring</a:t>
            </a:r>
            <a:r>
              <a:rPr lang="en-US" sz="1100" b="0" i="0" u="none" strike="noStrike" cap="none" dirty="0" smtClean="0">
                <a:solidFill>
                  <a:srgbClr val="000000"/>
                </a:solidFill>
                <a:effectLst/>
                <a:latin typeface="Arial"/>
                <a:ea typeface="Arial"/>
                <a:cs typeface="Arial"/>
                <a:sym typeface="Arial"/>
              </a:rPr>
              <a:t>: put together an action plan to advance understanding and implementation of each outcome at the state level</a:t>
            </a:r>
          </a:p>
          <a:p>
            <a:pPr rtl="0" fontAlgn="base"/>
            <a:r>
              <a:rPr lang="en-US" sz="1100" b="1" i="0" u="none" strike="noStrike" cap="none" dirty="0" smtClean="0">
                <a:solidFill>
                  <a:srgbClr val="000000"/>
                </a:solidFill>
                <a:effectLst/>
                <a:latin typeface="Arial"/>
                <a:ea typeface="Arial"/>
                <a:cs typeface="Arial"/>
                <a:sym typeface="Arial"/>
              </a:rPr>
              <a:t>Big Goal the WHY</a:t>
            </a:r>
            <a:r>
              <a:rPr lang="en-US" sz="1100" b="0" i="0" u="none" strike="noStrike" cap="none" dirty="0" smtClean="0">
                <a:solidFill>
                  <a:srgbClr val="000000"/>
                </a:solidFill>
                <a:effectLst/>
                <a:latin typeface="Arial"/>
                <a:ea typeface="Arial"/>
                <a:cs typeface="Arial"/>
                <a:sym typeface="Arial"/>
              </a:rPr>
              <a:t>: Creating state-wide resources for practitioners </a:t>
            </a:r>
          </a:p>
          <a:p>
            <a:pPr rtl="0" fontAlgn="base"/>
            <a:r>
              <a:rPr lang="en-US" sz="1100" b="0" i="0" u="none" strike="noStrike" cap="none" dirty="0" smtClean="0">
                <a:solidFill>
                  <a:srgbClr val="000000"/>
                </a:solidFill>
                <a:effectLst/>
                <a:latin typeface="Arial"/>
                <a:ea typeface="Arial"/>
                <a:cs typeface="Arial"/>
                <a:sym typeface="Arial"/>
              </a:rPr>
              <a:t>Suggested Individual questions to address (someone please streamline this):</a:t>
            </a:r>
          </a:p>
          <a:p>
            <a:pPr lvl="1" rtl="0" fontAlgn="base"/>
            <a:r>
              <a:rPr lang="en-US" sz="1100" b="0" i="0" u="none" strike="noStrike" cap="none" dirty="0" smtClean="0">
                <a:solidFill>
                  <a:srgbClr val="000000"/>
                </a:solidFill>
                <a:effectLst/>
                <a:latin typeface="Arial"/>
                <a:ea typeface="Arial"/>
                <a:cs typeface="Arial"/>
                <a:sym typeface="Arial"/>
              </a:rPr>
              <a:t>What are the individual issues and problems involved in teaching or assessing this outcome? </a:t>
            </a:r>
          </a:p>
          <a:p>
            <a:pPr lvl="1" rtl="0" fontAlgn="base"/>
            <a:r>
              <a:rPr lang="en-US" sz="1100" b="0" i="0" u="none" strike="noStrike" cap="none" dirty="0" smtClean="0">
                <a:solidFill>
                  <a:srgbClr val="000000"/>
                </a:solidFill>
                <a:effectLst/>
                <a:latin typeface="Arial"/>
                <a:ea typeface="Arial"/>
                <a:cs typeface="Arial"/>
                <a:sym typeface="Arial"/>
              </a:rPr>
              <a:t>How could these problems be addressed?</a:t>
            </a:r>
          </a:p>
          <a:p>
            <a:pPr lvl="1" rtl="0" fontAlgn="base"/>
            <a:r>
              <a:rPr lang="en-US" sz="1100" b="0" i="0" u="none" strike="noStrike" cap="none" dirty="0" smtClean="0">
                <a:solidFill>
                  <a:srgbClr val="000000"/>
                </a:solidFill>
                <a:effectLst/>
                <a:latin typeface="Arial"/>
                <a:ea typeface="Arial"/>
                <a:cs typeface="Arial"/>
                <a:sym typeface="Arial"/>
              </a:rPr>
              <a:t>What knowledge or professional development would be needed to address them?</a:t>
            </a:r>
          </a:p>
          <a:p>
            <a:pPr lvl="1" rtl="0" fontAlgn="base"/>
            <a:r>
              <a:rPr lang="en-US" sz="1100" b="0" i="0" u="none" strike="noStrike" cap="none" dirty="0" smtClean="0">
                <a:solidFill>
                  <a:srgbClr val="000000"/>
                </a:solidFill>
                <a:effectLst/>
                <a:latin typeface="Arial"/>
                <a:ea typeface="Arial"/>
                <a:cs typeface="Arial"/>
                <a:sym typeface="Arial"/>
              </a:rPr>
              <a:t>Who needs to be involved in these discussions? In what capacity? </a:t>
            </a:r>
          </a:p>
          <a:p>
            <a:pPr lvl="1" rtl="0" fontAlgn="base"/>
            <a:r>
              <a:rPr lang="en-US" sz="1100" b="0" i="0" u="none" strike="noStrike" cap="none" dirty="0" smtClean="0">
                <a:solidFill>
                  <a:srgbClr val="000000"/>
                </a:solidFill>
                <a:effectLst/>
                <a:latin typeface="Arial"/>
                <a:ea typeface="Arial"/>
                <a:cs typeface="Arial"/>
                <a:sym typeface="Arial"/>
              </a:rPr>
              <a:t>What are our next steps? (project planning)</a:t>
            </a:r>
          </a:p>
          <a:p>
            <a:pPr lvl="2" rtl="0" fontAlgn="base"/>
            <a:r>
              <a:rPr lang="en-US" sz="1100" b="0" i="0" u="none" strike="noStrike" cap="none" dirty="0" smtClean="0">
                <a:solidFill>
                  <a:srgbClr val="000000"/>
                </a:solidFill>
                <a:effectLst/>
                <a:latin typeface="Arial"/>
                <a:ea typeface="Arial"/>
                <a:cs typeface="Arial"/>
                <a:sym typeface="Arial"/>
              </a:rPr>
              <a:t>Who is in this working group?</a:t>
            </a:r>
          </a:p>
          <a:p>
            <a:pPr lvl="2" rtl="0" fontAlgn="base"/>
            <a:r>
              <a:rPr lang="en-US" sz="1100" b="0" i="0" u="none" strike="noStrike" cap="none" dirty="0" smtClean="0">
                <a:solidFill>
                  <a:srgbClr val="000000"/>
                </a:solidFill>
                <a:effectLst/>
                <a:latin typeface="Arial"/>
                <a:ea typeface="Arial"/>
                <a:cs typeface="Arial"/>
                <a:sym typeface="Arial"/>
              </a:rPr>
              <a:t>Who will call the next </a:t>
            </a:r>
            <a:r>
              <a:rPr lang="en-US" sz="1100" b="0" i="0" u="none" strike="noStrike" cap="none" dirty="0" err="1" smtClean="0">
                <a:solidFill>
                  <a:srgbClr val="000000"/>
                </a:solidFill>
                <a:effectLst/>
                <a:latin typeface="Arial"/>
                <a:ea typeface="Arial"/>
                <a:cs typeface="Arial"/>
                <a:sym typeface="Arial"/>
              </a:rPr>
              <a:t>conveening</a:t>
            </a:r>
            <a:r>
              <a:rPr lang="en-US" sz="1100" b="0" i="0" u="none" strike="noStrike" cap="none" dirty="0" smtClean="0">
                <a:solidFill>
                  <a:srgbClr val="000000"/>
                </a:solidFill>
                <a:effectLst/>
                <a:latin typeface="Arial"/>
                <a:ea typeface="Arial"/>
                <a:cs typeface="Arial"/>
                <a:sym typeface="Arial"/>
              </a:rPr>
              <a:t>?</a:t>
            </a:r>
          </a:p>
          <a:p>
            <a:pPr lvl="2" rtl="0" fontAlgn="base"/>
            <a:r>
              <a:rPr lang="en-US" sz="1100" b="0" i="0" u="none" strike="noStrike" cap="none" dirty="0" smtClean="0">
                <a:solidFill>
                  <a:srgbClr val="000000"/>
                </a:solidFill>
                <a:effectLst/>
                <a:latin typeface="Arial"/>
                <a:ea typeface="Arial"/>
                <a:cs typeface="Arial"/>
                <a:sym typeface="Arial"/>
              </a:rPr>
              <a:t>What can this Outcome Group offer to folks who attend the spring meeting of (de)Composing ENGL&amp;101? A white paper? A presentation? Some assignments? Some readings? Something else?</a:t>
            </a:r>
          </a:p>
          <a:p>
            <a:pPr rtl="0" fontAlgn="base"/>
            <a:r>
              <a:rPr lang="en-US" sz="1100" b="0" i="0" u="none" strike="noStrike" cap="none" dirty="0" smtClean="0">
                <a:solidFill>
                  <a:srgbClr val="000000"/>
                </a:solidFill>
                <a:effectLst/>
                <a:latin typeface="Arial"/>
                <a:ea typeface="Arial"/>
                <a:cs typeface="Arial"/>
                <a:sym typeface="Arial"/>
              </a:rPr>
              <a:t>Set next meetings or contact times / report out</a:t>
            </a:r>
          </a:p>
          <a:p>
            <a:pPr rtl="0" fontAlgn="base"/>
            <a:r>
              <a:rPr lang="en-US" b="0" dirty="0" smtClean="0">
                <a:effectLst/>
              </a:rPr>
              <a:t/>
            </a:r>
            <a:br>
              <a:rPr lang="en-US" b="0" dirty="0" smtClean="0">
                <a:effectLst/>
              </a:rPr>
            </a:br>
            <a:r>
              <a:rPr lang="en-US" sz="1100" b="0" i="0" u="none" strike="noStrike" cap="none" dirty="0" smtClean="0">
                <a:solidFill>
                  <a:srgbClr val="000000"/>
                </a:solidFill>
                <a:effectLst/>
                <a:latin typeface="Arial"/>
                <a:ea typeface="Arial"/>
                <a:cs typeface="Arial"/>
                <a:sym typeface="Arial"/>
              </a:rPr>
              <a:t>Purpose: Let’s Address the Question “What Happens Next?” How do we then continue that conversation more broadly in the state?</a:t>
            </a:r>
          </a:p>
          <a:p>
            <a:pPr rtl="0" fontAlgn="base"/>
            <a:r>
              <a:rPr lang="en-US" sz="1100" b="0" i="0" u="none" strike="noStrike" cap="none" dirty="0" smtClean="0">
                <a:solidFill>
                  <a:srgbClr val="000000"/>
                </a:solidFill>
                <a:effectLst/>
                <a:latin typeface="Arial"/>
                <a:ea typeface="Arial"/>
                <a:cs typeface="Arial"/>
                <a:sym typeface="Arial"/>
              </a:rPr>
              <a:t>Knowledge: </a:t>
            </a:r>
            <a:r>
              <a:rPr lang="en-US" sz="1100" b="0" i="0" u="none" strike="noStrike" cap="none" dirty="0" err="1" smtClean="0">
                <a:solidFill>
                  <a:srgbClr val="000000"/>
                </a:solidFill>
                <a:effectLst/>
                <a:latin typeface="Arial"/>
                <a:ea typeface="Arial"/>
                <a:cs typeface="Arial"/>
                <a:sym typeface="Arial"/>
              </a:rPr>
              <a:t>Kezar</a:t>
            </a:r>
            <a:r>
              <a:rPr lang="en-US" sz="1100" b="0" i="0" u="none" strike="noStrike" cap="none" dirty="0" smtClean="0">
                <a:solidFill>
                  <a:srgbClr val="000000"/>
                </a:solidFill>
                <a:effectLst/>
                <a:latin typeface="Arial"/>
                <a:ea typeface="Arial"/>
                <a:cs typeface="Arial"/>
                <a:sym typeface="Arial"/>
              </a:rPr>
              <a:t> </a:t>
            </a:r>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a:t>
            </a:r>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and a “deep dive” into the outcome teaching, learning, pedagogy, classroom practice, assessment, etc.</a:t>
            </a:r>
          </a:p>
          <a:p>
            <a:pPr rtl="0" fontAlgn="base"/>
            <a:r>
              <a:rPr lang="en-US" sz="1100" b="0" i="0" u="none" strike="noStrike" cap="none" dirty="0" smtClean="0">
                <a:solidFill>
                  <a:srgbClr val="000000"/>
                </a:solidFill>
                <a:effectLst/>
                <a:latin typeface="Arial"/>
                <a:ea typeface="Arial"/>
                <a:cs typeface="Arial"/>
                <a:sym typeface="Arial"/>
              </a:rPr>
              <a:t>Tasks:</a:t>
            </a:r>
          </a:p>
          <a:p>
            <a:pPr rtl="0" fontAlgn="base"/>
            <a:r>
              <a:rPr lang="en-US" sz="1100" b="0" i="0" u="none" strike="noStrike" cap="none" dirty="0" smtClean="0">
                <a:solidFill>
                  <a:srgbClr val="000000"/>
                </a:solidFill>
                <a:effectLst/>
                <a:latin typeface="Arial"/>
                <a:ea typeface="Arial"/>
                <a:cs typeface="Arial"/>
                <a:sym typeface="Arial"/>
              </a:rPr>
              <a:t>Teaching Multi-modality (outcome 1)</a:t>
            </a:r>
          </a:p>
          <a:p>
            <a:pPr rtl="0" fontAlgn="base"/>
            <a:r>
              <a:rPr lang="en-US" sz="1100" b="0" i="0" u="none" strike="noStrike" cap="none" dirty="0" err="1" smtClean="0">
                <a:solidFill>
                  <a:srgbClr val="000000"/>
                </a:solidFill>
                <a:effectLst/>
                <a:latin typeface="Arial"/>
                <a:ea typeface="Arial"/>
                <a:cs typeface="Arial"/>
                <a:sym typeface="Arial"/>
              </a:rPr>
              <a:t>Sensemaking</a:t>
            </a:r>
            <a:r>
              <a:rPr lang="en-US" sz="1100" b="0" i="0" u="none" strike="noStrike" cap="none" dirty="0" smtClean="0">
                <a:solidFill>
                  <a:srgbClr val="000000"/>
                </a:solidFill>
                <a:effectLst/>
                <a:latin typeface="Arial"/>
                <a:ea typeface="Arial"/>
                <a:cs typeface="Arial"/>
                <a:sym typeface="Arial"/>
              </a:rPr>
              <a:t>: Providing opportunity for participants to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deep dive on a particular way of addressing that outcome in the classroom with students. For example, “I don’t know what you mean by “multi modal” (i.e. Justin’s use of podcasts).</a:t>
            </a:r>
          </a:p>
          <a:p>
            <a:pPr lvl="1" rtl="0" fontAlgn="base"/>
            <a:r>
              <a:rPr lang="en-US" sz="1100" b="0" i="0" u="none" strike="noStrike" cap="none" dirty="0" smtClean="0">
                <a:solidFill>
                  <a:srgbClr val="000000"/>
                </a:solidFill>
                <a:effectLst/>
                <a:latin typeface="Arial"/>
                <a:ea typeface="Arial"/>
                <a:cs typeface="Arial"/>
                <a:sym typeface="Arial"/>
              </a:rPr>
              <a:t>Purpose</a:t>
            </a:r>
          </a:p>
          <a:p>
            <a:pPr lvl="1" rtl="0" fontAlgn="base"/>
            <a:r>
              <a:rPr lang="en-US" sz="1100" b="0" i="0" u="none" strike="noStrike" cap="none" dirty="0" smtClean="0">
                <a:solidFill>
                  <a:srgbClr val="000000"/>
                </a:solidFill>
                <a:effectLst/>
                <a:latin typeface="Arial"/>
                <a:ea typeface="Arial"/>
                <a:cs typeface="Arial"/>
                <a:sym typeface="Arial"/>
              </a:rPr>
              <a:t>Task</a:t>
            </a:r>
          </a:p>
          <a:p>
            <a:pPr lvl="1" rtl="0" fontAlgn="base"/>
            <a:r>
              <a:rPr lang="en-US" sz="1100" b="0" i="0" u="none" strike="noStrike" cap="none" dirty="0" smtClean="0">
                <a:solidFill>
                  <a:srgbClr val="000000"/>
                </a:solidFill>
                <a:effectLst/>
                <a:latin typeface="Arial"/>
                <a:ea typeface="Arial"/>
                <a:cs typeface="Arial"/>
                <a:sym typeface="Arial"/>
              </a:rPr>
              <a:t>Criteria for Success</a:t>
            </a:r>
          </a:p>
          <a:p>
            <a:pPr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sense-make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0" i="0" u="none" strike="noStrike" cap="none" dirty="0" smtClean="0">
                <a:solidFill>
                  <a:srgbClr val="000000"/>
                </a:solidFill>
                <a:effectLst/>
                <a:latin typeface="Arial"/>
                <a:ea typeface="Arial"/>
                <a:cs typeface="Arial"/>
                <a:sym typeface="Arial"/>
              </a:rPr>
              <a:t>Questions for the group to address (someone please streamline this):</a:t>
            </a:r>
          </a:p>
          <a:p>
            <a:pPr lvl="1" rtl="0" fontAlgn="base"/>
            <a:r>
              <a:rPr lang="en-US" sz="1100" b="0" i="0" u="none" strike="noStrike" cap="none" dirty="0" smtClean="0">
                <a:solidFill>
                  <a:srgbClr val="000000"/>
                </a:solidFill>
                <a:effectLst/>
                <a:latin typeface="Arial"/>
                <a:ea typeface="Arial"/>
                <a:cs typeface="Arial"/>
                <a:sym typeface="Arial"/>
              </a:rPr>
              <a:t>What are the individual issues and problems involved in teaching or assessing this outcome? </a:t>
            </a:r>
          </a:p>
          <a:p>
            <a:pPr lvl="1" rtl="0" fontAlgn="base"/>
            <a:r>
              <a:rPr lang="en-US" sz="1100" b="0" i="0" u="none" strike="noStrike" cap="none" dirty="0" smtClean="0">
                <a:solidFill>
                  <a:srgbClr val="000000"/>
                </a:solidFill>
                <a:effectLst/>
                <a:latin typeface="Arial"/>
                <a:ea typeface="Arial"/>
                <a:cs typeface="Arial"/>
                <a:sym typeface="Arial"/>
              </a:rPr>
              <a:t>How could these problems be addressed?</a:t>
            </a:r>
          </a:p>
          <a:p>
            <a:pPr lvl="1" rtl="0" fontAlgn="base"/>
            <a:r>
              <a:rPr lang="en-US" sz="1100" b="0" i="0" u="none" strike="noStrike" cap="none" dirty="0" smtClean="0">
                <a:solidFill>
                  <a:srgbClr val="000000"/>
                </a:solidFill>
                <a:effectLst/>
                <a:latin typeface="Arial"/>
                <a:ea typeface="Arial"/>
                <a:cs typeface="Arial"/>
                <a:sym typeface="Arial"/>
              </a:rPr>
              <a:t>What knowledge or professional development would be needed to address them?</a:t>
            </a:r>
          </a:p>
          <a:p>
            <a:pPr lvl="1" rtl="0" fontAlgn="base"/>
            <a:r>
              <a:rPr lang="en-US" sz="1100" b="0" i="0" u="none" strike="noStrike" cap="none" dirty="0" smtClean="0">
                <a:solidFill>
                  <a:srgbClr val="000000"/>
                </a:solidFill>
                <a:effectLst/>
                <a:latin typeface="Arial"/>
                <a:ea typeface="Arial"/>
                <a:cs typeface="Arial"/>
                <a:sym typeface="Arial"/>
              </a:rPr>
              <a:t>Who needs to be involved in these discussions? In what capacity? </a:t>
            </a:r>
          </a:p>
          <a:p>
            <a:pPr lvl="1" rtl="0" fontAlgn="base"/>
            <a:r>
              <a:rPr lang="en-US" sz="1100" b="0" i="0" u="none" strike="noStrike" cap="none" dirty="0" smtClean="0">
                <a:solidFill>
                  <a:srgbClr val="000000"/>
                </a:solidFill>
                <a:effectLst/>
                <a:latin typeface="Arial"/>
                <a:ea typeface="Arial"/>
                <a:cs typeface="Arial"/>
                <a:sym typeface="Arial"/>
              </a:rPr>
              <a:t>What are our next steps? (project planning)</a:t>
            </a:r>
          </a:p>
          <a:p>
            <a:pPr lvl="2" rtl="0" fontAlgn="base"/>
            <a:r>
              <a:rPr lang="en-US" sz="1100" b="0" i="0" u="none" strike="noStrike" cap="none" dirty="0" smtClean="0">
                <a:solidFill>
                  <a:srgbClr val="000000"/>
                </a:solidFill>
                <a:effectLst/>
                <a:latin typeface="Arial"/>
                <a:ea typeface="Arial"/>
                <a:cs typeface="Arial"/>
                <a:sym typeface="Arial"/>
              </a:rPr>
              <a:t>Who is in this working group?</a:t>
            </a:r>
          </a:p>
          <a:p>
            <a:pPr lvl="2" rtl="0" fontAlgn="base"/>
            <a:r>
              <a:rPr lang="en-US" sz="1100" b="0" i="0" u="none" strike="noStrike" cap="none" dirty="0" smtClean="0">
                <a:solidFill>
                  <a:srgbClr val="000000"/>
                </a:solidFill>
                <a:effectLst/>
                <a:latin typeface="Arial"/>
                <a:ea typeface="Arial"/>
                <a:cs typeface="Arial"/>
                <a:sym typeface="Arial"/>
              </a:rPr>
              <a:t>Who will call the next </a:t>
            </a:r>
            <a:r>
              <a:rPr lang="en-US" sz="1100" b="0" i="0" u="none" strike="noStrike" cap="none" dirty="0" err="1" smtClean="0">
                <a:solidFill>
                  <a:srgbClr val="000000"/>
                </a:solidFill>
                <a:effectLst/>
                <a:latin typeface="Arial"/>
                <a:ea typeface="Arial"/>
                <a:cs typeface="Arial"/>
                <a:sym typeface="Arial"/>
              </a:rPr>
              <a:t>conveening</a:t>
            </a:r>
            <a:r>
              <a:rPr lang="en-US" sz="1100" b="0" i="0" u="none" strike="noStrike" cap="none" dirty="0" smtClean="0">
                <a:solidFill>
                  <a:srgbClr val="000000"/>
                </a:solidFill>
                <a:effectLst/>
                <a:latin typeface="Arial"/>
                <a:ea typeface="Arial"/>
                <a:cs typeface="Arial"/>
                <a:sym typeface="Arial"/>
              </a:rPr>
              <a:t>?</a:t>
            </a:r>
          </a:p>
          <a:p>
            <a:pPr lvl="2" rtl="0" fontAlgn="base"/>
            <a:r>
              <a:rPr lang="en-US" sz="1100" b="0" i="0" u="none" strike="noStrike" cap="none" dirty="0" smtClean="0">
                <a:solidFill>
                  <a:srgbClr val="000000"/>
                </a:solidFill>
                <a:effectLst/>
                <a:latin typeface="Arial"/>
                <a:ea typeface="Arial"/>
                <a:cs typeface="Arial"/>
                <a:sym typeface="Arial"/>
              </a:rPr>
              <a:t>What can this Outcome Group offer to folks who attend the spring meeting of (de)Composing ENGL&amp;101? A white paper? A presentation? Some assignments? Some readings? Something else?</a:t>
            </a:r>
          </a:p>
          <a:p>
            <a:pPr rtl="0" fontAlgn="base"/>
            <a:r>
              <a:rPr lang="en-US" sz="1100" b="0" i="0" u="none" strike="noStrike" cap="none" dirty="0" smtClean="0">
                <a:solidFill>
                  <a:srgbClr val="000000"/>
                </a:solidFill>
                <a:effectLst/>
                <a:latin typeface="Arial"/>
                <a:ea typeface="Arial"/>
                <a:cs typeface="Arial"/>
                <a:sym typeface="Arial"/>
              </a:rPr>
              <a:t>Set next meetings or contact times / report out</a:t>
            </a:r>
            <a:endParaRPr lang="en-US" dirty="0" smtClean="0"/>
          </a:p>
          <a:p>
            <a:pPr marL="158750" indent="0">
              <a:buNone/>
            </a:pPr>
            <a:endParaRPr lang="en-US" sz="1050" dirty="0" smtClean="0"/>
          </a:p>
          <a:p>
            <a:pPr marL="158750" indent="0">
              <a:buNone/>
            </a:pPr>
            <a:endParaRPr lang="en-US" sz="1050" dirty="0" smtClean="0"/>
          </a:p>
        </p:txBody>
      </p:sp>
    </p:spTree>
    <p:extLst>
      <p:ext uri="{BB962C8B-B14F-4D97-AF65-F5344CB8AC3E}">
        <p14:creationId xmlns:p14="http://schemas.microsoft.com/office/powerpoint/2010/main" val="1484368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fb25895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fb25895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endParaRPr lang="en-US" sz="1100" b="0" i="0" u="none" strike="noStrike" cap="none" dirty="0" smtClean="0">
              <a:solidFill>
                <a:srgbClr val="000000"/>
              </a:solidFill>
              <a:effectLst/>
              <a:latin typeface="Arial"/>
              <a:ea typeface="Arial"/>
              <a:cs typeface="Arial"/>
              <a:sym typeface="Arial"/>
            </a:endParaRPr>
          </a:p>
          <a:p>
            <a:pPr rtl="0"/>
            <a:endParaRPr lang="en-US" sz="1100" b="0" i="0" u="none" strike="noStrike" cap="none" dirty="0" smtClean="0">
              <a:solidFill>
                <a:srgbClr val="000000"/>
              </a:solidFill>
              <a:effectLst/>
              <a:latin typeface="Arial"/>
              <a:ea typeface="Arial"/>
              <a:cs typeface="Arial"/>
              <a:sym typeface="Arial"/>
            </a:endParaRPr>
          </a:p>
          <a:p>
            <a:pPr rtl="0"/>
            <a:r>
              <a:rPr lang="en-US" sz="1100" b="0" i="0" u="none" strike="noStrike" cap="none" dirty="0" smtClean="0">
                <a:solidFill>
                  <a:srgbClr val="000000"/>
                </a:solidFill>
                <a:effectLst/>
                <a:latin typeface="Arial"/>
                <a:ea typeface="Arial"/>
                <a:cs typeface="Arial"/>
                <a:sym typeface="Arial"/>
              </a:rPr>
              <a:t>Goals and procedures: </a:t>
            </a:r>
            <a:endParaRPr lang="en-US" b="0" dirty="0" smtClean="0">
              <a:effectLst/>
            </a:endParaRPr>
          </a:p>
          <a:p>
            <a:pPr rtl="0" fontAlgn="base"/>
            <a:r>
              <a:rPr lang="en-US" sz="1100" b="1" i="0" u="none" strike="noStrike" cap="none" dirty="0" smtClean="0">
                <a:solidFill>
                  <a:srgbClr val="000000"/>
                </a:solidFill>
                <a:effectLst/>
                <a:latin typeface="Arial"/>
                <a:ea typeface="Arial"/>
                <a:cs typeface="Arial"/>
                <a:sym typeface="Arial"/>
              </a:rPr>
              <a:t>Two step process: </a:t>
            </a:r>
            <a:endParaRPr lang="en-US" sz="1100" b="0" i="0" u="none" strike="noStrike" cap="none" dirty="0" smtClean="0">
              <a:solidFill>
                <a:srgbClr val="000000"/>
              </a:solidFill>
              <a:effectLst/>
              <a:latin typeface="Arial"/>
              <a:ea typeface="Arial"/>
              <a:cs typeface="Arial"/>
              <a:sym typeface="Arial"/>
            </a:endParaRPr>
          </a:p>
          <a:p>
            <a:pPr lvl="1" rtl="0" fontAlgn="base"/>
            <a:r>
              <a:rPr lang="en-US" sz="1100" b="0" i="0" u="none" strike="noStrike" cap="none" dirty="0" smtClean="0">
                <a:solidFill>
                  <a:srgbClr val="000000"/>
                </a:solidFill>
                <a:effectLst/>
                <a:latin typeface="Arial"/>
                <a:ea typeface="Arial"/>
                <a:cs typeface="Arial"/>
                <a:sym typeface="Arial"/>
              </a:rPr>
              <a:t>Step One: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an outcome: Deep Dive on a particular way of addressing that outcome in the classroom with students. For example, “I don’t know what you mean by “multi modal” (i.e. Justin’s use of podcasts).</a:t>
            </a:r>
          </a:p>
          <a:p>
            <a:pPr lvl="2" rtl="0" fontAlgn="base"/>
            <a:r>
              <a:rPr lang="en-US" sz="1100" b="0" i="0" u="none" strike="noStrike" cap="none" dirty="0" smtClean="0">
                <a:solidFill>
                  <a:srgbClr val="000000"/>
                </a:solidFill>
                <a:effectLst/>
                <a:latin typeface="Arial"/>
                <a:ea typeface="Arial"/>
                <a:cs typeface="Arial"/>
                <a:sym typeface="Arial"/>
              </a:rPr>
              <a:t>Purpose</a:t>
            </a:r>
          </a:p>
          <a:p>
            <a:pPr lvl="2" rtl="0" fontAlgn="base"/>
            <a:r>
              <a:rPr lang="en-US" sz="1100" b="0" i="0" u="none" strike="noStrike" cap="none" dirty="0" smtClean="0">
                <a:solidFill>
                  <a:srgbClr val="000000"/>
                </a:solidFill>
                <a:effectLst/>
                <a:latin typeface="Arial"/>
                <a:ea typeface="Arial"/>
                <a:cs typeface="Arial"/>
                <a:sym typeface="Arial"/>
              </a:rPr>
              <a:t>Tasks</a:t>
            </a:r>
          </a:p>
          <a:p>
            <a:pPr lvl="2" rtl="0" fontAlgn="base"/>
            <a:r>
              <a:rPr lang="en-US" sz="1100" b="0" i="0" u="none" strike="noStrike" cap="none" dirty="0" smtClean="0">
                <a:solidFill>
                  <a:srgbClr val="000000"/>
                </a:solidFill>
                <a:effectLst/>
                <a:latin typeface="Arial"/>
                <a:ea typeface="Arial"/>
                <a:cs typeface="Arial"/>
                <a:sym typeface="Arial"/>
              </a:rPr>
              <a:t>Criteria for Success</a:t>
            </a:r>
          </a:p>
          <a:p>
            <a:pPr lvl="1"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1" i="0" u="none" strike="noStrike" cap="none" dirty="0" smtClean="0">
                <a:solidFill>
                  <a:srgbClr val="000000"/>
                </a:solidFill>
                <a:effectLst/>
                <a:latin typeface="Arial"/>
                <a:ea typeface="Arial"/>
                <a:cs typeface="Arial"/>
                <a:sym typeface="Arial"/>
              </a:rPr>
              <a:t>Sticking Point: </a:t>
            </a:r>
            <a:r>
              <a:rPr lang="en-US" sz="1100" b="0" i="0" u="none" strike="noStrike" cap="none" dirty="0" smtClean="0">
                <a:solidFill>
                  <a:srgbClr val="000000"/>
                </a:solidFill>
                <a:effectLst/>
                <a:latin typeface="Arial"/>
                <a:ea typeface="Arial"/>
                <a:cs typeface="Arial"/>
                <a:sym typeface="Arial"/>
              </a:rPr>
              <a:t>Give them the outcome is a starting point and what we’ve covered at previous meetings (we’ve had some of these conversations and presentations on these (grammar and language bias, on reading and using texts deeply)). </a:t>
            </a:r>
          </a:p>
        </p:txBody>
      </p:sp>
    </p:spTree>
    <p:extLst>
      <p:ext uri="{BB962C8B-B14F-4D97-AF65-F5344CB8AC3E}">
        <p14:creationId xmlns:p14="http://schemas.microsoft.com/office/powerpoint/2010/main" val="1818384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fb25895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fb25895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endParaRPr lang="en-US" sz="1100" b="0" i="0" u="none" strike="noStrike" cap="none" dirty="0" smtClean="0">
              <a:solidFill>
                <a:srgbClr val="000000"/>
              </a:solidFill>
              <a:effectLst/>
              <a:latin typeface="Arial"/>
              <a:ea typeface="Arial"/>
              <a:cs typeface="Arial"/>
              <a:sym typeface="Arial"/>
            </a:endParaRPr>
          </a:p>
          <a:p>
            <a:pPr rtl="0"/>
            <a:endParaRPr lang="en-US" sz="1100" b="0" i="0" u="none" strike="noStrike" cap="none" dirty="0" smtClean="0">
              <a:solidFill>
                <a:srgbClr val="000000"/>
              </a:solidFill>
              <a:effectLst/>
              <a:latin typeface="Arial"/>
              <a:ea typeface="Arial"/>
              <a:cs typeface="Arial"/>
              <a:sym typeface="Arial"/>
            </a:endParaRPr>
          </a:p>
          <a:p>
            <a:pPr rtl="0"/>
            <a:r>
              <a:rPr lang="en-US" sz="1100" b="0" i="0" u="none" strike="noStrike" cap="none" dirty="0" smtClean="0">
                <a:solidFill>
                  <a:srgbClr val="000000"/>
                </a:solidFill>
                <a:effectLst/>
                <a:latin typeface="Arial"/>
                <a:ea typeface="Arial"/>
                <a:cs typeface="Arial"/>
                <a:sym typeface="Arial"/>
              </a:rPr>
              <a:t>Goals and procedures: </a:t>
            </a:r>
            <a:endParaRPr lang="en-US" b="0" dirty="0" smtClean="0">
              <a:effectLst/>
            </a:endParaRPr>
          </a:p>
          <a:p>
            <a:pPr rtl="0" fontAlgn="base"/>
            <a:r>
              <a:rPr lang="en-US" sz="1100" b="1" i="0" u="none" strike="noStrike" cap="none" dirty="0" smtClean="0">
                <a:solidFill>
                  <a:srgbClr val="000000"/>
                </a:solidFill>
                <a:effectLst/>
                <a:latin typeface="Arial"/>
                <a:ea typeface="Arial"/>
                <a:cs typeface="Arial"/>
                <a:sym typeface="Arial"/>
              </a:rPr>
              <a:t>Two step process: </a:t>
            </a:r>
            <a:endParaRPr lang="en-US" sz="1100" b="0" i="0" u="none" strike="noStrike" cap="none" dirty="0" smtClean="0">
              <a:solidFill>
                <a:srgbClr val="000000"/>
              </a:solidFill>
              <a:effectLst/>
              <a:latin typeface="Arial"/>
              <a:ea typeface="Arial"/>
              <a:cs typeface="Arial"/>
              <a:sym typeface="Arial"/>
            </a:endParaRPr>
          </a:p>
          <a:p>
            <a:pPr lvl="1" rtl="0" fontAlgn="base"/>
            <a:r>
              <a:rPr lang="en-US" sz="1100" b="0" i="0" u="none" strike="noStrike" cap="none" dirty="0" smtClean="0">
                <a:solidFill>
                  <a:srgbClr val="000000"/>
                </a:solidFill>
                <a:effectLst/>
                <a:latin typeface="Arial"/>
                <a:ea typeface="Arial"/>
                <a:cs typeface="Arial"/>
                <a:sym typeface="Arial"/>
              </a:rPr>
              <a:t>Step One: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an outcome: Deep Dive on a particular way of addressing that outcome in the classroom with students. For example, “I don’t know what you mean by “multi modal” (i.e. Justin’s use of podcasts).</a:t>
            </a:r>
          </a:p>
          <a:p>
            <a:pPr lvl="2" rtl="0" fontAlgn="base"/>
            <a:r>
              <a:rPr lang="en-US" sz="1100" b="0" i="0" u="none" strike="noStrike" cap="none" dirty="0" smtClean="0">
                <a:solidFill>
                  <a:srgbClr val="000000"/>
                </a:solidFill>
                <a:effectLst/>
                <a:latin typeface="Arial"/>
                <a:ea typeface="Arial"/>
                <a:cs typeface="Arial"/>
                <a:sym typeface="Arial"/>
              </a:rPr>
              <a:t>Purpose</a:t>
            </a:r>
          </a:p>
          <a:p>
            <a:pPr lvl="2" rtl="0" fontAlgn="base"/>
            <a:r>
              <a:rPr lang="en-US" sz="1100" b="0" i="0" u="none" strike="noStrike" cap="none" dirty="0" smtClean="0">
                <a:solidFill>
                  <a:srgbClr val="000000"/>
                </a:solidFill>
                <a:effectLst/>
                <a:latin typeface="Arial"/>
                <a:ea typeface="Arial"/>
                <a:cs typeface="Arial"/>
                <a:sym typeface="Arial"/>
              </a:rPr>
              <a:t>Tasks</a:t>
            </a:r>
          </a:p>
          <a:p>
            <a:pPr lvl="2" rtl="0" fontAlgn="base"/>
            <a:r>
              <a:rPr lang="en-US" sz="1100" b="0" i="0" u="none" strike="noStrike" cap="none" dirty="0" smtClean="0">
                <a:solidFill>
                  <a:srgbClr val="000000"/>
                </a:solidFill>
                <a:effectLst/>
                <a:latin typeface="Arial"/>
                <a:ea typeface="Arial"/>
                <a:cs typeface="Arial"/>
                <a:sym typeface="Arial"/>
              </a:rPr>
              <a:t>Criteria for Success</a:t>
            </a:r>
          </a:p>
          <a:p>
            <a:pPr lvl="1" rtl="0" fontAlgn="base"/>
            <a:r>
              <a:rPr lang="en-US" sz="1100" b="0" i="0" u="none" strike="noStrike" cap="none" dirty="0" err="1" smtClean="0">
                <a:solidFill>
                  <a:srgbClr val="000000"/>
                </a:solidFill>
                <a:effectLst/>
                <a:latin typeface="Arial"/>
                <a:ea typeface="Arial"/>
                <a:cs typeface="Arial"/>
                <a:sym typeface="Arial"/>
              </a:rPr>
              <a:t>Sensegiving</a:t>
            </a:r>
            <a:r>
              <a:rPr lang="en-US" sz="1100" b="0" i="0" u="none" strike="noStrike" cap="none" dirty="0" smtClean="0">
                <a:solidFill>
                  <a:srgbClr val="000000"/>
                </a:solidFill>
                <a:effectLst/>
                <a:latin typeface="Arial"/>
                <a:ea typeface="Arial"/>
                <a:cs typeface="Arial"/>
                <a:sym typeface="Arial"/>
              </a:rPr>
              <a:t>: Conceptualizing “Where do we go from here to help practitioners (individual and/or departments) around the state </a:t>
            </a:r>
            <a:r>
              <a:rPr lang="en-US" sz="1100" b="0" i="0" u="none" strike="noStrike" cap="none" dirty="0" err="1" smtClean="0">
                <a:solidFill>
                  <a:srgbClr val="000000"/>
                </a:solidFill>
                <a:effectLst/>
                <a:latin typeface="Arial"/>
                <a:ea typeface="Arial"/>
                <a:cs typeface="Arial"/>
                <a:sym typeface="Arial"/>
              </a:rPr>
              <a:t>sensemake</a:t>
            </a:r>
            <a:r>
              <a:rPr lang="en-US" sz="1100" b="0" i="0" u="none" strike="noStrike" cap="none" dirty="0" smtClean="0">
                <a:solidFill>
                  <a:srgbClr val="000000"/>
                </a:solidFill>
                <a:effectLst/>
                <a:latin typeface="Arial"/>
                <a:ea typeface="Arial"/>
                <a:cs typeface="Arial"/>
                <a:sym typeface="Arial"/>
              </a:rPr>
              <a:t> around this outcome? </a:t>
            </a: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rtl="0" fontAlgn="base"/>
            <a:r>
              <a:rPr lang="en-US" sz="1100" b="1" i="0" u="none" strike="noStrike" cap="none" dirty="0" smtClean="0">
                <a:solidFill>
                  <a:srgbClr val="000000"/>
                </a:solidFill>
                <a:effectLst/>
                <a:latin typeface="Arial"/>
                <a:ea typeface="Arial"/>
                <a:cs typeface="Arial"/>
                <a:sym typeface="Arial"/>
              </a:rPr>
              <a:t>Sticking Point: </a:t>
            </a:r>
            <a:r>
              <a:rPr lang="en-US" sz="1100" b="0" i="0" u="none" strike="noStrike" cap="none" dirty="0" smtClean="0">
                <a:solidFill>
                  <a:srgbClr val="000000"/>
                </a:solidFill>
                <a:effectLst/>
                <a:latin typeface="Arial"/>
                <a:ea typeface="Arial"/>
                <a:cs typeface="Arial"/>
                <a:sym typeface="Arial"/>
              </a:rPr>
              <a:t>Give them the outcome is a starting point and what we’ve covered at previous meetings (we’ve had some of these conversations and presentations on these (grammar and language bias, on reading and using texts deeply)). </a:t>
            </a:r>
          </a:p>
        </p:txBody>
      </p:sp>
    </p:spTree>
    <p:extLst>
      <p:ext uri="{BB962C8B-B14F-4D97-AF65-F5344CB8AC3E}">
        <p14:creationId xmlns:p14="http://schemas.microsoft.com/office/powerpoint/2010/main" val="3399564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D5404-282A-4271-8B3D-ABEF86F826DE}"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5944073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D5404-282A-4271-8B3D-ABEF86F826DE}"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3068961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D5404-282A-4271-8B3D-ABEF86F826DE}"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8829488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86623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D5404-282A-4271-8B3D-ABEF86F826DE}"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1096662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BD5404-282A-4271-8B3D-ABEF86F826DE}"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6204383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D5404-282A-4271-8B3D-ABEF86F826DE}"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3321031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D5404-282A-4271-8B3D-ABEF86F826DE}"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1806186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D5404-282A-4271-8B3D-ABEF86F826DE}"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6134963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D5404-282A-4271-8B3D-ABEF86F826DE}"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7612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6BD5404-282A-4271-8B3D-ABEF86F826DE}"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3630891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6BD5404-282A-4271-8B3D-ABEF86F826DE}"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3146129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6BD5404-282A-4271-8B3D-ABEF86F826DE}" type="datetimeFigureOut">
              <a:rPr lang="en-US" smtClean="0"/>
              <a:t>2/20/2019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85780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dirty="0" smtClean="0">
                <a:latin typeface="Franklin Gothic Book" panose="020B0503020102020204" pitchFamily="34" charset="0"/>
              </a:rPr>
              <a:t>The Outcomes</a:t>
            </a:r>
            <a:endParaRPr dirty="0">
              <a:latin typeface="Franklin Gothic Book" panose="020B0503020102020204" pitchFamily="34" charset="0"/>
            </a:endParaRPr>
          </a:p>
        </p:txBody>
      </p:sp>
      <p:sp>
        <p:nvSpPr>
          <p:cNvPr id="55" name="Google Shape;55;p13"/>
          <p:cNvSpPr txBox="1">
            <a:spLocks noGrp="1"/>
          </p:cNvSpPr>
          <p:nvPr>
            <p:ph type="subTitle" idx="1"/>
          </p:nvPr>
        </p:nvSpPr>
        <p:spPr>
          <a:xfrm>
            <a:off x="311700" y="3672468"/>
            <a:ext cx="8520600" cy="981307"/>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sz="3200" b="1" dirty="0" smtClean="0">
                <a:latin typeface="Franklin Gothic Book" panose="020B0503020102020204" pitchFamily="34" charset="0"/>
              </a:rPr>
              <a:t>Brainstorming “</a:t>
            </a:r>
            <a:r>
              <a:rPr lang="en-US" sz="3200" b="1" dirty="0" err="1" smtClean="0">
                <a:latin typeface="Franklin Gothic Book" panose="020B0503020102020204" pitchFamily="34" charset="0"/>
              </a:rPr>
              <a:t>Sensegiving</a:t>
            </a:r>
            <a:r>
              <a:rPr lang="en-US" sz="3200" b="1" dirty="0" smtClean="0">
                <a:latin typeface="Franklin Gothic Book" panose="020B0503020102020204" pitchFamily="34" charset="0"/>
              </a:rPr>
              <a:t>” Opportunities </a:t>
            </a:r>
          </a:p>
          <a:p>
            <a:pPr marL="0" lvl="0" indent="0">
              <a:spcBef>
                <a:spcPts val="0"/>
              </a:spcBef>
              <a:spcAft>
                <a:spcPts val="0"/>
              </a:spcAft>
              <a:buNone/>
            </a:pPr>
            <a:r>
              <a:rPr lang="en-US" sz="3200" b="1" dirty="0" smtClean="0">
                <a:latin typeface="Franklin Gothic Book" panose="020B0503020102020204" pitchFamily="34" charset="0"/>
              </a:rPr>
              <a:t>Part II of II</a:t>
            </a:r>
            <a:endParaRPr lang="en-US" sz="3200" b="1" dirty="0" smtClean="0">
              <a:latin typeface="Franklin Gothic Book" panose="020B0503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0201"/>
    </mc:Choice>
    <mc:Fallback xmlns="">
      <p:transition spd="slow" advTm="1020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sz="3200" b="1" dirty="0" smtClean="0">
                <a:latin typeface="Franklin Gothic Book" panose="020B0503020102020204" pitchFamily="34" charset="0"/>
              </a:rPr>
              <a:t>Overvie</a:t>
            </a:r>
            <a:r>
              <a:rPr lang="en-US" sz="3200" b="1" dirty="0" smtClean="0">
                <a:latin typeface="Franklin Gothic Book" panose="020B0503020102020204" pitchFamily="34" charset="0"/>
              </a:rPr>
              <a:t>w of the Session</a:t>
            </a:r>
            <a:endParaRPr sz="3200" b="1" dirty="0">
              <a:latin typeface="Franklin Gothic Book" panose="020B0503020102020204" pitchFamily="34" charset="0"/>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2500" b="1" dirty="0" smtClean="0">
                <a:latin typeface="Franklin Gothic Book" panose="020B0503020102020204" pitchFamily="34" charset="0"/>
              </a:rPr>
              <a:t>Purpose: </a:t>
            </a:r>
            <a:r>
              <a:rPr lang="en" sz="2500" dirty="0" smtClean="0">
                <a:latin typeface="Franklin Gothic Book" panose="020B0503020102020204" pitchFamily="34" charset="0"/>
              </a:rPr>
              <a:t>Ensure that the outcomes go beyond this room, to other faculty and departments around the state, in ways that translate to changed practice while generating our spring agenda items.</a:t>
            </a:r>
          </a:p>
          <a:p>
            <a:pPr marL="457200" lvl="0" indent="-342900" rtl="0">
              <a:spcBef>
                <a:spcPts val="0"/>
              </a:spcBef>
              <a:spcAft>
                <a:spcPts val="0"/>
              </a:spcAft>
              <a:buSzPts val="1800"/>
              <a:buChar char="●"/>
            </a:pPr>
            <a:r>
              <a:rPr lang="en" sz="2500" b="1" dirty="0" smtClean="0">
                <a:latin typeface="Franklin Gothic Book" panose="020B0503020102020204" pitchFamily="34" charset="0"/>
              </a:rPr>
              <a:t>Task: </a:t>
            </a:r>
            <a:r>
              <a:rPr lang="en" sz="2500" dirty="0" smtClean="0">
                <a:latin typeface="Franklin Gothic Book" panose="020B0503020102020204" pitchFamily="34" charset="0"/>
              </a:rPr>
              <a:t>Choose an outcome group and then collaboratively work through a facilitated protocol </a:t>
            </a:r>
          </a:p>
          <a:p>
            <a:pPr marL="457200" lvl="0" indent="-342900" rtl="0">
              <a:spcBef>
                <a:spcPts val="0"/>
              </a:spcBef>
              <a:spcAft>
                <a:spcPts val="0"/>
              </a:spcAft>
              <a:buSzPts val="1800"/>
              <a:buChar char="●"/>
            </a:pPr>
            <a:r>
              <a:rPr lang="en" sz="2500" b="1" dirty="0" smtClean="0">
                <a:latin typeface="Franklin Gothic Book" panose="020B0503020102020204" pitchFamily="34" charset="0"/>
              </a:rPr>
              <a:t>Criteria for Success: </a:t>
            </a:r>
            <a:r>
              <a:rPr lang="en" sz="2500" dirty="0" smtClean="0">
                <a:latin typeface="Franklin Gothic Book" panose="020B0503020102020204" pitchFamily="34" charset="0"/>
              </a:rPr>
              <a:t>We have 6 potential agenda items for spring 2019 around the outcomes based on these discussions.</a:t>
            </a:r>
            <a:endParaRPr lang="en" sz="2500" dirty="0" smtClean="0">
              <a:latin typeface="Franklin Gothic Book" panose="020B0503020102020204" pitchFamily="34" charset="0"/>
            </a:endParaRPr>
          </a:p>
        </p:txBody>
      </p:sp>
    </p:spTree>
    <p:extLst>
      <p:ext uri="{BB962C8B-B14F-4D97-AF65-F5344CB8AC3E}">
        <p14:creationId xmlns:p14="http://schemas.microsoft.com/office/powerpoint/2010/main" val="54336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200" b="1" dirty="0" smtClean="0">
                <a:latin typeface="Franklin Gothic Book" panose="020B0503020102020204" pitchFamily="34" charset="0"/>
              </a:rPr>
              <a:t>Choose Your Outcome</a:t>
            </a:r>
            <a:endParaRPr sz="3200" b="1" dirty="0">
              <a:latin typeface="Franklin Gothic Book" panose="020B0503020102020204" pitchFamily="34" charset="0"/>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2200" dirty="0" smtClean="0">
                <a:latin typeface="Franklin Gothic Book" panose="020B0503020102020204" pitchFamily="34" charset="0"/>
              </a:rPr>
              <a:t>Focused Time to Deep Dive into ONE of the Outcomes!</a:t>
            </a:r>
            <a:endParaRPr lang="en" sz="2200" dirty="0" smtClean="0">
              <a:latin typeface="Franklin Gothic Book" panose="020B0503020102020204" pitchFamily="34" charset="0"/>
            </a:endParaRPr>
          </a:p>
          <a:p>
            <a:pPr marL="114300" lvl="0" indent="0" rtl="0">
              <a:spcBef>
                <a:spcPts val="0"/>
              </a:spcBef>
              <a:spcAft>
                <a:spcPts val="0"/>
              </a:spcAft>
              <a:buSzPts val="1800"/>
              <a:buNone/>
            </a:pPr>
            <a:endParaRPr lang="en" sz="2800" dirty="0" smtClean="0">
              <a:latin typeface="Franklin Gothic Book" panose="020B0503020102020204" pitchFamily="34" charset="0"/>
            </a:endParaRPr>
          </a:p>
          <a:p>
            <a:pPr lvl="1" indent="-342900">
              <a:spcBef>
                <a:spcPts val="0"/>
              </a:spcBef>
              <a:buSzPts val="1800"/>
              <a:buChar char="●"/>
            </a:pPr>
            <a:r>
              <a:rPr lang="en" sz="2200" dirty="0" smtClean="0">
                <a:latin typeface="Franklin Gothic Book" panose="020B0503020102020204" pitchFamily="34" charset="0"/>
              </a:rPr>
              <a:t>Rhetorical Knowledge (Outcome 1)</a:t>
            </a:r>
          </a:p>
          <a:p>
            <a:pPr lvl="1" indent="-342900">
              <a:spcBef>
                <a:spcPts val="0"/>
              </a:spcBef>
              <a:buSzPts val="1800"/>
              <a:buChar char="●"/>
            </a:pPr>
            <a:r>
              <a:rPr lang="en" sz="2200" dirty="0" smtClean="0">
                <a:latin typeface="Franklin Gothic Book" panose="020B0503020102020204" pitchFamily="34" charset="0"/>
              </a:rPr>
              <a:t>Genre: Rules and Informal Rules (Outcome 2)</a:t>
            </a:r>
            <a:endParaRPr lang="en" sz="2200" dirty="0" smtClean="0">
              <a:latin typeface="Franklin Gothic Book" panose="020B0503020102020204" pitchFamily="34" charset="0"/>
            </a:endParaRPr>
          </a:p>
          <a:p>
            <a:pPr lvl="1" indent="-342900">
              <a:spcBef>
                <a:spcPts val="0"/>
              </a:spcBef>
              <a:buSzPts val="1800"/>
              <a:buChar char="●"/>
            </a:pPr>
            <a:r>
              <a:rPr lang="en-US" sz="2200" dirty="0" smtClean="0">
                <a:latin typeface="Franklin Gothic Book" panose="020B0503020102020204" pitchFamily="34" charset="0"/>
              </a:rPr>
              <a:t>Reading and Thinking Critically About Texts (Outcome 3)</a:t>
            </a:r>
          </a:p>
          <a:p>
            <a:pPr lvl="1" indent="-342900">
              <a:spcBef>
                <a:spcPts val="0"/>
              </a:spcBef>
              <a:buSzPts val="1800"/>
              <a:buFont typeface="Arial" panose="020B0604020202020204" pitchFamily="34" charset="0"/>
              <a:buChar char="●"/>
            </a:pPr>
            <a:r>
              <a:rPr lang="en-US" sz="2200" dirty="0" smtClean="0">
                <a:latin typeface="Franklin Gothic Book" panose="020B0503020102020204" pitchFamily="34" charset="0"/>
              </a:rPr>
              <a:t>Information Literacy </a:t>
            </a:r>
            <a:r>
              <a:rPr lang="en-US" sz="2200" dirty="0">
                <a:latin typeface="Franklin Gothic Book" panose="020B0503020102020204" pitchFamily="34" charset="0"/>
              </a:rPr>
              <a:t>(Outcome 4</a:t>
            </a:r>
            <a:r>
              <a:rPr lang="en-US" sz="2200" dirty="0" smtClean="0">
                <a:latin typeface="Franklin Gothic Book" panose="020B0503020102020204" pitchFamily="34" charset="0"/>
              </a:rPr>
              <a:t>)</a:t>
            </a:r>
          </a:p>
          <a:p>
            <a:pPr lvl="1" indent="-342900">
              <a:spcBef>
                <a:spcPts val="0"/>
              </a:spcBef>
              <a:buSzPts val="1800"/>
              <a:buChar char="●"/>
            </a:pPr>
            <a:r>
              <a:rPr lang="en-US" sz="2200" dirty="0" smtClean="0">
                <a:latin typeface="Franklin Gothic Book" panose="020B0503020102020204" pitchFamily="34" charset="0"/>
              </a:rPr>
              <a:t>Composing Processes (Outcome 5)</a:t>
            </a:r>
          </a:p>
          <a:p>
            <a:pPr lvl="1" indent="-342900">
              <a:spcBef>
                <a:spcPts val="0"/>
              </a:spcBef>
              <a:buSzPts val="1800"/>
              <a:buChar char="●"/>
            </a:pPr>
            <a:r>
              <a:rPr lang="en-US" sz="2200" dirty="0" smtClean="0">
                <a:latin typeface="Franklin Gothic Book" panose="020B0503020102020204" pitchFamily="34" charset="0"/>
              </a:rPr>
              <a:t>The Student Writer (Outcome 6)</a:t>
            </a:r>
          </a:p>
          <a:p>
            <a:pPr lvl="1" indent="-342900">
              <a:spcBef>
                <a:spcPts val="0"/>
              </a:spcBef>
              <a:buSzPts val="1800"/>
              <a:buChar char="●"/>
            </a:pPr>
            <a:endParaRPr lang="en-US" sz="2500" dirty="0">
              <a:latin typeface="Franklin Gothic Book" panose="020B0503020102020204" pitchFamily="34" charset="0"/>
            </a:endParaRPr>
          </a:p>
          <a:p>
            <a:r>
              <a:rPr lang="en-US" sz="2200" dirty="0" smtClean="0">
                <a:latin typeface="Franklin Gothic Book" panose="020B0503020102020204" pitchFamily="34" charset="0"/>
              </a:rPr>
              <a:t>As we have limited time, we are assigning groups. Please move QUICKLY so we can maximize our precious time!</a:t>
            </a:r>
            <a:endParaRPr sz="2200" dirty="0"/>
          </a:p>
        </p:txBody>
      </p:sp>
    </p:spTree>
    <p:extLst>
      <p:ext uri="{BB962C8B-B14F-4D97-AF65-F5344CB8AC3E}">
        <p14:creationId xmlns:p14="http://schemas.microsoft.com/office/powerpoint/2010/main" val="1156536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200" b="1" dirty="0" smtClean="0">
                <a:latin typeface="Franklin Gothic Book" panose="020B0503020102020204" pitchFamily="34" charset="0"/>
              </a:rPr>
              <a:t>What is “Sensemaking”?</a:t>
            </a:r>
            <a:endParaRPr sz="3200" b="1" dirty="0">
              <a:latin typeface="Franklin Gothic Book" panose="020B0503020102020204" pitchFamily="34" charset="0"/>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pPr marL="114300" indent="0">
              <a:buNone/>
            </a:pPr>
            <a:r>
              <a:rPr lang="en" sz="2500" dirty="0" smtClean="0">
                <a:latin typeface="Franklin Gothic Book" panose="020B0503020102020204" pitchFamily="34" charset="0"/>
              </a:rPr>
              <a:t>Over the past two years, we have, collectively, experienced opportunities to “Sensemake” around these outcomes in two key ways:</a:t>
            </a:r>
          </a:p>
          <a:p>
            <a:pPr marL="114300" indent="0">
              <a:buNone/>
            </a:pPr>
            <a:endParaRPr lang="en" sz="2500" dirty="0" smtClean="0">
              <a:latin typeface="Franklin Gothic Book" panose="020B0503020102020204" pitchFamily="34" charset="0"/>
            </a:endParaRPr>
          </a:p>
          <a:p>
            <a:pPr marL="628650" indent="-514350">
              <a:buFont typeface="+mj-lt"/>
              <a:buAutoNum type="arabicPeriod"/>
            </a:pPr>
            <a:r>
              <a:rPr lang="en" sz="2500" dirty="0" smtClean="0">
                <a:latin typeface="Franklin Gothic Book" panose="020B0503020102020204" pitchFamily="34" charset="0"/>
              </a:rPr>
              <a:t>Teaching </a:t>
            </a:r>
            <a:r>
              <a:rPr lang="en" sz="2500" b="1" dirty="0" smtClean="0">
                <a:latin typeface="Franklin Gothic Book" panose="020B0503020102020204" pitchFamily="34" charset="0"/>
              </a:rPr>
              <a:t>to and assessing this outcome </a:t>
            </a:r>
            <a:r>
              <a:rPr lang="en" sz="2500" dirty="0" smtClean="0">
                <a:latin typeface="Franklin Gothic Book" panose="020B0503020102020204" pitchFamily="34" charset="0"/>
              </a:rPr>
              <a:t>in the </a:t>
            </a:r>
            <a:r>
              <a:rPr lang="en" sz="2500" b="1" dirty="0" smtClean="0">
                <a:latin typeface="Franklin Gothic Book" panose="020B0503020102020204" pitchFamily="34" charset="0"/>
              </a:rPr>
              <a:t>classroom with students.</a:t>
            </a:r>
          </a:p>
          <a:p>
            <a:pPr marL="628650" indent="-514350">
              <a:buFont typeface="+mj-lt"/>
              <a:buAutoNum type="arabicPeriod"/>
            </a:pPr>
            <a:r>
              <a:rPr lang="en" sz="2500" dirty="0" smtClean="0">
                <a:latin typeface="Franklin Gothic Book" panose="020B0503020102020204" pitchFamily="34" charset="0"/>
              </a:rPr>
              <a:t>Viscerally experiencing a “sticking </a:t>
            </a:r>
            <a:r>
              <a:rPr lang="en" sz="2500" dirty="0">
                <a:latin typeface="Franklin Gothic Book" panose="020B0503020102020204" pitchFamily="34" charset="0"/>
              </a:rPr>
              <a:t>point,” or thorny problem of practice, when it comes to how teachers </a:t>
            </a:r>
            <a:r>
              <a:rPr lang="en" sz="2500" b="1" dirty="0">
                <a:latin typeface="Franklin Gothic Book" panose="020B0503020102020204" pitchFamily="34" charset="0"/>
              </a:rPr>
              <a:t>address this outcome in the classroom with </a:t>
            </a:r>
            <a:r>
              <a:rPr lang="en" sz="2500" b="1" dirty="0" smtClean="0">
                <a:latin typeface="Franklin Gothic Book" panose="020B0503020102020204" pitchFamily="34" charset="0"/>
              </a:rPr>
              <a:t>students</a:t>
            </a:r>
            <a:r>
              <a:rPr lang="en" sz="2500" dirty="0">
                <a:latin typeface="Franklin Gothic Book" panose="020B0503020102020204" pitchFamily="34" charset="0"/>
              </a:rPr>
              <a:t> </a:t>
            </a:r>
            <a:r>
              <a:rPr lang="en" sz="2500" dirty="0" smtClean="0">
                <a:latin typeface="Franklin Gothic Book" panose="020B0503020102020204" pitchFamily="34" charset="0"/>
              </a:rPr>
              <a:t>using an equity lens.</a:t>
            </a:r>
            <a:endParaRPr lang="en" sz="2500" u="sng" dirty="0">
              <a:latin typeface="Franklin Gothic Book" panose="020B0503020102020204" pitchFamily="34" charset="0"/>
            </a:endParaRPr>
          </a:p>
          <a:p>
            <a:pPr marL="1085850" lvl="1" indent="-514350">
              <a:spcBef>
                <a:spcPts val="0"/>
              </a:spcBef>
              <a:buSzPts val="1800"/>
              <a:buFont typeface="+mj-lt"/>
              <a:buAutoNum type="arabicPeriod"/>
            </a:pPr>
            <a:endParaRPr lang="en" sz="3700" dirty="0" smtClean="0">
              <a:latin typeface="Franklin Gothic Book" panose="020B0503020102020204" pitchFamily="34" charset="0"/>
            </a:endParaRPr>
          </a:p>
        </p:txBody>
      </p:sp>
    </p:spTree>
    <p:extLst>
      <p:ext uri="{BB962C8B-B14F-4D97-AF65-F5344CB8AC3E}">
        <p14:creationId xmlns:p14="http://schemas.microsoft.com/office/powerpoint/2010/main" val="273351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200" b="1" dirty="0" smtClean="0">
                <a:latin typeface="Franklin Gothic Book" panose="020B0503020102020204" pitchFamily="34" charset="0"/>
              </a:rPr>
              <a:t>Key Way Number One</a:t>
            </a:r>
            <a:endParaRPr sz="3200" b="1" dirty="0">
              <a:latin typeface="Franklin Gothic Book" panose="020B0503020102020204" pitchFamily="34" charset="0"/>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pPr>
              <a:buFont typeface="Arial" panose="020B0604020202020204" pitchFamily="34" charset="0"/>
              <a:buChar char="•"/>
            </a:pPr>
            <a:r>
              <a:rPr lang="en" sz="3000" dirty="0">
                <a:latin typeface="Franklin Gothic Book" panose="020B0503020102020204" pitchFamily="34" charset="0"/>
              </a:rPr>
              <a:t>T</a:t>
            </a:r>
            <a:r>
              <a:rPr lang="en" sz="3000" dirty="0" smtClean="0">
                <a:latin typeface="Franklin Gothic Book" panose="020B0503020102020204" pitchFamily="34" charset="0"/>
              </a:rPr>
              <a:t>eaching to and assessing this outcome in the classroom with students.</a:t>
            </a:r>
          </a:p>
          <a:p>
            <a:pPr lvl="1">
              <a:buFont typeface="Arial" panose="020B0604020202020204" pitchFamily="34" charset="0"/>
              <a:buChar char="•"/>
            </a:pPr>
            <a:r>
              <a:rPr lang="en" sz="2900" b="1" dirty="0">
                <a:latin typeface="Franklin Gothic Book" panose="020B0503020102020204" pitchFamily="34" charset="0"/>
              </a:rPr>
              <a:t>Example from Today</a:t>
            </a:r>
            <a:r>
              <a:rPr lang="en" sz="2900" dirty="0">
                <a:latin typeface="Franklin Gothic Book" panose="020B0503020102020204" pitchFamily="34" charset="0"/>
              </a:rPr>
              <a:t>: Justin’s presentation this morning on using podcasts as assignments/assessments helped us understand “Multimodal</a:t>
            </a:r>
            <a:r>
              <a:rPr lang="en" sz="2900" dirty="0" smtClean="0">
                <a:latin typeface="Franklin Gothic Book" panose="020B0503020102020204" pitchFamily="34" charset="0"/>
              </a:rPr>
              <a:t>”</a:t>
            </a:r>
            <a:endParaRPr lang="en" sz="2700" dirty="0" smtClean="0">
              <a:latin typeface="Franklin Gothic Book" panose="020B0503020102020204" pitchFamily="34" charset="0"/>
            </a:endParaRPr>
          </a:p>
          <a:p>
            <a:pPr marL="114300" indent="0">
              <a:buNone/>
            </a:pPr>
            <a:endParaRPr lang="en" sz="3700" dirty="0" smtClean="0">
              <a:latin typeface="Franklin Gothic Book" panose="020B0503020102020204" pitchFamily="34" charset="0"/>
            </a:endParaRPr>
          </a:p>
        </p:txBody>
      </p:sp>
    </p:spTree>
    <p:extLst>
      <p:ext uri="{BB962C8B-B14F-4D97-AF65-F5344CB8AC3E}">
        <p14:creationId xmlns:p14="http://schemas.microsoft.com/office/powerpoint/2010/main" val="3025976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200" b="1" dirty="0" smtClean="0">
                <a:latin typeface="Franklin Gothic Book" panose="020B0503020102020204" pitchFamily="34" charset="0"/>
              </a:rPr>
              <a:t>Key Way Number Two</a:t>
            </a:r>
            <a:endParaRPr sz="3200" b="1" dirty="0">
              <a:latin typeface="Franklin Gothic Book" panose="020B0503020102020204" pitchFamily="34" charset="0"/>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pPr>
              <a:buFont typeface="Arial" panose="020B0604020202020204" pitchFamily="34" charset="0"/>
              <a:buChar char="•"/>
            </a:pPr>
            <a:r>
              <a:rPr lang="en" sz="3000" dirty="0" smtClean="0">
                <a:latin typeface="Franklin Gothic Book" panose="020B0503020102020204" pitchFamily="34" charset="0"/>
              </a:rPr>
              <a:t>Viscerally experiencing a “sticking point” or thorny problem of practice in terms of </a:t>
            </a:r>
            <a:r>
              <a:rPr lang="en" sz="3200" dirty="0" smtClean="0">
                <a:latin typeface="Franklin Gothic Book" panose="020B0503020102020204" pitchFamily="34" charset="0"/>
              </a:rPr>
              <a:t>how </a:t>
            </a:r>
            <a:r>
              <a:rPr lang="en" sz="3200" dirty="0">
                <a:latin typeface="Franklin Gothic Book" panose="020B0503020102020204" pitchFamily="34" charset="0"/>
              </a:rPr>
              <a:t>teachers </a:t>
            </a:r>
            <a:r>
              <a:rPr lang="en" sz="3200" b="1" dirty="0">
                <a:latin typeface="Franklin Gothic Book" panose="020B0503020102020204" pitchFamily="34" charset="0"/>
              </a:rPr>
              <a:t>address this outcome in the classroom with students</a:t>
            </a:r>
            <a:r>
              <a:rPr lang="en" sz="3200" dirty="0">
                <a:latin typeface="Franklin Gothic Book" panose="020B0503020102020204" pitchFamily="34" charset="0"/>
              </a:rPr>
              <a:t> using an equity lens.</a:t>
            </a:r>
            <a:endParaRPr lang="en" sz="3200" u="sng" dirty="0">
              <a:latin typeface="Franklin Gothic Book" panose="020B0503020102020204" pitchFamily="34" charset="0"/>
            </a:endParaRPr>
          </a:p>
          <a:p>
            <a:pPr lvl="1">
              <a:buFont typeface="Arial" panose="020B0604020202020204" pitchFamily="34" charset="0"/>
              <a:buChar char="•"/>
            </a:pPr>
            <a:r>
              <a:rPr lang="en" sz="2700" b="1" dirty="0" smtClean="0">
                <a:latin typeface="Franklin Gothic Book" panose="020B0503020102020204" pitchFamily="34" charset="0"/>
              </a:rPr>
              <a:t>Example from </a:t>
            </a:r>
            <a:r>
              <a:rPr lang="en" sz="2700" b="1" dirty="0">
                <a:latin typeface="Franklin Gothic Book" panose="020B0503020102020204" pitchFamily="34" charset="0"/>
              </a:rPr>
              <a:t>Spring 2018</a:t>
            </a:r>
            <a:r>
              <a:rPr lang="en" sz="2700" dirty="0">
                <a:latin typeface="Franklin Gothic Book" panose="020B0503020102020204" pitchFamily="34" charset="0"/>
              </a:rPr>
              <a:t>: Tish and Ian’s presentation on teaching grammar and language bias.</a:t>
            </a:r>
            <a:endParaRPr lang="en" sz="2700" b="1" dirty="0">
              <a:latin typeface="Franklin Gothic Book" panose="020B0503020102020204" pitchFamily="34" charset="0"/>
            </a:endParaRPr>
          </a:p>
          <a:p>
            <a:pPr lvl="1">
              <a:buFont typeface="Arial" panose="020B0604020202020204" pitchFamily="34" charset="0"/>
              <a:buChar char="•"/>
            </a:pPr>
            <a:endParaRPr lang="en" sz="3700" dirty="0" smtClean="0">
              <a:latin typeface="Franklin Gothic Book" panose="020B0503020102020204" pitchFamily="34" charset="0"/>
            </a:endParaRPr>
          </a:p>
        </p:txBody>
      </p:sp>
    </p:spTree>
    <p:extLst>
      <p:ext uri="{BB962C8B-B14F-4D97-AF65-F5344CB8AC3E}">
        <p14:creationId xmlns:p14="http://schemas.microsoft.com/office/powerpoint/2010/main" val="3567350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200" b="1" dirty="0" smtClean="0">
                <a:latin typeface="Franklin Gothic Book" panose="020B0503020102020204" pitchFamily="34" charset="0"/>
              </a:rPr>
              <a:t>Two Questions</a:t>
            </a:r>
            <a:endParaRPr sz="3200" b="1" dirty="0">
              <a:latin typeface="Franklin Gothic Book" panose="020B0503020102020204" pitchFamily="34" charset="0"/>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pPr marL="628650" indent="-514350">
              <a:buFont typeface="+mj-lt"/>
              <a:buAutoNum type="arabicPeriod"/>
            </a:pPr>
            <a:r>
              <a:rPr lang="en" sz="3200" dirty="0" smtClean="0">
                <a:latin typeface="Franklin Gothic Book" panose="020B0503020102020204" pitchFamily="34" charset="0"/>
              </a:rPr>
              <a:t>“</a:t>
            </a:r>
            <a:r>
              <a:rPr lang="en" sz="3200" b="1" dirty="0" smtClean="0">
                <a:latin typeface="Franklin Gothic Book" panose="020B0503020102020204" pitchFamily="34" charset="0"/>
              </a:rPr>
              <a:t>Sensemaking</a:t>
            </a:r>
            <a:r>
              <a:rPr lang="en" sz="3200" dirty="0" smtClean="0">
                <a:latin typeface="Franklin Gothic Book" panose="020B0503020102020204" pitchFamily="34" charset="0"/>
              </a:rPr>
              <a:t>”: What are the thorny problems of practice or “sticking points” when using an equity lens?</a:t>
            </a:r>
            <a:endParaRPr lang="en" sz="3200" dirty="0" smtClean="0">
              <a:latin typeface="Franklin Gothic Book" panose="020B0503020102020204" pitchFamily="34" charset="0"/>
            </a:endParaRPr>
          </a:p>
          <a:p>
            <a:pPr marL="628650" lvl="0" indent="-514350" rtl="0">
              <a:spcBef>
                <a:spcPts val="0"/>
              </a:spcBef>
              <a:spcAft>
                <a:spcPts val="0"/>
              </a:spcAft>
              <a:buSzPts val="1800"/>
              <a:buFont typeface="+mj-lt"/>
              <a:buAutoNum type="arabicPeriod"/>
            </a:pPr>
            <a:r>
              <a:rPr lang="en" sz="3200" b="1" dirty="0" smtClean="0">
                <a:latin typeface="Franklin Gothic Book" panose="020B0503020102020204" pitchFamily="34" charset="0"/>
              </a:rPr>
              <a:t>“Sensegiving”</a:t>
            </a:r>
            <a:r>
              <a:rPr lang="en" sz="3200" dirty="0" smtClean="0">
                <a:latin typeface="Franklin Gothic Book" panose="020B0503020102020204" pitchFamily="34" charset="0"/>
              </a:rPr>
              <a:t>: What kind of learning opportunities might be created/offered for colleagues not in this room?</a:t>
            </a:r>
            <a:endParaRPr lang="en" sz="3200" dirty="0" smtClean="0">
              <a:latin typeface="Franklin Gothic Book" panose="020B0503020102020204" pitchFamily="34" charset="0"/>
            </a:endParaRPr>
          </a:p>
        </p:txBody>
      </p:sp>
    </p:spTree>
    <p:extLst>
      <p:ext uri="{BB962C8B-B14F-4D97-AF65-F5344CB8AC3E}">
        <p14:creationId xmlns:p14="http://schemas.microsoft.com/office/powerpoint/2010/main" val="3390941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200" b="1" dirty="0" smtClean="0">
                <a:latin typeface="Franklin Gothic Book" panose="020B0503020102020204" pitchFamily="34" charset="0"/>
              </a:rPr>
              <a:t>Discussion</a:t>
            </a:r>
            <a:endParaRPr sz="3200" b="1" dirty="0">
              <a:latin typeface="Franklin Gothic Book" panose="020B0503020102020204" pitchFamily="34" charset="0"/>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r>
              <a:rPr lang="en" sz="4000" dirty="0" smtClean="0">
                <a:latin typeface="Franklin Gothic Book" panose="020B0503020102020204" pitchFamily="34" charset="0"/>
              </a:rPr>
              <a:t>Group: “</a:t>
            </a:r>
            <a:r>
              <a:rPr lang="en" sz="4000" b="1" dirty="0" smtClean="0">
                <a:latin typeface="Franklin Gothic Book" panose="020B0503020102020204" pitchFamily="34" charset="0"/>
              </a:rPr>
              <a:t>Sensemake</a:t>
            </a:r>
            <a:r>
              <a:rPr lang="en" sz="4000" dirty="0" smtClean="0">
                <a:latin typeface="Franklin Gothic Book" panose="020B0503020102020204" pitchFamily="34" charset="0"/>
              </a:rPr>
              <a:t>” around your group’s outcome</a:t>
            </a:r>
          </a:p>
          <a:p>
            <a:pPr lvl="1"/>
            <a:r>
              <a:rPr lang="en" sz="2500" b="1" dirty="0" smtClean="0">
                <a:latin typeface="Franklin Gothic Book" panose="020B0503020102020204" pitchFamily="34" charset="0"/>
              </a:rPr>
              <a:t>Sticking Points and/or Problems of Practice</a:t>
            </a:r>
            <a:r>
              <a:rPr lang="en" sz="2500" dirty="0" smtClean="0">
                <a:latin typeface="Franklin Gothic Book" panose="020B0503020102020204" pitchFamily="34" charset="0"/>
              </a:rPr>
              <a:t>: What are the thorny areas for faculty/departments around the state when taking an equity lens to the outcome assigned to your group?</a:t>
            </a:r>
          </a:p>
          <a:p>
            <a:pPr lvl="1"/>
            <a:r>
              <a:rPr lang="en" sz="2500" dirty="0" smtClean="0">
                <a:latin typeface="Franklin Gothic Book" panose="020B0503020102020204" pitchFamily="34" charset="0"/>
              </a:rPr>
              <a:t>Group Recorder: Please rec</a:t>
            </a:r>
            <a:r>
              <a:rPr lang="en-US" sz="2500" dirty="0" smtClean="0">
                <a:latin typeface="Franklin Gothic Book" panose="020B0503020102020204" pitchFamily="34" charset="0"/>
              </a:rPr>
              <a:t>or</a:t>
            </a:r>
            <a:r>
              <a:rPr lang="en" sz="2500" dirty="0" smtClean="0">
                <a:latin typeface="Franklin Gothic Book" panose="020B0503020102020204" pitchFamily="34" charset="0"/>
              </a:rPr>
              <a:t>d highlights on the google doc</a:t>
            </a:r>
            <a:endParaRPr lang="en" sz="2500" dirty="0">
              <a:latin typeface="Franklin Gothic Book" panose="020B0503020102020204" pitchFamily="34" charset="0"/>
            </a:endParaRPr>
          </a:p>
          <a:p>
            <a:pPr marL="1085850" lvl="1" indent="-514350">
              <a:spcBef>
                <a:spcPts val="0"/>
              </a:spcBef>
              <a:buSzPts val="1800"/>
              <a:buFont typeface="+mj-lt"/>
              <a:buAutoNum type="arabicPeriod"/>
            </a:pPr>
            <a:endParaRPr lang="en" sz="3700" dirty="0" smtClean="0">
              <a:latin typeface="Franklin Gothic Book" panose="020B0503020102020204" pitchFamily="34" charset="0"/>
            </a:endParaRPr>
          </a:p>
        </p:txBody>
      </p:sp>
    </p:spTree>
    <p:extLst>
      <p:ext uri="{BB962C8B-B14F-4D97-AF65-F5344CB8AC3E}">
        <p14:creationId xmlns:p14="http://schemas.microsoft.com/office/powerpoint/2010/main" val="761736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200" b="1" dirty="0" smtClean="0">
                <a:latin typeface="Franklin Gothic Book" panose="020B0503020102020204" pitchFamily="34" charset="0"/>
              </a:rPr>
              <a:t>R</a:t>
            </a:r>
            <a:r>
              <a:rPr lang="en-US" sz="3200" b="1" dirty="0" smtClean="0">
                <a:latin typeface="Franklin Gothic Book" panose="020B0503020102020204" pitchFamily="34" charset="0"/>
              </a:rPr>
              <a:t>e</a:t>
            </a:r>
            <a:r>
              <a:rPr lang="en" sz="3200" b="1" dirty="0" smtClean="0">
                <a:latin typeface="Franklin Gothic Book" panose="020B0503020102020204" pitchFamily="34" charset="0"/>
              </a:rPr>
              <a:t>port Out</a:t>
            </a:r>
            <a:endParaRPr sz="3200" b="1" dirty="0">
              <a:latin typeface="Franklin Gothic Book" panose="020B0503020102020204" pitchFamily="34" charset="0"/>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r>
              <a:rPr lang="en" sz="4000" dirty="0" smtClean="0">
                <a:latin typeface="Franklin Gothic Book" panose="020B0503020102020204" pitchFamily="34" charset="0"/>
              </a:rPr>
              <a:t>Given your “</a:t>
            </a:r>
            <a:r>
              <a:rPr lang="en" sz="4000" b="1" dirty="0" smtClean="0">
                <a:latin typeface="Franklin Gothic Book" panose="020B0503020102020204" pitchFamily="34" charset="0"/>
              </a:rPr>
              <a:t>s</a:t>
            </a:r>
            <a:r>
              <a:rPr lang="en" sz="4000" b="1" dirty="0" smtClean="0">
                <a:latin typeface="Franklin Gothic Book" panose="020B0503020102020204" pitchFamily="34" charset="0"/>
              </a:rPr>
              <a:t>ensemaking</a:t>
            </a:r>
            <a:r>
              <a:rPr lang="en" sz="4000" dirty="0" smtClean="0">
                <a:latin typeface="Franklin Gothic Book" panose="020B0503020102020204" pitchFamily="34" charset="0"/>
              </a:rPr>
              <a:t>” around your group’s outcome . . . </a:t>
            </a:r>
          </a:p>
          <a:p>
            <a:pPr lvl="1"/>
            <a:r>
              <a:rPr lang="en" sz="2500" b="1" dirty="0" smtClean="0">
                <a:latin typeface="Franklin Gothic Book" panose="020B0503020102020204" pitchFamily="34" charset="0"/>
              </a:rPr>
              <a:t>Sticking Points and/or Problems of Practice</a:t>
            </a:r>
            <a:r>
              <a:rPr lang="en" sz="2500" dirty="0" smtClean="0">
                <a:latin typeface="Franklin Gothic Book" panose="020B0503020102020204" pitchFamily="34" charset="0"/>
              </a:rPr>
              <a:t>: What are the thorny areas for faculty/departments around the state when taking an equity lens to the outcome assigned to your group?</a:t>
            </a:r>
            <a:endParaRPr lang="en" sz="3700" dirty="0">
              <a:latin typeface="Franklin Gothic Book" panose="020B0503020102020204" pitchFamily="34" charset="0"/>
            </a:endParaRPr>
          </a:p>
          <a:p>
            <a:pPr lvl="1"/>
            <a:r>
              <a:rPr lang="en" sz="3700" dirty="0" smtClean="0">
                <a:latin typeface="Franklin Gothic Book" panose="020B0503020102020204" pitchFamily="34" charset="0"/>
              </a:rPr>
              <a:t>What would you like to see in spring as a follow-up?</a:t>
            </a:r>
            <a:endParaRPr lang="en" sz="2500" dirty="0">
              <a:latin typeface="Franklin Gothic Book" panose="020B0503020102020204" pitchFamily="34" charset="0"/>
            </a:endParaRPr>
          </a:p>
        </p:txBody>
      </p:sp>
    </p:spTree>
    <p:extLst>
      <p:ext uri="{BB962C8B-B14F-4D97-AF65-F5344CB8AC3E}">
        <p14:creationId xmlns:p14="http://schemas.microsoft.com/office/powerpoint/2010/main" val="2678430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5970</TotalTime>
  <Words>1138</Words>
  <Application>Microsoft Office PowerPoint</Application>
  <PresentationFormat>On-screen Show (16:9)</PresentationFormat>
  <Paragraphs>234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Franklin Gothic Book</vt:lpstr>
      <vt:lpstr>Office Theme</vt:lpstr>
      <vt:lpstr>The Outcomes</vt:lpstr>
      <vt:lpstr>Overview of the Session</vt:lpstr>
      <vt:lpstr>Choose Your Outcome</vt:lpstr>
      <vt:lpstr>What is “Sensemaking”?</vt:lpstr>
      <vt:lpstr>Key Way Number One</vt:lpstr>
      <vt:lpstr>Key Way Number Two</vt:lpstr>
      <vt:lpstr>Two Questions</vt:lpstr>
      <vt:lpstr>Discussion</vt:lpstr>
      <vt:lpstr>Report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Whetham</dc:creator>
  <cp:lastModifiedBy>Jennifer Whetham</cp:lastModifiedBy>
  <cp:revision>138</cp:revision>
  <dcterms:modified xsi:type="dcterms:W3CDTF">2019-02-22T16:52:55Z</dcterms:modified>
</cp:coreProperties>
</file>