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597"/>
    <p:restoredTop sz="92623"/>
  </p:normalViewPr>
  <p:slideViewPr>
    <p:cSldViewPr snapToGrid="0">
      <p:cViewPr varScale="1">
        <p:scale>
          <a:sx n="73" d="100"/>
          <a:sy n="73" d="100"/>
        </p:scale>
        <p:origin x="6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b5ff865a97817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b5ff865a97817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b5ff865a97817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b5ff865a97817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b5ff865a978178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cb5ff865a978178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4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66" name="Google Shape;66;p1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68" name="Google Shape;68;p14"/>
          <p:cNvSpPr/>
          <p:nvPr/>
        </p:nvSpPr>
        <p:spPr>
          <a:xfrm rot="10800000">
            <a:off x="896234" y="4212568"/>
            <a:ext cx="7378522" cy="403669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989952" y="762743"/>
            <a:ext cx="7179900" cy="36237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990600" y="757238"/>
            <a:ext cx="7179900" cy="3623700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1" name="Google Shape;71;p1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2">
            <a:off x="804409" y="526552"/>
            <a:ext cx="425873" cy="42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7">
            <a:off x="7965892" y="562290"/>
            <a:ext cx="425196" cy="42519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1727201" y="1346201"/>
            <a:ext cx="5723700" cy="1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1727200" y="2802466"/>
            <a:ext cx="571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ctr" rtl="0">
              <a:spcBef>
                <a:spcPts val="400"/>
              </a:spcBef>
              <a:spcAft>
                <a:spcPts val="0"/>
              </a:spcAft>
              <a:buSzPts val="1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6770676" y="401819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1174044" y="4018194"/>
            <a:ext cx="5034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213930" y="401819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1095023" y="613186"/>
            <a:ext cx="69654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463040" y="1589443"/>
            <a:ext cx="6196500" cy="27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3pPr>
            <a:lvl4pPr marL="1828800" lvl="3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4pPr>
            <a:lvl5pPr marL="2286000" lvl="4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7pPr>
            <a:lvl8pPr marL="3657600" lvl="7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8pPr>
            <a:lvl9pPr marL="4114800" lvl="8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6454588" y="435686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914401" y="4356864"/>
            <a:ext cx="5540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7670202" y="435686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444979" y="1679573"/>
            <a:ext cx="62541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tantia"/>
              <a:buNone/>
              <a:defRPr sz="3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456267" y="2794000"/>
            <a:ext cx="6231300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dt" idx="10"/>
          </p:nvPr>
        </p:nvSpPr>
        <p:spPr>
          <a:xfrm>
            <a:off x="6454588" y="435686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914401" y="4356864"/>
            <a:ext cx="5540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7670202" y="435686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95023" y="613186"/>
            <a:ext cx="69654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6454588" y="435686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914401" y="4356864"/>
            <a:ext cx="5540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670202" y="435686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1298448" y="1591055"/>
            <a:ext cx="3200400" cy="27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3pPr>
            <a:lvl4pPr marL="1828800" lvl="3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4pPr>
            <a:lvl5pPr marL="2286000" lvl="4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7pPr>
            <a:lvl8pPr marL="3657600" lvl="7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8pPr>
            <a:lvl9pPr marL="4114800" lvl="8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4663440" y="1589485"/>
            <a:ext cx="32004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3pPr>
            <a:lvl4pPr marL="1828800" lvl="3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4pPr>
            <a:lvl5pPr marL="2286000" lvl="4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7pPr>
            <a:lvl8pPr marL="3657600" lvl="7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8pPr>
            <a:lvl9pPr marL="4114800" lvl="8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095023" y="613186"/>
            <a:ext cx="69654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nstantia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1557869" y="1591734"/>
            <a:ext cx="29397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4910669" y="1591733"/>
            <a:ext cx="29442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dt" idx="10"/>
          </p:nvPr>
        </p:nvSpPr>
        <p:spPr>
          <a:xfrm>
            <a:off x="6454588" y="435686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ftr" idx="11"/>
          </p:nvPr>
        </p:nvSpPr>
        <p:spPr>
          <a:xfrm>
            <a:off x="914401" y="4356864"/>
            <a:ext cx="5540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7670202" y="435686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3"/>
          </p:nvPr>
        </p:nvSpPr>
        <p:spPr>
          <a:xfrm>
            <a:off x="1298448" y="2208276"/>
            <a:ext cx="3228000" cy="20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3pPr>
            <a:lvl4pPr marL="1828800" lvl="3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4pPr>
            <a:lvl5pPr marL="2286000" lvl="4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7pPr>
            <a:lvl8pPr marL="3657600" lvl="7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8pPr>
            <a:lvl9pPr marL="4114800" lvl="8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4"/>
          </p:nvPr>
        </p:nvSpPr>
        <p:spPr>
          <a:xfrm>
            <a:off x="4645151" y="2208610"/>
            <a:ext cx="3228000" cy="20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3pPr>
            <a:lvl4pPr marL="1828800" lvl="3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4pPr>
            <a:lvl5pPr marL="2286000" lvl="4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7pPr>
            <a:lvl8pPr marL="3657600" lvl="7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8pPr>
            <a:lvl9pPr marL="4114800" lvl="8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1095023" y="613186"/>
            <a:ext cx="69654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54588" y="435686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ftr" idx="11"/>
          </p:nvPr>
        </p:nvSpPr>
        <p:spPr>
          <a:xfrm>
            <a:off x="914401" y="4356864"/>
            <a:ext cx="5540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7670202" y="435686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6454588" y="435686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914401" y="4356864"/>
            <a:ext cx="5540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7670202" y="435686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21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117" name="Google Shape;117;p21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19" name="Google Shape;119;p21"/>
          <p:cNvSpPr/>
          <p:nvPr/>
        </p:nvSpPr>
        <p:spPr>
          <a:xfrm rot="10800000">
            <a:off x="637157" y="4542766"/>
            <a:ext cx="7716622" cy="403669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21"/>
          <p:cNvSpPr/>
          <p:nvPr/>
        </p:nvSpPr>
        <p:spPr>
          <a:xfrm rot="44916">
            <a:off x="4468983" y="453570"/>
            <a:ext cx="3788723" cy="42920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21"/>
          <p:cNvSpPr/>
          <p:nvPr/>
        </p:nvSpPr>
        <p:spPr>
          <a:xfrm rot="44916">
            <a:off x="4471527" y="452326"/>
            <a:ext cx="3788723" cy="4292063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21"/>
          <p:cNvSpPr/>
          <p:nvPr/>
        </p:nvSpPr>
        <p:spPr>
          <a:xfrm rot="-44916">
            <a:off x="749347" y="432444"/>
            <a:ext cx="3788723" cy="42920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21"/>
          <p:cNvSpPr/>
          <p:nvPr/>
        </p:nvSpPr>
        <p:spPr>
          <a:xfrm rot="-44916">
            <a:off x="749951" y="431847"/>
            <a:ext cx="3788723" cy="4292063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4" name="Google Shape;124;p2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2">
            <a:off x="2405995" y="220465"/>
            <a:ext cx="425873" cy="42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7">
            <a:off x="6390106" y="249872"/>
            <a:ext cx="425196" cy="425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 rot="-45098">
            <a:off x="1109162" y="1514921"/>
            <a:ext cx="3064464" cy="112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 rot="45069">
            <a:off x="4854404" y="863070"/>
            <a:ext cx="3020660" cy="346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O"/>
              <a:defRPr sz="17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O"/>
              <a:defRPr sz="1500"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 sz="1400"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SzPts val="1000"/>
              <a:buChar char="O"/>
              <a:defRPr sz="1200"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O"/>
              <a:defRPr sz="1100"/>
            </a:lvl5pPr>
            <a:lvl6pPr marL="2743200" lvl="5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O"/>
              <a:defRPr sz="1500"/>
            </a:lvl6pPr>
            <a:lvl7pPr marL="3200400" lvl="6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O"/>
              <a:defRPr sz="1500"/>
            </a:lvl7pPr>
            <a:lvl8pPr marL="3657600" lvl="7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O"/>
              <a:defRPr sz="1500"/>
            </a:lvl8pPr>
            <a:lvl9pPr marL="4114800" lvl="8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O"/>
              <a:defRPr sz="1500"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 rot="-44991">
            <a:off x="1148198" y="2717722"/>
            <a:ext cx="3048861" cy="157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dt" idx="10"/>
          </p:nvPr>
        </p:nvSpPr>
        <p:spPr>
          <a:xfrm rot="45041">
            <a:off x="6341774" y="4414245"/>
            <a:ext cx="1213604" cy="27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ftr" idx="11"/>
          </p:nvPr>
        </p:nvSpPr>
        <p:spPr>
          <a:xfrm rot="-45092">
            <a:off x="914635" y="4371885"/>
            <a:ext cx="3522303" cy="27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 rot="44668">
            <a:off x="7557368" y="4422680"/>
            <a:ext cx="554147" cy="27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2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134" name="Google Shape;134;p2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6" name="Google Shape;136;p22"/>
          <p:cNvSpPr/>
          <p:nvPr/>
        </p:nvSpPr>
        <p:spPr>
          <a:xfrm rot="10800000">
            <a:off x="637157" y="4542766"/>
            <a:ext cx="7716622" cy="403669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" name="Google Shape;137;p22"/>
          <p:cNvSpPr/>
          <p:nvPr/>
        </p:nvSpPr>
        <p:spPr>
          <a:xfrm rot="-44916">
            <a:off x="749347" y="432444"/>
            <a:ext cx="3788723" cy="42920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2"/>
          <p:cNvSpPr/>
          <p:nvPr/>
        </p:nvSpPr>
        <p:spPr>
          <a:xfrm rot="-44916">
            <a:off x="745201" y="431619"/>
            <a:ext cx="3788723" cy="4292063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22"/>
          <p:cNvSpPr/>
          <p:nvPr/>
        </p:nvSpPr>
        <p:spPr>
          <a:xfrm rot="44916">
            <a:off x="4468983" y="453570"/>
            <a:ext cx="3788723" cy="42920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2"/>
          <p:cNvSpPr/>
          <p:nvPr/>
        </p:nvSpPr>
        <p:spPr>
          <a:xfrm rot="44916">
            <a:off x="4464879" y="452638"/>
            <a:ext cx="3788723" cy="4292063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1" name="Google Shape;141;p22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2">
            <a:off x="2405995" y="220465"/>
            <a:ext cx="425873" cy="42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7">
            <a:off x="6390106" y="249872"/>
            <a:ext cx="425196" cy="42519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 rot="-45120">
            <a:off x="1106489" y="1515500"/>
            <a:ext cx="3062964" cy="112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 rot="45305">
            <a:off x="4898722" y="905382"/>
            <a:ext cx="2913853" cy="3405021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Courgette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gette"/>
              <a:buNone/>
              <a:defRPr sz="2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Courgette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ourgette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ourgette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ourgette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ourgette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ourgette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ourgette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 rot="-45053">
            <a:off x="1152193" y="2715654"/>
            <a:ext cx="3044661" cy="157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2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 rot="45041">
            <a:off x="6346012" y="4416543"/>
            <a:ext cx="1213604" cy="27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 rot="-45059">
            <a:off x="914643" y="4373234"/>
            <a:ext cx="3318885" cy="27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 rot="44668">
            <a:off x="7562144" y="4424978"/>
            <a:ext cx="554147" cy="27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1095023" y="613186"/>
            <a:ext cx="69654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3209695" y="-157307"/>
            <a:ext cx="2703000" cy="6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3pPr>
            <a:lvl4pPr marL="1828800" lvl="3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4pPr>
            <a:lvl5pPr marL="2286000" lvl="4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7pPr>
            <a:lvl8pPr marL="3657600" lvl="7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8pPr>
            <a:lvl9pPr marL="4114800" lvl="8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6454588" y="435686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914401" y="4356864"/>
            <a:ext cx="5540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7670202" y="435686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5558418" y="1765418"/>
            <a:ext cx="3573000" cy="1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nstantia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2236500" y="-108666"/>
            <a:ext cx="3302100" cy="51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3pPr>
            <a:lvl4pPr marL="1828800" lvl="3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4pPr>
            <a:lvl5pPr marL="2286000" lvl="4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7pPr>
            <a:lvl8pPr marL="3657600" lvl="7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8pPr>
            <a:lvl9pPr marL="4114800" lvl="8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O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6454588" y="435686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914401" y="4356864"/>
            <a:ext cx="5540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7670202" y="435686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68575" tIns="34275" rIns="68575" bIns="342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52" name="Google Shape;52;p13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54" name="Google Shape;54;p13"/>
          <p:cNvSpPr/>
          <p:nvPr/>
        </p:nvSpPr>
        <p:spPr>
          <a:xfrm rot="10800000">
            <a:off x="634137" y="4551235"/>
            <a:ext cx="7915504" cy="403669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31520" y="431483"/>
            <a:ext cx="7696200" cy="42861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731520" y="432054"/>
            <a:ext cx="7696200" cy="4286100"/>
          </a:xfrm>
          <a:prstGeom prst="rect">
            <a:avLst/>
          </a:prstGeom>
          <a:blipFill rotWithShape="1">
            <a:blip r:embed="rId15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7" name="Google Shape;57;p13" descr="C:\Users\Administrator\Desktop\Pushpin Dev\Assets\pushpinLeft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435682">
            <a:off x="578629" y="204818"/>
            <a:ext cx="425873" cy="42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C:\Users\Administrator\Desktop\Pushpin Dev\Assets\pushpinLeft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4096197">
            <a:off x="8225538" y="223622"/>
            <a:ext cx="425196" cy="42519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1095023" y="613186"/>
            <a:ext cx="69654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nstantia"/>
              <a:buNone/>
              <a:defRPr sz="3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1463040" y="1589443"/>
            <a:ext cx="6196500" cy="27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238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Char char="O"/>
              <a:defRPr sz="17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11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ourgette"/>
              <a:buChar char="O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984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urgette"/>
              <a:buChar char="O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urgette"/>
              <a:buChar char="O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urgette"/>
              <a:buChar char="O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urgette"/>
              <a:buChar char="O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urgette"/>
              <a:buChar char="O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6454588" y="435686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914401" y="4356864"/>
            <a:ext cx="5540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7670202" y="435686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ncte.org/library/NCTEFiles/Press/Yancey_fin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1444950" y="1856268"/>
            <a:ext cx="6254100" cy="1200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TRULY AMAZING LUNCHTIME CONVERSATION!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/>
        </p:nvSpPr>
        <p:spPr>
          <a:xfrm>
            <a:off x="1884263" y="795713"/>
            <a:ext cx="22500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74" name="Google Shape;174;p27"/>
          <p:cNvSpPr txBox="1"/>
          <p:nvPr/>
        </p:nvSpPr>
        <p:spPr>
          <a:xfrm>
            <a:off x="1256531" y="594450"/>
            <a:ext cx="6543900" cy="3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Yancey identifies three tasks that literacy educators need to be involved in as composition shifts in the 21</a:t>
            </a:r>
            <a:r>
              <a:rPr lang="en" sz="21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Century: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· </a:t>
            </a: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Articulate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new models of composing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developing right in front of our eyes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·</a:t>
            </a:r>
            <a:r>
              <a:rPr lang="en" sz="2400" b="1">
                <a:solidFill>
                  <a:schemeClr val="dk1"/>
                </a:solidFill>
              </a:rPr>
              <a:t> </a:t>
            </a: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new model of a writing curriculum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K–graduate school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· </a:t>
            </a: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new models for teaching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WE DOING THESE THINGS? 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MIGHT WE DO MORE?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1095023" y="613186"/>
            <a:ext cx="6965400" cy="901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700"/>
              <a:t>NCTE report “Writing in the 21st Century”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1463040" y="1589443"/>
            <a:ext cx="6196500" cy="2703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“We have moved beyond a pyramid-like, sequential model of literacy development in which print literacy comes first and digital literacy comes second and networked literacy practices, if they come at all, come third and last.”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0" lvl="0" indent="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tantia"/>
                <a:ea typeface="Constantia"/>
                <a:cs typeface="Constantia"/>
                <a:sym typeface="Constantia"/>
              </a:rPr>
              <a:t>Kathleen Blake Yancey</a:t>
            </a:r>
            <a:endParaRPr sz="1400">
              <a:latin typeface="Constantia"/>
              <a:ea typeface="Constantia"/>
              <a:cs typeface="Constantia"/>
              <a:sym typeface="Constantia"/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lang="en" sz="1000" u="sng">
                <a:solidFill>
                  <a:srgbClr val="1C4587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http://www.ncte.org/library/NCTEFiles/Press/Yancey_final.pdf</a:t>
            </a:r>
            <a:r>
              <a:rPr lang="en" sz="1000">
                <a:solidFill>
                  <a:srgbClr val="1C4587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Macintosh PowerPoint</Application>
  <PresentationFormat>On-screen Show (16:9)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Constantia</vt:lpstr>
      <vt:lpstr>Source Sans Pro</vt:lpstr>
      <vt:lpstr>Times New Roman</vt:lpstr>
      <vt:lpstr>Courgette</vt:lpstr>
      <vt:lpstr>Simple Light</vt:lpstr>
      <vt:lpstr>Pushpin</vt:lpstr>
      <vt:lpstr> TRULY AMAZING LUNCHTIME CONVERSATION!</vt:lpstr>
      <vt:lpstr>PowerPoint Presentation</vt:lpstr>
      <vt:lpstr>NCTE report “Writing in the 21st Century”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TRULY AMAZING LUNCHTIME CONVERSATION!</dc:title>
  <cp:lastModifiedBy>Andrea Reid</cp:lastModifiedBy>
  <cp:revision>1</cp:revision>
  <dcterms:modified xsi:type="dcterms:W3CDTF">2019-02-22T17:03:01Z</dcterms:modified>
</cp:coreProperties>
</file>