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59" r:id="rId4"/>
    <p:sldId id="257" r:id="rId5"/>
    <p:sldId id="267" r:id="rId6"/>
    <p:sldId id="276" r:id="rId7"/>
    <p:sldId id="277" r:id="rId8"/>
    <p:sldId id="261" r:id="rId9"/>
    <p:sldId id="273" r:id="rId10"/>
    <p:sldId id="262" r:id="rId11"/>
    <p:sldId id="263" r:id="rId12"/>
    <p:sldId id="275" r:id="rId13"/>
    <p:sldId id="271" r:id="rId14"/>
    <p:sldId id="272" r:id="rId15"/>
    <p:sldId id="278" r:id="rId16"/>
    <p:sldId id="265"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70727" autoAdjust="0"/>
  </p:normalViewPr>
  <p:slideViewPr>
    <p:cSldViewPr snapToGrid="0">
      <p:cViewPr varScale="1">
        <p:scale>
          <a:sx n="39" d="100"/>
          <a:sy n="39" d="100"/>
        </p:scale>
        <p:origin x="175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1C306-A7AD-4385-8A21-BCAEBB2B2FB6}"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72F50-2F22-4FD6-99C9-64E75EA13136}" type="slidenum">
              <a:rPr lang="en-US" smtClean="0"/>
              <a:t>‹#›</a:t>
            </a:fld>
            <a:endParaRPr lang="en-US"/>
          </a:p>
        </p:txBody>
      </p:sp>
    </p:spTree>
    <p:extLst>
      <p:ext uri="{BB962C8B-B14F-4D97-AF65-F5344CB8AC3E}">
        <p14:creationId xmlns:p14="http://schemas.microsoft.com/office/powerpoint/2010/main" val="219150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 Build</a:t>
            </a:r>
            <a:r>
              <a:rPr lang="en-US" baseline="0" dirty="0" smtClean="0"/>
              <a:t> a context </a:t>
            </a:r>
            <a:r>
              <a:rPr lang="en-US" dirty="0" smtClean="0"/>
              <a:t>and contribute</a:t>
            </a:r>
            <a:r>
              <a:rPr lang="en-US" baseline="0" dirty="0" smtClean="0"/>
              <a:t> texts that add to the data we are gathering. Probably do a large-group debrief. I would qualify the statement as one suitable for sharing with an administrator or a faculty member (maybe you) who is concerned about allowing “too many” students into ENGL&amp;101. Groups have a jotting page with terms and space to scribble a reflection</a:t>
            </a:r>
            <a:endParaRPr lang="en-US" dirty="0"/>
          </a:p>
        </p:txBody>
      </p:sp>
      <p:sp>
        <p:nvSpPr>
          <p:cNvPr id="4" name="Slide Number Placeholder 3"/>
          <p:cNvSpPr>
            <a:spLocks noGrp="1"/>
          </p:cNvSpPr>
          <p:nvPr>
            <p:ph type="sldNum" sz="quarter" idx="10"/>
          </p:nvPr>
        </p:nvSpPr>
        <p:spPr/>
        <p:txBody>
          <a:bodyPr/>
          <a:lstStyle/>
          <a:p>
            <a:fld id="{E7672F50-2F22-4FD6-99C9-64E75EA13136}" type="slidenum">
              <a:rPr lang="en-US" smtClean="0"/>
              <a:t>4</a:t>
            </a:fld>
            <a:endParaRPr lang="en-US"/>
          </a:p>
        </p:txBody>
      </p:sp>
    </p:spTree>
    <p:extLst>
      <p:ext uri="{BB962C8B-B14F-4D97-AF65-F5344CB8AC3E}">
        <p14:creationId xmlns:p14="http://schemas.microsoft.com/office/powerpoint/2010/main" val="3131590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ideas to consider.</a:t>
            </a:r>
          </a:p>
          <a:p>
            <a:r>
              <a:rPr lang="en-US" dirty="0" err="1" smtClean="0"/>
              <a:t>DiGennero</a:t>
            </a:r>
            <a:r>
              <a:rPr lang="en-US" dirty="0" smtClean="0"/>
              <a:t> (2008). Look at performance</a:t>
            </a:r>
            <a:r>
              <a:rPr lang="en-US" baseline="0" dirty="0" smtClean="0"/>
              <a:t> data and student preferences</a:t>
            </a:r>
          </a:p>
          <a:p>
            <a:r>
              <a:rPr lang="en-US" dirty="0" err="1" smtClean="0"/>
              <a:t>Venezia</a:t>
            </a:r>
            <a:r>
              <a:rPr lang="en-US" dirty="0" smtClean="0"/>
              <a:t> (2012). Placement</a:t>
            </a:r>
            <a:r>
              <a:rPr lang="en-US" baseline="0" dirty="0" smtClean="0"/>
              <a:t> as preparation for success, trigger for faculty professional development, support in matriculation</a:t>
            </a:r>
          </a:p>
          <a:p>
            <a:r>
              <a:rPr lang="en-US" baseline="0" dirty="0" err="1" smtClean="0"/>
              <a:t>Waschull</a:t>
            </a:r>
            <a:r>
              <a:rPr lang="en-US" baseline="0" dirty="0" smtClean="0"/>
              <a:t> (2018). Open placement leads to a decline (2 percent) in success in gateway courses, avoidance as well as more success in developmental courses, deeper engagement with advising, greater share of students completing gateway courses</a:t>
            </a:r>
          </a:p>
          <a:p>
            <a:r>
              <a:rPr lang="en-US" baseline="0" dirty="0" smtClean="0"/>
              <a:t>Callahan &amp; Chumney (2009). Placement into access to resources and curriculum design (scholastic capital)</a:t>
            </a:r>
            <a:endParaRPr lang="en-US" dirty="0"/>
          </a:p>
        </p:txBody>
      </p:sp>
      <p:sp>
        <p:nvSpPr>
          <p:cNvPr id="4" name="Slide Number Placeholder 3"/>
          <p:cNvSpPr>
            <a:spLocks noGrp="1"/>
          </p:cNvSpPr>
          <p:nvPr>
            <p:ph type="sldNum" sz="quarter" idx="10"/>
          </p:nvPr>
        </p:nvSpPr>
        <p:spPr/>
        <p:txBody>
          <a:bodyPr/>
          <a:lstStyle/>
          <a:p>
            <a:fld id="{E7672F50-2F22-4FD6-99C9-64E75EA13136}" type="slidenum">
              <a:rPr lang="en-US" smtClean="0"/>
              <a:t>10</a:t>
            </a:fld>
            <a:endParaRPr lang="en-US"/>
          </a:p>
        </p:txBody>
      </p:sp>
    </p:spTree>
    <p:extLst>
      <p:ext uri="{BB962C8B-B14F-4D97-AF65-F5344CB8AC3E}">
        <p14:creationId xmlns:p14="http://schemas.microsoft.com/office/powerpoint/2010/main" val="212965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could be another</a:t>
            </a:r>
            <a:r>
              <a:rPr lang="en-US" baseline="0" dirty="0" smtClean="0"/>
              <a:t> table conversation with a template to capture what tables produce.</a:t>
            </a:r>
            <a:endParaRPr lang="en-US" dirty="0"/>
          </a:p>
        </p:txBody>
      </p:sp>
      <p:sp>
        <p:nvSpPr>
          <p:cNvPr id="4" name="Slide Number Placeholder 3"/>
          <p:cNvSpPr>
            <a:spLocks noGrp="1"/>
          </p:cNvSpPr>
          <p:nvPr>
            <p:ph type="sldNum" sz="quarter" idx="10"/>
          </p:nvPr>
        </p:nvSpPr>
        <p:spPr/>
        <p:txBody>
          <a:bodyPr/>
          <a:lstStyle/>
          <a:p>
            <a:fld id="{E7672F50-2F22-4FD6-99C9-64E75EA13136}" type="slidenum">
              <a:rPr lang="en-US" smtClean="0"/>
              <a:t>14</a:t>
            </a:fld>
            <a:endParaRPr lang="en-US"/>
          </a:p>
        </p:txBody>
      </p:sp>
    </p:spTree>
    <p:extLst>
      <p:ext uri="{BB962C8B-B14F-4D97-AF65-F5344CB8AC3E}">
        <p14:creationId xmlns:p14="http://schemas.microsoft.com/office/powerpoint/2010/main" val="290419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 see this as</a:t>
            </a:r>
            <a:r>
              <a:rPr lang="en-US" baseline="0" dirty="0" smtClean="0"/>
              <a:t> three linked discussions that circle back on how and lead to identifiable actions that folks will try out and report on.</a:t>
            </a:r>
            <a:endParaRPr lang="en-US" dirty="0"/>
          </a:p>
        </p:txBody>
      </p:sp>
      <p:sp>
        <p:nvSpPr>
          <p:cNvPr id="4" name="Slide Number Placeholder 3"/>
          <p:cNvSpPr>
            <a:spLocks noGrp="1"/>
          </p:cNvSpPr>
          <p:nvPr>
            <p:ph type="sldNum" sz="quarter" idx="10"/>
          </p:nvPr>
        </p:nvSpPr>
        <p:spPr/>
        <p:txBody>
          <a:bodyPr/>
          <a:lstStyle/>
          <a:p>
            <a:fld id="{E7672F50-2F22-4FD6-99C9-64E75EA13136}" type="slidenum">
              <a:rPr lang="en-US" smtClean="0"/>
              <a:t>17</a:t>
            </a:fld>
            <a:endParaRPr lang="en-US"/>
          </a:p>
        </p:txBody>
      </p:sp>
    </p:spTree>
    <p:extLst>
      <p:ext uri="{BB962C8B-B14F-4D97-AF65-F5344CB8AC3E}">
        <p14:creationId xmlns:p14="http://schemas.microsoft.com/office/powerpoint/2010/main" val="322740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21951-8B37-4364-9AC2-DEE05BEDBFE5}"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254933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1951-8B37-4364-9AC2-DEE05BEDBFE5}"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36175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1951-8B37-4364-9AC2-DEE05BEDBFE5}"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16744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21951-8B37-4364-9AC2-DEE05BEDBFE5}"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18589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421951-8B37-4364-9AC2-DEE05BEDBFE5}"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285204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21951-8B37-4364-9AC2-DEE05BEDBFE5}"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27111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21951-8B37-4364-9AC2-DEE05BEDBFE5}"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37391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21951-8B37-4364-9AC2-DEE05BEDBFE5}"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53677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1951-8B37-4364-9AC2-DEE05BEDBFE5}"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262629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21951-8B37-4364-9AC2-DEE05BEDBFE5}"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197485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21951-8B37-4364-9AC2-DEE05BEDBFE5}"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77196-19D8-4C8E-9D60-2A456EF5FA94}" type="slidenum">
              <a:rPr lang="en-US" smtClean="0"/>
              <a:t>‹#›</a:t>
            </a:fld>
            <a:endParaRPr lang="en-US"/>
          </a:p>
        </p:txBody>
      </p:sp>
    </p:spTree>
    <p:extLst>
      <p:ext uri="{BB962C8B-B14F-4D97-AF65-F5344CB8AC3E}">
        <p14:creationId xmlns:p14="http://schemas.microsoft.com/office/powerpoint/2010/main" val="410414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1951-8B37-4364-9AC2-DEE05BEDBFE5}" type="datetimeFigureOut">
              <a:rPr lang="en-US" smtClean="0"/>
              <a:t>10/23/2018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77196-19D8-4C8E-9D60-2A456EF5FA94}" type="slidenum">
              <a:rPr lang="en-US" smtClean="0"/>
              <a:t>‹#›</a:t>
            </a:fld>
            <a:endParaRPr lang="en-US"/>
          </a:p>
        </p:txBody>
      </p:sp>
    </p:spTree>
    <p:extLst>
      <p:ext uri="{BB962C8B-B14F-4D97-AF65-F5344CB8AC3E}">
        <p14:creationId xmlns:p14="http://schemas.microsoft.com/office/powerpoint/2010/main" val="214757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The </a:t>
            </a:r>
            <a:r>
              <a:rPr lang="en-US" b="1" dirty="0"/>
              <a:t>Imperfect Art of Placement Assessment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643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information from survey and lit and experience different places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7258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Text Placeholder 2"/>
          <p:cNvSpPr>
            <a:spLocks noGrp="1"/>
          </p:cNvSpPr>
          <p:nvPr>
            <p:ph type="body" idx="1"/>
          </p:nvPr>
        </p:nvSpPr>
        <p:spPr/>
        <p:txBody>
          <a:bodyPr/>
          <a:lstStyle/>
          <a:p>
            <a:r>
              <a:rPr lang="en-US" dirty="0" smtClean="0"/>
              <a:t>Or What we might talk about when we talk about equitable ENGL placement</a:t>
            </a:r>
            <a:endParaRPr lang="en-US" dirty="0"/>
          </a:p>
        </p:txBody>
      </p:sp>
    </p:spTree>
    <p:extLst>
      <p:ext uri="{BB962C8B-B14F-4D97-AF65-F5344CB8AC3E}">
        <p14:creationId xmlns:p14="http://schemas.microsoft.com/office/powerpoint/2010/main" val="42755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 from Bridge to College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870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More design principles </a:t>
            </a:r>
            <a:r>
              <a:rPr lang="en-US" sz="2200" dirty="0" smtClean="0"/>
              <a:t>(adapted from Inoue, 2015)</a:t>
            </a:r>
            <a:endParaRPr lang="en-US" sz="2200" dirty="0"/>
          </a:p>
        </p:txBody>
      </p:sp>
      <p:sp>
        <p:nvSpPr>
          <p:cNvPr id="3" name="Content Placeholder 2"/>
          <p:cNvSpPr>
            <a:spLocks noGrp="1"/>
          </p:cNvSpPr>
          <p:nvPr>
            <p:ph idx="1"/>
          </p:nvPr>
        </p:nvSpPr>
        <p:spPr/>
        <p:txBody>
          <a:bodyPr>
            <a:normAutofit fontScale="92500" lnSpcReduction="20000"/>
          </a:bodyPr>
          <a:lstStyle/>
          <a:p>
            <a:r>
              <a:rPr lang="en-US" dirty="0"/>
              <a:t>Explicitness about the racial politics promoted in </a:t>
            </a:r>
            <a:r>
              <a:rPr lang="en-US" dirty="0" smtClean="0"/>
              <a:t>ENGL&amp;101. </a:t>
            </a:r>
            <a:endParaRPr lang="en-US" sz="3600" dirty="0"/>
          </a:p>
          <a:p>
            <a:r>
              <a:rPr lang="en-US" dirty="0"/>
              <a:t>Explicitness of the position of different racial formations and other social groups </a:t>
            </a:r>
            <a:r>
              <a:rPr lang="en-US"/>
              <a:t>in </a:t>
            </a:r>
            <a:r>
              <a:rPr lang="en-US" smtClean="0"/>
              <a:t>ENGL&amp;101. </a:t>
            </a:r>
            <a:endParaRPr lang="en-US" sz="3600" dirty="0"/>
          </a:p>
          <a:p>
            <a:r>
              <a:rPr lang="en-US" dirty="0"/>
              <a:t>Opportunities for reflection upon the interconnectedness of participants, the classroom in a way that makes difference important to who they are and what they can do. </a:t>
            </a:r>
            <a:endParaRPr lang="en-US" sz="3600" dirty="0"/>
          </a:p>
          <a:p>
            <a:r>
              <a:rPr lang="en-US" dirty="0"/>
              <a:t>Emphasis on the amount or intensity of labor over a single standard. </a:t>
            </a:r>
            <a:endParaRPr lang="en-US" sz="3600" dirty="0"/>
          </a:p>
          <a:p>
            <a:r>
              <a:rPr lang="en-US" dirty="0"/>
              <a:t>Emphasis on change and movement in student discourses over a single standard even though students may wish to approximate a dominant discourse. </a:t>
            </a:r>
            <a:endParaRPr lang="en-US" sz="3600" dirty="0"/>
          </a:p>
          <a:p>
            <a:r>
              <a:rPr lang="en-US" dirty="0"/>
              <a:t>Critical documentation of each student’s “ceaseless flow of becoming” in their language practices. </a:t>
            </a:r>
            <a:endParaRPr lang="en-US" sz="3600" dirty="0"/>
          </a:p>
        </p:txBody>
      </p:sp>
    </p:spTree>
    <p:extLst>
      <p:ext uri="{BB962C8B-B14F-4D97-AF65-F5344CB8AC3E}">
        <p14:creationId xmlns:p14="http://schemas.microsoft.com/office/powerpoint/2010/main" val="195072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we might ask</a:t>
            </a:r>
            <a:endParaRPr lang="en-US" dirty="0"/>
          </a:p>
        </p:txBody>
      </p:sp>
      <p:sp>
        <p:nvSpPr>
          <p:cNvPr id="3" name="Content Placeholder 2"/>
          <p:cNvSpPr>
            <a:spLocks noGrp="1"/>
          </p:cNvSpPr>
          <p:nvPr>
            <p:ph idx="1"/>
          </p:nvPr>
        </p:nvSpPr>
        <p:spPr/>
        <p:txBody>
          <a:bodyPr/>
          <a:lstStyle/>
          <a:p>
            <a:r>
              <a:rPr lang="en-US" b="1" dirty="0"/>
              <a:t>What information c</a:t>
            </a:r>
            <a:r>
              <a:rPr lang="en-US" b="1" dirty="0" smtClean="0"/>
              <a:t>ould be </a:t>
            </a:r>
            <a:r>
              <a:rPr lang="en-US" b="1" dirty="0"/>
              <a:t>used </a:t>
            </a:r>
            <a:r>
              <a:rPr lang="en-US" b="1" dirty="0" smtClean="0"/>
              <a:t>at my college to </a:t>
            </a:r>
            <a:r>
              <a:rPr lang="en-US" b="1" dirty="0"/>
              <a:t>determine </a:t>
            </a:r>
            <a:r>
              <a:rPr lang="en-US" b="1" dirty="0" smtClean="0"/>
              <a:t>equitably students</a:t>
            </a:r>
            <a:r>
              <a:rPr lang="en-US" b="1" dirty="0"/>
              <a:t>’ appropriate places? </a:t>
            </a:r>
            <a:r>
              <a:rPr lang="en-US" dirty="0" smtClean="0"/>
              <a:t>We might articulate the information </a:t>
            </a:r>
            <a:r>
              <a:rPr lang="en-US" dirty="0"/>
              <a:t>needed and </a:t>
            </a:r>
            <a:r>
              <a:rPr lang="en-US" dirty="0" smtClean="0"/>
              <a:t>the </a:t>
            </a:r>
            <a:r>
              <a:rPr lang="en-US" dirty="0"/>
              <a:t>artifacts, tools, and other things needed to </a:t>
            </a:r>
            <a:r>
              <a:rPr lang="en-US" dirty="0" smtClean="0"/>
              <a:t>gather and present </a:t>
            </a:r>
            <a:r>
              <a:rPr lang="en-US" dirty="0"/>
              <a:t>that information.</a:t>
            </a:r>
            <a:endParaRPr lang="en-US" sz="3600" dirty="0"/>
          </a:p>
          <a:p>
            <a:r>
              <a:rPr lang="en-US" b="1" dirty="0"/>
              <a:t>How </a:t>
            </a:r>
            <a:r>
              <a:rPr lang="en-US" b="1" dirty="0" smtClean="0"/>
              <a:t>could more equitable placement unfold at my college? </a:t>
            </a:r>
            <a:r>
              <a:rPr lang="en-US" dirty="0" smtClean="0"/>
              <a:t>We might reflect critically on what we do to “place” students and when and where each step unfolds. </a:t>
            </a:r>
            <a:endParaRPr lang="en-US" dirty="0"/>
          </a:p>
          <a:p>
            <a:r>
              <a:rPr lang="en-US" b="1" dirty="0" smtClean="0"/>
              <a:t>Who could be </a:t>
            </a:r>
            <a:r>
              <a:rPr lang="en-US" b="1" dirty="0"/>
              <a:t>involved?</a:t>
            </a:r>
            <a:r>
              <a:rPr lang="en-US" dirty="0"/>
              <a:t> </a:t>
            </a:r>
            <a:r>
              <a:rPr lang="en-US" dirty="0" smtClean="0"/>
              <a:t>We might reconsider what folks are involved </a:t>
            </a:r>
            <a:r>
              <a:rPr lang="en-US" dirty="0"/>
              <a:t>and how they </a:t>
            </a:r>
            <a:r>
              <a:rPr lang="en-US" dirty="0" smtClean="0"/>
              <a:t>are involved.</a:t>
            </a:r>
            <a:endParaRPr lang="en-US" sz="3600" dirty="0"/>
          </a:p>
        </p:txBody>
      </p:sp>
    </p:spTree>
    <p:extLst>
      <p:ext uri="{BB962C8B-B14F-4D97-AF65-F5344CB8AC3E}">
        <p14:creationId xmlns:p14="http://schemas.microsoft.com/office/powerpoint/2010/main" val="27092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Exercise</a:t>
            </a:r>
            <a:endParaRPr lang="en-US" dirty="0"/>
          </a:p>
        </p:txBody>
      </p:sp>
      <p:sp>
        <p:nvSpPr>
          <p:cNvPr id="3" name="Text Placeholder 2"/>
          <p:cNvSpPr>
            <a:spLocks noGrp="1"/>
          </p:cNvSpPr>
          <p:nvPr>
            <p:ph type="body" idx="1"/>
          </p:nvPr>
        </p:nvSpPr>
        <p:spPr/>
        <p:txBody>
          <a:bodyPr/>
          <a:lstStyle/>
          <a:p>
            <a:r>
              <a:rPr lang="en-US" dirty="0" smtClean="0"/>
              <a:t>Inventory</a:t>
            </a:r>
            <a:endParaRPr lang="en-US" dirty="0"/>
          </a:p>
        </p:txBody>
      </p:sp>
      <p:sp>
        <p:nvSpPr>
          <p:cNvPr id="4" name="Content Placeholder 3"/>
          <p:cNvSpPr>
            <a:spLocks noGrp="1"/>
          </p:cNvSpPr>
          <p:nvPr>
            <p:ph sz="half" idx="2"/>
          </p:nvPr>
        </p:nvSpPr>
        <p:spPr/>
        <p:txBody>
          <a:bodyPr/>
          <a:lstStyle/>
          <a:p>
            <a:r>
              <a:rPr lang="en-US" dirty="0" smtClean="0"/>
              <a:t>Revisit your purpose statements.</a:t>
            </a:r>
          </a:p>
          <a:p>
            <a:r>
              <a:rPr lang="en-US" dirty="0" smtClean="0"/>
              <a:t>Describe your current thinking about equitable placement information along with </a:t>
            </a:r>
            <a:r>
              <a:rPr lang="en-US" dirty="0"/>
              <a:t>the artifacts, tools, and other things needed to gather and present that </a:t>
            </a:r>
            <a:r>
              <a:rPr lang="en-US" dirty="0" smtClean="0"/>
              <a:t>information. Aim for a list of things.</a:t>
            </a:r>
            <a:endParaRPr lang="en-US" dirty="0"/>
          </a:p>
        </p:txBody>
      </p:sp>
      <p:sp>
        <p:nvSpPr>
          <p:cNvPr id="5" name="Text Placeholder 4"/>
          <p:cNvSpPr>
            <a:spLocks noGrp="1"/>
          </p:cNvSpPr>
          <p:nvPr>
            <p:ph type="body" sz="quarter" idx="3"/>
          </p:nvPr>
        </p:nvSpPr>
        <p:spPr/>
        <p:txBody>
          <a:bodyPr/>
          <a:lstStyle/>
          <a:p>
            <a:r>
              <a:rPr lang="en-US" dirty="0" smtClean="0"/>
              <a:t>Draft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en-US" b="1" dirty="0" smtClean="0"/>
              <a:t>Step 1. </a:t>
            </a:r>
            <a:r>
              <a:rPr lang="en-US" dirty="0" smtClean="0"/>
              <a:t>Draw, cartoon, or narrate the process through which students are now placed </a:t>
            </a:r>
            <a:r>
              <a:rPr lang="en-US" dirty="0" smtClean="0"/>
              <a:t>at </a:t>
            </a:r>
            <a:r>
              <a:rPr lang="en-US" dirty="0" smtClean="0"/>
              <a:t>your college; capture who </a:t>
            </a:r>
            <a:r>
              <a:rPr lang="en-US" dirty="0"/>
              <a:t>does what when and </a:t>
            </a:r>
            <a:r>
              <a:rPr lang="en-US" dirty="0" smtClean="0"/>
              <a:t>where. </a:t>
            </a:r>
            <a:endParaRPr lang="en-US" dirty="0" smtClean="0"/>
          </a:p>
          <a:p>
            <a:pPr marL="0" indent="0">
              <a:buNone/>
            </a:pPr>
            <a:r>
              <a:rPr lang="en-US" b="1" dirty="0" smtClean="0"/>
              <a:t>Step 2. </a:t>
            </a:r>
            <a:r>
              <a:rPr lang="en-US" dirty="0" smtClean="0"/>
              <a:t>Write and/or draw an equitable placement process (perhaps a revision of a local process). That is, reimagine the process through which a student gets placed, again emphasizing who does what when and where.</a:t>
            </a:r>
          </a:p>
        </p:txBody>
      </p:sp>
    </p:spTree>
    <p:extLst>
      <p:ext uri="{BB962C8B-B14F-4D97-AF65-F5344CB8AC3E}">
        <p14:creationId xmlns:p14="http://schemas.microsoft.com/office/powerpoint/2010/main" val="381867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Circulation</a:t>
            </a:r>
            <a:endParaRPr lang="en-US" dirty="0"/>
          </a:p>
        </p:txBody>
      </p:sp>
      <p:sp>
        <p:nvSpPr>
          <p:cNvPr id="3" name="Text Placeholder 2"/>
          <p:cNvSpPr>
            <a:spLocks noGrp="1"/>
          </p:cNvSpPr>
          <p:nvPr>
            <p:ph type="body" idx="1"/>
          </p:nvPr>
        </p:nvSpPr>
        <p:spPr/>
        <p:txBody>
          <a:bodyPr/>
          <a:lstStyle/>
          <a:p>
            <a:r>
              <a:rPr lang="en-US" dirty="0"/>
              <a:t>o</a:t>
            </a:r>
            <a:r>
              <a:rPr lang="en-US" dirty="0" smtClean="0"/>
              <a:t>r Talking through how we might get to equitable ENGL placement</a:t>
            </a:r>
            <a:endParaRPr lang="en-US" dirty="0"/>
          </a:p>
        </p:txBody>
      </p:sp>
    </p:spTree>
    <p:extLst>
      <p:ext uri="{BB962C8B-B14F-4D97-AF65-F5344CB8AC3E}">
        <p14:creationId xmlns:p14="http://schemas.microsoft.com/office/powerpoint/2010/main" val="3342815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into Action</a:t>
            </a:r>
            <a:endParaRPr lang="en-US" dirty="0"/>
          </a:p>
        </p:txBody>
      </p:sp>
      <p:sp>
        <p:nvSpPr>
          <p:cNvPr id="3" name="Content Placeholder 2"/>
          <p:cNvSpPr>
            <a:spLocks noGrp="1"/>
          </p:cNvSpPr>
          <p:nvPr>
            <p:ph idx="1"/>
          </p:nvPr>
        </p:nvSpPr>
        <p:spPr/>
        <p:txBody>
          <a:bodyPr/>
          <a:lstStyle/>
          <a:p>
            <a:pPr marL="0" indent="0">
              <a:buNone/>
            </a:pPr>
            <a:r>
              <a:rPr lang="en-US" b="1" dirty="0"/>
              <a:t>Why?</a:t>
            </a:r>
            <a:r>
              <a:rPr lang="en-US" dirty="0"/>
              <a:t> Why </a:t>
            </a:r>
            <a:r>
              <a:rPr lang="en-US" dirty="0" smtClean="0"/>
              <a:t>does </a:t>
            </a:r>
            <a:r>
              <a:rPr lang="en-US" dirty="0"/>
              <a:t>equitable placement </a:t>
            </a:r>
            <a:r>
              <a:rPr lang="en-US" dirty="0" smtClean="0"/>
              <a:t>matter to you?</a:t>
            </a:r>
            <a:endParaRPr lang="en-US" dirty="0"/>
          </a:p>
          <a:p>
            <a:pPr marL="0" indent="0">
              <a:buNone/>
            </a:pPr>
            <a:endParaRPr lang="en-US" dirty="0"/>
          </a:p>
          <a:p>
            <a:pPr marL="0" indent="0">
              <a:buNone/>
            </a:pPr>
            <a:r>
              <a:rPr lang="en-US" b="1" dirty="0"/>
              <a:t>How?</a:t>
            </a:r>
            <a:r>
              <a:rPr lang="en-US" dirty="0"/>
              <a:t> How can you/your college disrupt </a:t>
            </a:r>
            <a:r>
              <a:rPr lang="en-US" dirty="0" smtClean="0"/>
              <a:t>current traditional </a:t>
            </a:r>
            <a:r>
              <a:rPr lang="en-US" dirty="0"/>
              <a:t>placement processes</a:t>
            </a:r>
            <a:r>
              <a:rPr lang="en-US" dirty="0" smtClean="0"/>
              <a:t>?</a:t>
            </a:r>
          </a:p>
          <a:p>
            <a:pPr marL="0" indent="0">
              <a:buNone/>
            </a:pPr>
            <a:endParaRPr lang="en-US" dirty="0"/>
          </a:p>
          <a:p>
            <a:pPr marL="0" indent="0">
              <a:buNone/>
            </a:pPr>
            <a:r>
              <a:rPr lang="en-US" b="1" dirty="0"/>
              <a:t>What? </a:t>
            </a:r>
            <a:r>
              <a:rPr lang="en-US" dirty="0"/>
              <a:t>What results might equitable </a:t>
            </a:r>
            <a:r>
              <a:rPr lang="en-US" dirty="0" smtClean="0"/>
              <a:t>placement have for your college? What changes would you have to make in your curriculum and instruction if placement at your college was equitable?</a:t>
            </a:r>
            <a:endParaRPr lang="en-US" dirty="0"/>
          </a:p>
          <a:p>
            <a:endParaRPr lang="en-US" dirty="0"/>
          </a:p>
        </p:txBody>
      </p:sp>
    </p:spTree>
    <p:extLst>
      <p:ext uri="{BB962C8B-B14F-4D97-AF65-F5344CB8AC3E}">
        <p14:creationId xmlns:p14="http://schemas.microsoft.com/office/powerpoint/2010/main" val="2198822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outline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Purpose. </a:t>
            </a:r>
            <a:r>
              <a:rPr lang="en-US" dirty="0" smtClean="0"/>
              <a:t>To reflect critically on our understanding of placement and to imagine more equitable local approaches </a:t>
            </a:r>
          </a:p>
          <a:p>
            <a:pPr lvl="1"/>
            <a:r>
              <a:rPr lang="en-US" dirty="0" err="1" smtClean="0"/>
              <a:t>Knowledges</a:t>
            </a:r>
            <a:r>
              <a:rPr lang="en-US" dirty="0" smtClean="0"/>
              <a:t>. </a:t>
            </a:r>
          </a:p>
          <a:p>
            <a:pPr lvl="1"/>
            <a:r>
              <a:rPr lang="en-US" dirty="0" smtClean="0"/>
              <a:t>Skills</a:t>
            </a:r>
          </a:p>
          <a:p>
            <a:r>
              <a:rPr lang="en-US" b="1" dirty="0" smtClean="0"/>
              <a:t>Tasks</a:t>
            </a:r>
          </a:p>
          <a:p>
            <a:pPr marL="914400" lvl="1" indent="-457200">
              <a:buFont typeface="+mj-lt"/>
              <a:buAutoNum type="arabicPeriod"/>
            </a:pPr>
            <a:r>
              <a:rPr lang="en-US" dirty="0" smtClean="0"/>
              <a:t>Review assumptions</a:t>
            </a:r>
          </a:p>
          <a:p>
            <a:pPr marL="914400" lvl="1" indent="-457200">
              <a:buFont typeface="+mj-lt"/>
              <a:buAutoNum type="arabicPeriod"/>
            </a:pPr>
            <a:r>
              <a:rPr lang="en-US" dirty="0" smtClean="0"/>
              <a:t>Draft a purpose statement</a:t>
            </a:r>
          </a:p>
          <a:p>
            <a:pPr marL="914400" lvl="1" indent="-457200">
              <a:buFont typeface="+mj-lt"/>
              <a:buAutoNum type="arabicPeriod"/>
            </a:pPr>
            <a:r>
              <a:rPr lang="en-US" dirty="0" smtClean="0"/>
              <a:t>Consider some evidence</a:t>
            </a:r>
          </a:p>
          <a:p>
            <a:pPr marL="914400" lvl="1" indent="-457200">
              <a:buFont typeface="+mj-lt"/>
              <a:buAutoNum type="arabicPeriod"/>
            </a:pPr>
            <a:r>
              <a:rPr lang="en-US" dirty="0" smtClean="0"/>
              <a:t>Revise a purpose statement</a:t>
            </a:r>
          </a:p>
          <a:p>
            <a:pPr marL="914400" lvl="1" indent="-457200">
              <a:buFont typeface="+mj-lt"/>
              <a:buAutoNum type="arabicPeriod"/>
            </a:pPr>
            <a:r>
              <a:rPr lang="en-US" dirty="0" smtClean="0"/>
              <a:t>Sketch a path to a more equitable approach</a:t>
            </a:r>
          </a:p>
          <a:p>
            <a:r>
              <a:rPr lang="en-US" b="1" dirty="0" smtClean="0"/>
              <a:t>Evaluative Criteria</a:t>
            </a:r>
          </a:p>
          <a:p>
            <a:pPr lvl="1"/>
            <a:r>
              <a:rPr lang="en-US" dirty="0" smtClean="0"/>
              <a:t>Participants listen and learn</a:t>
            </a:r>
          </a:p>
          <a:p>
            <a:pPr lvl="1"/>
            <a:r>
              <a:rPr lang="en-US" dirty="0" smtClean="0"/>
              <a:t>Notes are taken.</a:t>
            </a:r>
            <a:endParaRPr lang="en-US" dirty="0"/>
          </a:p>
        </p:txBody>
      </p:sp>
    </p:spTree>
    <p:extLst>
      <p:ext uri="{BB962C8B-B14F-4D97-AF65-F5344CB8AC3E}">
        <p14:creationId xmlns:p14="http://schemas.microsoft.com/office/powerpoint/2010/main" val="411385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Text Placeholder 2"/>
          <p:cNvSpPr>
            <a:spLocks noGrp="1"/>
          </p:cNvSpPr>
          <p:nvPr>
            <p:ph type="body" idx="1"/>
          </p:nvPr>
        </p:nvSpPr>
        <p:spPr/>
        <p:txBody>
          <a:bodyPr/>
          <a:lstStyle/>
          <a:p>
            <a:r>
              <a:rPr lang="en-US" dirty="0" smtClean="0"/>
              <a:t>or Words we use when we talk about ENGL Placement</a:t>
            </a:r>
            <a:endParaRPr lang="en-US" dirty="0"/>
          </a:p>
        </p:txBody>
      </p:sp>
    </p:spTree>
    <p:extLst>
      <p:ext uri="{BB962C8B-B14F-4D97-AF65-F5344CB8AC3E}">
        <p14:creationId xmlns:p14="http://schemas.microsoft.com/office/powerpoint/2010/main" val="121057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Get at Assumptions. </a:t>
            </a:r>
            <a:r>
              <a:rPr lang="en-US" dirty="0" smtClean="0"/>
              <a:t>Have a 10-minute conversation with your table about the following constructs:</a:t>
            </a:r>
          </a:p>
          <a:p>
            <a:pPr lvl="1"/>
            <a:r>
              <a:rPr lang="en-US" dirty="0" smtClean="0"/>
              <a:t>Placement (into FYC)</a:t>
            </a:r>
            <a:endParaRPr lang="en-US" dirty="0"/>
          </a:p>
          <a:p>
            <a:pPr lvl="1"/>
            <a:r>
              <a:rPr lang="en-US" dirty="0" smtClean="0"/>
              <a:t>Preparedness and/or readiness (for ENGL&amp;101)</a:t>
            </a:r>
          </a:p>
          <a:p>
            <a:pPr lvl="1"/>
            <a:r>
              <a:rPr lang="en-US" dirty="0" smtClean="0"/>
              <a:t>Remedial education (in writing)</a:t>
            </a:r>
          </a:p>
          <a:p>
            <a:pPr lvl="1"/>
            <a:r>
              <a:rPr lang="en-US" dirty="0" smtClean="0"/>
              <a:t>Student success (in ENGL&amp;101)</a:t>
            </a:r>
          </a:p>
          <a:p>
            <a:pPr marL="0" indent="0">
              <a:buNone/>
            </a:pPr>
            <a:r>
              <a:rPr lang="en-US" dirty="0" smtClean="0"/>
              <a:t>Your table will take up what these constructs might mean in an FYC program and to teachers and students.</a:t>
            </a:r>
          </a:p>
          <a:p>
            <a:pPr marL="0" indent="0">
              <a:buNone/>
            </a:pPr>
            <a:endParaRPr lang="en-US" dirty="0" smtClean="0"/>
          </a:p>
          <a:p>
            <a:pPr marL="0" indent="0">
              <a:buNone/>
            </a:pPr>
            <a:r>
              <a:rPr lang="en-US" b="1" dirty="0" smtClean="0"/>
              <a:t>Consolidate a position. </a:t>
            </a:r>
            <a:r>
              <a:rPr lang="en-US" dirty="0" smtClean="0"/>
              <a:t>Then, spend a few additional minutes drafting your current (reflective and critical) thinking about the purpose of ENGL placement. </a:t>
            </a:r>
            <a:endParaRPr lang="en-US" dirty="0"/>
          </a:p>
        </p:txBody>
      </p:sp>
    </p:spTree>
    <p:extLst>
      <p:ext uri="{BB962C8B-B14F-4D97-AF65-F5344CB8AC3E}">
        <p14:creationId xmlns:p14="http://schemas.microsoft.com/office/powerpoint/2010/main" val="412970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concepts and constructs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a:t>
            </a:r>
            <a:r>
              <a:rPr lang="en-US" i="1" dirty="0"/>
              <a:t>Foundation of Behavior Research</a:t>
            </a:r>
            <a:r>
              <a:rPr lang="en-US" dirty="0"/>
              <a:t>, </a:t>
            </a:r>
            <a:r>
              <a:rPr lang="en-US" dirty="0" err="1"/>
              <a:t>Kerlinger</a:t>
            </a:r>
            <a:r>
              <a:rPr lang="en-US" dirty="0"/>
              <a:t> and Lee </a:t>
            </a:r>
            <a:r>
              <a:rPr lang="en-US" dirty="0" smtClean="0"/>
              <a:t>(2000, </a:t>
            </a:r>
            <a:r>
              <a:rPr lang="en-US" dirty="0"/>
              <a:t>p. 40) offer this:</a:t>
            </a:r>
          </a:p>
          <a:p>
            <a:pPr marL="457200" lvl="1" indent="0">
              <a:buNone/>
            </a:pPr>
            <a:r>
              <a:rPr lang="en-US" dirty="0"/>
              <a:t>A construct is a concept. It has the added meaning, however, of having been deliberately and consciously invented or adopted for a special scientific purpose. "Intelligence" is a concept, an abstraction from the observation of presumably intelligent and </a:t>
            </a:r>
            <a:r>
              <a:rPr lang="en-US" dirty="0" err="1"/>
              <a:t>nonintelligent</a:t>
            </a:r>
            <a:r>
              <a:rPr lang="en-US" dirty="0"/>
              <a:t> behaviors. But as a scientific construct, "intelligence" means both more and less than it may mean as a concept. It means that scientists consciously and systematically use it in two ways: (1) it enters into theoretical schemes and is related in various ways to other constructs (we may say, for example, that school achievement is in part a function of intelligence and motivation) and (2) "intelligence" is so defined and specified that it can be observed and measured (we can make observations of the intelligence of children by administering an intelligence test or by asking teachers to tell us the relative degrees of intelligence of their pupils</a:t>
            </a:r>
            <a:r>
              <a:rPr lang="en-US" dirty="0" smtClean="0"/>
              <a:t>).</a:t>
            </a:r>
            <a:r>
              <a:rPr lang="en-US" dirty="0"/>
              <a:t> </a:t>
            </a:r>
          </a:p>
          <a:p>
            <a:pPr marL="0" indent="0">
              <a:buNone/>
            </a:pPr>
            <a:r>
              <a:rPr lang="en-US" dirty="0"/>
              <a:t>Both concepts and constructs have a history (Gould and others have explored, for instance, the history of "intelligence" as concept and construct). </a:t>
            </a:r>
            <a:r>
              <a:rPr lang="en-US" dirty="0" smtClean="0"/>
              <a:t>We need </a:t>
            </a:r>
            <a:r>
              <a:rPr lang="en-US" dirty="0"/>
              <a:t>to think about placement as a concept that is (1) part of theoretical and institutional schemes and (2) needs to be observed and measured. Hence, </a:t>
            </a:r>
            <a:r>
              <a:rPr lang="en-US" dirty="0" smtClean="0"/>
              <a:t>we </a:t>
            </a:r>
            <a:r>
              <a:rPr lang="en-US" dirty="0"/>
              <a:t>are talking about constructs.</a:t>
            </a:r>
          </a:p>
          <a:p>
            <a:pPr marL="0" indent="0">
              <a:buNone/>
            </a:pPr>
            <a:endParaRPr lang="en-US" dirty="0"/>
          </a:p>
        </p:txBody>
      </p:sp>
    </p:spTree>
    <p:extLst>
      <p:ext uri="{BB962C8B-B14F-4D97-AF65-F5344CB8AC3E}">
        <p14:creationId xmlns:p14="http://schemas.microsoft.com/office/powerpoint/2010/main" val="66489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a:t>
            </a:r>
            <a:r>
              <a:rPr lang="en-US" sz="2000" dirty="0" smtClean="0"/>
              <a:t>(with help from the OED)</a:t>
            </a:r>
            <a:endParaRPr lang="en-US" sz="2000" dirty="0"/>
          </a:p>
        </p:txBody>
      </p:sp>
      <p:sp>
        <p:nvSpPr>
          <p:cNvPr id="3" name="Content Placeholder 2"/>
          <p:cNvSpPr>
            <a:spLocks noGrp="1"/>
          </p:cNvSpPr>
          <p:nvPr>
            <p:ph idx="1"/>
          </p:nvPr>
        </p:nvSpPr>
        <p:spPr/>
        <p:txBody>
          <a:bodyPr>
            <a:normAutofit fontScale="70000" lnSpcReduction="20000"/>
          </a:bodyPr>
          <a:lstStyle/>
          <a:p>
            <a:r>
              <a:rPr lang="en-US" b="1" dirty="0"/>
              <a:t>Achievement. </a:t>
            </a:r>
            <a:r>
              <a:rPr lang="en-US" dirty="0"/>
              <a:t>The action of achieving something; completion, accomplishment, successful execution.</a:t>
            </a:r>
            <a:endParaRPr lang="en-US" b="1" dirty="0"/>
          </a:p>
          <a:p>
            <a:r>
              <a:rPr lang="en-US" b="1" dirty="0"/>
              <a:t>Ready</a:t>
            </a:r>
            <a:r>
              <a:rPr lang="en-US" dirty="0"/>
              <a:t> </a:t>
            </a:r>
          </a:p>
          <a:p>
            <a:pPr lvl="1"/>
            <a:r>
              <a:rPr lang="en-US" dirty="0"/>
              <a:t>adj. Having or exhibiting (inherent) alacrity, willingness, or inclination.</a:t>
            </a:r>
          </a:p>
          <a:p>
            <a:pPr lvl="1"/>
            <a:r>
              <a:rPr lang="en-US" dirty="0"/>
              <a:t>v. To make (a thing) ready; to prepare or put in order. In later use also with </a:t>
            </a:r>
            <a:r>
              <a:rPr lang="en-US" i="1" dirty="0"/>
              <a:t>up</a:t>
            </a:r>
            <a:r>
              <a:rPr lang="en-US" dirty="0"/>
              <a:t>.</a:t>
            </a:r>
          </a:p>
          <a:p>
            <a:r>
              <a:rPr lang="en-US" b="1" dirty="0"/>
              <a:t>Placement.</a:t>
            </a:r>
            <a:r>
              <a:rPr lang="en-US" dirty="0"/>
              <a:t> The action or an act of placing (in various senses); the fact or situation of being placed; placing, arrangement, position.</a:t>
            </a:r>
          </a:p>
          <a:p>
            <a:r>
              <a:rPr lang="en-US" b="1" dirty="0"/>
              <a:t>Place</a:t>
            </a:r>
          </a:p>
          <a:p>
            <a:pPr lvl="1"/>
            <a:r>
              <a:rPr lang="en-US" dirty="0"/>
              <a:t>To put or set (in a particular place, spot, or position); to station, position. In extended use: to put into, or cause to be in, a particular state, situation, or relation to other things.</a:t>
            </a:r>
          </a:p>
          <a:p>
            <a:pPr lvl="1"/>
            <a:r>
              <a:rPr lang="en-US" dirty="0"/>
              <a:t>To put (a number of people or things) in the proper or appropriate relative places; to set in order, arrange. to place the field (Cricket): to have the fielders take up particular fielding positions.</a:t>
            </a:r>
          </a:p>
          <a:p>
            <a:r>
              <a:rPr lang="en-US" b="1" dirty="0"/>
              <a:t>Remediate</a:t>
            </a:r>
          </a:p>
          <a:p>
            <a:pPr lvl="1"/>
            <a:r>
              <a:rPr lang="en-US" dirty="0"/>
              <a:t>To provide a remedy for, redress, counteract; to take remedial action against.</a:t>
            </a:r>
          </a:p>
          <a:p>
            <a:r>
              <a:rPr lang="en-US" b="1" dirty="0"/>
              <a:t>Success. </a:t>
            </a:r>
            <a:r>
              <a:rPr lang="en-US" dirty="0"/>
              <a:t>The fortune (good or bad) befalling anyone in a particular situation or affair. Usually with qualifying adj. good success; ill success</a:t>
            </a:r>
            <a:r>
              <a:rPr lang="en-US" dirty="0" smtClean="0"/>
              <a:t>.</a:t>
            </a:r>
            <a:endParaRPr lang="en-US" dirty="0"/>
          </a:p>
        </p:txBody>
      </p:sp>
    </p:spTree>
    <p:extLst>
      <p:ext uri="{BB962C8B-B14F-4D97-AF65-F5344CB8AC3E}">
        <p14:creationId xmlns:p14="http://schemas.microsoft.com/office/powerpoint/2010/main" val="229916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ENGL&amp;101 Constructs</a:t>
            </a:r>
            <a:endParaRPr lang="en-US" dirty="0"/>
          </a:p>
        </p:txBody>
      </p:sp>
      <p:sp>
        <p:nvSpPr>
          <p:cNvPr id="3" name="Content Placeholder 2"/>
          <p:cNvSpPr>
            <a:spLocks noGrp="1"/>
          </p:cNvSpPr>
          <p:nvPr>
            <p:ph idx="1"/>
          </p:nvPr>
        </p:nvSpPr>
        <p:spPr/>
        <p:txBody>
          <a:bodyPr>
            <a:normAutofit/>
          </a:bodyPr>
          <a:lstStyle/>
          <a:p>
            <a:r>
              <a:rPr lang="en-US" b="1" dirty="0"/>
              <a:t>Achievement. </a:t>
            </a:r>
            <a:r>
              <a:rPr lang="en-US" dirty="0" smtClean="0"/>
              <a:t>Level of attainment of ENGL&amp;101 learning outcomes</a:t>
            </a:r>
            <a:endParaRPr lang="en-US" b="1" dirty="0"/>
          </a:p>
          <a:p>
            <a:r>
              <a:rPr lang="en-US" b="1" dirty="0" smtClean="0"/>
              <a:t>Ready</a:t>
            </a:r>
            <a:r>
              <a:rPr lang="en-US" dirty="0" smtClean="0"/>
              <a:t>. Having an acceptable chance of </a:t>
            </a:r>
            <a:r>
              <a:rPr lang="en-US" dirty="0"/>
              <a:t>success based on financial stability, home-life stability, mental health, study skills, literacy </a:t>
            </a:r>
            <a:r>
              <a:rPr lang="en-US" dirty="0" smtClean="0"/>
              <a:t>skills, and other factors </a:t>
            </a:r>
          </a:p>
          <a:p>
            <a:r>
              <a:rPr lang="en-US" b="1" dirty="0" smtClean="0"/>
              <a:t>Placement</a:t>
            </a:r>
            <a:r>
              <a:rPr lang="en-US" b="1" dirty="0"/>
              <a:t>.</a:t>
            </a:r>
            <a:r>
              <a:rPr lang="en-US" dirty="0"/>
              <a:t> The action or an act of </a:t>
            </a:r>
            <a:r>
              <a:rPr lang="en-US" dirty="0" smtClean="0"/>
              <a:t>placing students in an FYC course for which they are ready</a:t>
            </a:r>
            <a:endParaRPr lang="en-US" dirty="0"/>
          </a:p>
          <a:p>
            <a:r>
              <a:rPr lang="en-US" b="1" dirty="0" smtClean="0"/>
              <a:t>Remediate. </a:t>
            </a:r>
            <a:r>
              <a:rPr lang="en-US" dirty="0" smtClean="0"/>
              <a:t>Provide students an opportunity to become ready for ENGL&amp;101</a:t>
            </a:r>
            <a:endParaRPr lang="en-US" dirty="0"/>
          </a:p>
          <a:p>
            <a:r>
              <a:rPr lang="en-US" b="1" dirty="0" smtClean="0"/>
              <a:t>Success</a:t>
            </a:r>
            <a:r>
              <a:rPr lang="en-US" b="1" dirty="0"/>
              <a:t>. </a:t>
            </a:r>
            <a:r>
              <a:rPr lang="en-US" dirty="0" smtClean="0"/>
              <a:t>Earning a C grade or better in ENGL&amp;101.</a:t>
            </a:r>
            <a:endParaRPr lang="en-US" dirty="0"/>
          </a:p>
          <a:p>
            <a:endParaRPr lang="en-US" dirty="0"/>
          </a:p>
        </p:txBody>
      </p:sp>
    </p:spTree>
    <p:extLst>
      <p:ext uri="{BB962C8B-B14F-4D97-AF65-F5344CB8AC3E}">
        <p14:creationId xmlns:p14="http://schemas.microsoft.com/office/powerpoint/2010/main" val="133718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Text Placeholder 2"/>
          <p:cNvSpPr>
            <a:spLocks noGrp="1"/>
          </p:cNvSpPr>
          <p:nvPr>
            <p:ph type="body" idx="1"/>
          </p:nvPr>
        </p:nvSpPr>
        <p:spPr/>
        <p:txBody>
          <a:bodyPr/>
          <a:lstStyle/>
          <a:p>
            <a:r>
              <a:rPr lang="en-US" dirty="0" smtClean="0"/>
              <a:t>or what we are doing when we place students into ENGL </a:t>
            </a:r>
            <a:endParaRPr lang="en-US" dirty="0"/>
          </a:p>
        </p:txBody>
      </p:sp>
    </p:spTree>
    <p:extLst>
      <p:ext uri="{BB962C8B-B14F-4D97-AF65-F5344CB8AC3E}">
        <p14:creationId xmlns:p14="http://schemas.microsoft.com/office/powerpoint/2010/main" val="233063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learned from Bridge to college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5640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1131</Words>
  <Application>Microsoft Office PowerPoint</Application>
  <PresentationFormat>Widescreen</PresentationFormat>
  <Paragraphs>92</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Imperfect Art of Placement Assessment</vt:lpstr>
      <vt:lpstr>Session outline</vt:lpstr>
      <vt:lpstr>Prerequisites</vt:lpstr>
      <vt:lpstr>Invention</vt:lpstr>
      <vt:lpstr>On concepts and constructs</vt:lpstr>
      <vt:lpstr>Concepts (with help from the OED)</vt:lpstr>
      <vt:lpstr>ENGL&amp;101 Constructs</vt:lpstr>
      <vt:lpstr>Data</vt:lpstr>
      <vt:lpstr>What we learned from Bridge to college</vt:lpstr>
      <vt:lpstr>Insert information from survey and lit and experience different places</vt:lpstr>
      <vt:lpstr>Revision</vt:lpstr>
      <vt:lpstr>Design principles from Bridge to College</vt:lpstr>
      <vt:lpstr> More design principles (adapted from Inoue, 2015)</vt:lpstr>
      <vt:lpstr>Questions we might ask</vt:lpstr>
      <vt:lpstr>Revision Exercise</vt:lpstr>
      <vt:lpstr>Circulation</vt:lpstr>
      <vt:lpstr>Reflection into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Lundberg, Todd</dc:creator>
  <cp:lastModifiedBy>Lundberg, Todd</cp:lastModifiedBy>
  <cp:revision>33</cp:revision>
  <dcterms:created xsi:type="dcterms:W3CDTF">2018-10-12T21:52:44Z</dcterms:created>
  <dcterms:modified xsi:type="dcterms:W3CDTF">2018-10-24T00:46:59Z</dcterms:modified>
</cp:coreProperties>
</file>