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2"/>
  </p:handoutMasterIdLst>
  <p:sldIdLst>
    <p:sldId id="256" r:id="rId2"/>
    <p:sldId id="259" r:id="rId3"/>
    <p:sldId id="277" r:id="rId4"/>
    <p:sldId id="269" r:id="rId5"/>
    <p:sldId id="280" r:id="rId6"/>
    <p:sldId id="281" r:id="rId7"/>
    <p:sldId id="282" r:id="rId8"/>
    <p:sldId id="283" r:id="rId9"/>
    <p:sldId id="284" r:id="rId10"/>
    <p:sldId id="270" r:id="rId11"/>
    <p:sldId id="286" r:id="rId12"/>
    <p:sldId id="271" r:id="rId13"/>
    <p:sldId id="287" r:id="rId14"/>
    <p:sldId id="288" r:id="rId15"/>
    <p:sldId id="289" r:id="rId16"/>
    <p:sldId id="290" r:id="rId17"/>
    <p:sldId id="291" r:id="rId18"/>
    <p:sldId id="292" r:id="rId19"/>
    <p:sldId id="293" r:id="rId20"/>
    <p:sldId id="274" r:id="rId21"/>
  </p:sldIdLst>
  <p:sldSz cx="12192000" cy="6858000"/>
  <p:notesSz cx="9296400" cy="688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6" d="100"/>
          <a:sy n="86" d="100"/>
        </p:scale>
        <p:origin x="331"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huckleberry\redirect$\jklausma\My%20Documents\Jeffs\Conferences%20and%20Retreats\CCCC%2017\Placement%20charts%20disaggregate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huckleberry\redirect$\jklausma\My%20Documents\Jeffs\Conferences%20and%20Retreats\CCCC%2017\Placement%20charts%20disaggregate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huckleberry\redirect$\jklausma\My%20Documents\Jeffs\Conferences%20and%20Retreats\CCCC%2017\Placement%20charts%20disaggregated.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huckleberry\redirect$\jklausma\My%20Documents\Jeffs\Conferences%20and%20Retreats\CCCC%2017\Placement%20charts%20disaggregated.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huckleberry\redirect$\jklausma\My%20Documents\Jeffs\Conferences%20and%20Retreats\CCCC%2017\Placement%20charts%20disaggregated.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huckleberry\redirect$\jklausma\My%20Documents\Jeffs\Conferences%20and%20Retreats\CCCC%2017\Placement%20charts%20disaggregat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Sheet1!$K$32</c:f>
              <c:strCache>
                <c:ptCount val="1"/>
                <c:pt idx="0">
                  <c:v>African-American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Sheet1!$J$33:$J$35</c:f>
              <c:strCache>
                <c:ptCount val="3"/>
                <c:pt idx="0">
                  <c:v>First-Year Comp.</c:v>
                </c:pt>
                <c:pt idx="1">
                  <c:v>English 100</c:v>
                </c:pt>
                <c:pt idx="2">
                  <c:v>Pre-College</c:v>
                </c:pt>
              </c:strCache>
            </c:strRef>
          </c:cat>
          <c:val>
            <c:numRef>
              <c:f>Sheet1!$K$33:$K$35</c:f>
              <c:numCache>
                <c:formatCode>General</c:formatCode>
                <c:ptCount val="3"/>
                <c:pt idx="0">
                  <c:v>22</c:v>
                </c:pt>
                <c:pt idx="1">
                  <c:v>37</c:v>
                </c:pt>
                <c:pt idx="2">
                  <c:v>41</c:v>
                </c:pt>
              </c:numCache>
            </c:numRef>
          </c:val>
          <c:extLst>
            <c:ext xmlns:c16="http://schemas.microsoft.com/office/drawing/2014/chart" uri="{C3380CC4-5D6E-409C-BE32-E72D297353CC}">
              <c16:uniqueId val="{00000000-E310-4E9C-ADCC-C475380C359C}"/>
            </c:ext>
          </c:extLst>
        </c:ser>
        <c:ser>
          <c:idx val="1"/>
          <c:order val="1"/>
          <c:tx>
            <c:strRef>
              <c:f>Sheet1!$L$32</c:f>
              <c:strCache>
                <c:ptCount val="1"/>
                <c:pt idx="0">
                  <c:v>Hispanic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Sheet1!$J$33:$J$35</c:f>
              <c:strCache>
                <c:ptCount val="3"/>
                <c:pt idx="0">
                  <c:v>First-Year Comp.</c:v>
                </c:pt>
                <c:pt idx="1">
                  <c:v>English 100</c:v>
                </c:pt>
                <c:pt idx="2">
                  <c:v>Pre-College</c:v>
                </c:pt>
              </c:strCache>
            </c:strRef>
          </c:cat>
          <c:val>
            <c:numRef>
              <c:f>Sheet1!$L$33:$L$35</c:f>
              <c:numCache>
                <c:formatCode>General</c:formatCode>
                <c:ptCount val="3"/>
                <c:pt idx="0">
                  <c:v>22</c:v>
                </c:pt>
                <c:pt idx="1">
                  <c:v>27</c:v>
                </c:pt>
                <c:pt idx="2">
                  <c:v>41</c:v>
                </c:pt>
              </c:numCache>
            </c:numRef>
          </c:val>
          <c:extLst>
            <c:ext xmlns:c16="http://schemas.microsoft.com/office/drawing/2014/chart" uri="{C3380CC4-5D6E-409C-BE32-E72D297353CC}">
              <c16:uniqueId val="{00000001-E310-4E9C-ADCC-C475380C359C}"/>
            </c:ext>
          </c:extLst>
        </c:ser>
        <c:ser>
          <c:idx val="2"/>
          <c:order val="2"/>
          <c:tx>
            <c:strRef>
              <c:f>Sheet1!$M$32</c:f>
              <c:strCache>
                <c:ptCount val="1"/>
                <c:pt idx="0">
                  <c:v>Native American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Sheet1!$J$33:$J$35</c:f>
              <c:strCache>
                <c:ptCount val="3"/>
                <c:pt idx="0">
                  <c:v>First-Year Comp.</c:v>
                </c:pt>
                <c:pt idx="1">
                  <c:v>English 100</c:v>
                </c:pt>
                <c:pt idx="2">
                  <c:v>Pre-College</c:v>
                </c:pt>
              </c:strCache>
            </c:strRef>
          </c:cat>
          <c:val>
            <c:numRef>
              <c:f>Sheet1!$M$33:$M$35</c:f>
              <c:numCache>
                <c:formatCode>General</c:formatCode>
                <c:ptCount val="3"/>
                <c:pt idx="0">
                  <c:v>24</c:v>
                </c:pt>
                <c:pt idx="1">
                  <c:v>33</c:v>
                </c:pt>
                <c:pt idx="2">
                  <c:v>43</c:v>
                </c:pt>
              </c:numCache>
            </c:numRef>
          </c:val>
          <c:extLst>
            <c:ext xmlns:c16="http://schemas.microsoft.com/office/drawing/2014/chart" uri="{C3380CC4-5D6E-409C-BE32-E72D297353CC}">
              <c16:uniqueId val="{00000002-E310-4E9C-ADCC-C475380C359C}"/>
            </c:ext>
          </c:extLst>
        </c:ser>
        <c:ser>
          <c:idx val="3"/>
          <c:order val="3"/>
          <c:tx>
            <c:strRef>
              <c:f>Sheet1!$N$32</c:f>
              <c:strCache>
                <c:ptCount val="1"/>
                <c:pt idx="0">
                  <c:v>White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Sheet1!$J$33:$J$35</c:f>
              <c:strCache>
                <c:ptCount val="3"/>
                <c:pt idx="0">
                  <c:v>First-Year Comp.</c:v>
                </c:pt>
                <c:pt idx="1">
                  <c:v>English 100</c:v>
                </c:pt>
                <c:pt idx="2">
                  <c:v>Pre-College</c:v>
                </c:pt>
              </c:strCache>
            </c:strRef>
          </c:cat>
          <c:val>
            <c:numRef>
              <c:f>Sheet1!$N$33:$N$35</c:f>
              <c:numCache>
                <c:formatCode>General</c:formatCode>
                <c:ptCount val="3"/>
                <c:pt idx="0">
                  <c:v>46</c:v>
                </c:pt>
                <c:pt idx="1">
                  <c:v>18</c:v>
                </c:pt>
                <c:pt idx="2">
                  <c:v>35</c:v>
                </c:pt>
              </c:numCache>
            </c:numRef>
          </c:val>
          <c:extLst>
            <c:ext xmlns:c16="http://schemas.microsoft.com/office/drawing/2014/chart" uri="{C3380CC4-5D6E-409C-BE32-E72D297353CC}">
              <c16:uniqueId val="{00000003-E310-4E9C-ADCC-C475380C359C}"/>
            </c:ext>
          </c:extLst>
        </c:ser>
        <c:dLbls>
          <c:dLblPos val="outEnd"/>
          <c:showLegendKey val="0"/>
          <c:showVal val="1"/>
          <c:showCatName val="0"/>
          <c:showSerName val="0"/>
          <c:showPercent val="0"/>
          <c:showBubbleSize val="0"/>
        </c:dLbls>
        <c:gapWidth val="219"/>
        <c:overlap val="-27"/>
        <c:axId val="178383872"/>
        <c:axId val="191636224"/>
      </c:barChart>
      <c:catAx>
        <c:axId val="178383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1636224"/>
        <c:crosses val="autoZero"/>
        <c:auto val="1"/>
        <c:lblAlgn val="ctr"/>
        <c:lblOffset val="100"/>
        <c:noMultiLvlLbl val="0"/>
      </c:catAx>
      <c:valAx>
        <c:axId val="191636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383872"/>
        <c:crosses val="autoZero"/>
        <c:crossBetween val="between"/>
      </c:valAx>
      <c:spPr>
        <a:noFill/>
        <a:ln>
          <a:noFill/>
        </a:ln>
        <a:effectLst/>
      </c:spPr>
    </c:plotArea>
    <c:legend>
      <c:legendPos val="b"/>
      <c:layout>
        <c:manualLayout>
          <c:xMode val="edge"/>
          <c:yMode val="edge"/>
          <c:x val="0.14779274463004979"/>
          <c:y val="0.8725111317954265"/>
          <c:w val="0.70296643300864747"/>
          <c:h val="0.1274888682045734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Sheet1!$K$32</c:f>
              <c:strCache>
                <c:ptCount val="1"/>
                <c:pt idx="0">
                  <c:v>African-American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Sheet1!$J$33:$J$35</c:f>
              <c:strCache>
                <c:ptCount val="3"/>
                <c:pt idx="0">
                  <c:v>First-Year Comp.</c:v>
                </c:pt>
                <c:pt idx="1">
                  <c:v>English 100</c:v>
                </c:pt>
                <c:pt idx="2">
                  <c:v>Pre-College</c:v>
                </c:pt>
              </c:strCache>
            </c:strRef>
          </c:cat>
          <c:val>
            <c:numRef>
              <c:f>Sheet1!$K$33:$K$35</c:f>
              <c:numCache>
                <c:formatCode>General</c:formatCode>
                <c:ptCount val="3"/>
                <c:pt idx="0">
                  <c:v>22</c:v>
                </c:pt>
                <c:pt idx="1">
                  <c:v>37</c:v>
                </c:pt>
                <c:pt idx="2">
                  <c:v>41</c:v>
                </c:pt>
              </c:numCache>
            </c:numRef>
          </c:val>
          <c:extLst>
            <c:ext xmlns:c16="http://schemas.microsoft.com/office/drawing/2014/chart" uri="{C3380CC4-5D6E-409C-BE32-E72D297353CC}">
              <c16:uniqueId val="{00000000-A5AD-4B87-A7E6-B3D4EACD4D16}"/>
            </c:ext>
          </c:extLst>
        </c:ser>
        <c:dLbls>
          <c:dLblPos val="outEnd"/>
          <c:showLegendKey val="0"/>
          <c:showVal val="1"/>
          <c:showCatName val="0"/>
          <c:showSerName val="0"/>
          <c:showPercent val="0"/>
          <c:showBubbleSize val="0"/>
        </c:dLbls>
        <c:gapWidth val="219"/>
        <c:overlap val="-27"/>
        <c:axId val="154580096"/>
        <c:axId val="154581632"/>
      </c:barChart>
      <c:catAx>
        <c:axId val="154580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4581632"/>
        <c:crosses val="autoZero"/>
        <c:auto val="1"/>
        <c:lblAlgn val="ctr"/>
        <c:lblOffset val="100"/>
        <c:noMultiLvlLbl val="0"/>
      </c:catAx>
      <c:valAx>
        <c:axId val="1545816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4580096"/>
        <c:crosses val="autoZero"/>
        <c:crossBetween val="between"/>
      </c:valAx>
      <c:spPr>
        <a:noFill/>
        <a:ln>
          <a:noFill/>
        </a:ln>
        <a:effectLst/>
      </c:spPr>
    </c:plotArea>
    <c:legend>
      <c:legendPos val="b"/>
      <c:layout>
        <c:manualLayout>
          <c:xMode val="edge"/>
          <c:yMode val="edge"/>
          <c:x val="0.14779274463004979"/>
          <c:y val="0.8725111317954265"/>
          <c:w val="0.70296643300864747"/>
          <c:h val="0.1274888682045734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Sheet1!$L$32</c:f>
              <c:strCache>
                <c:ptCount val="1"/>
                <c:pt idx="0">
                  <c:v>Hispanic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Sheet1!$J$33:$J$35</c:f>
              <c:strCache>
                <c:ptCount val="3"/>
                <c:pt idx="0">
                  <c:v>First-Year Comp.</c:v>
                </c:pt>
                <c:pt idx="1">
                  <c:v>English 100</c:v>
                </c:pt>
                <c:pt idx="2">
                  <c:v>Pre-College</c:v>
                </c:pt>
              </c:strCache>
            </c:strRef>
          </c:cat>
          <c:val>
            <c:numRef>
              <c:f>Sheet1!$L$33:$L$35</c:f>
              <c:numCache>
                <c:formatCode>General</c:formatCode>
                <c:ptCount val="3"/>
                <c:pt idx="0">
                  <c:v>22</c:v>
                </c:pt>
                <c:pt idx="1">
                  <c:v>27</c:v>
                </c:pt>
                <c:pt idx="2">
                  <c:v>41</c:v>
                </c:pt>
              </c:numCache>
            </c:numRef>
          </c:val>
          <c:extLst>
            <c:ext xmlns:c16="http://schemas.microsoft.com/office/drawing/2014/chart" uri="{C3380CC4-5D6E-409C-BE32-E72D297353CC}">
              <c16:uniqueId val="{00000000-F5F9-45EF-9A9A-E0BA15EC84B9}"/>
            </c:ext>
          </c:extLst>
        </c:ser>
        <c:dLbls>
          <c:dLblPos val="outEnd"/>
          <c:showLegendKey val="0"/>
          <c:showVal val="1"/>
          <c:showCatName val="0"/>
          <c:showSerName val="0"/>
          <c:showPercent val="0"/>
          <c:showBubbleSize val="0"/>
        </c:dLbls>
        <c:gapWidth val="219"/>
        <c:overlap val="-27"/>
        <c:axId val="51890432"/>
        <c:axId val="129355776"/>
      </c:barChart>
      <c:catAx>
        <c:axId val="51890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29355776"/>
        <c:crosses val="autoZero"/>
        <c:auto val="1"/>
        <c:lblAlgn val="ctr"/>
        <c:lblOffset val="100"/>
        <c:noMultiLvlLbl val="0"/>
      </c:catAx>
      <c:valAx>
        <c:axId val="1293557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890432"/>
        <c:crosses val="autoZero"/>
        <c:crossBetween val="between"/>
      </c:valAx>
      <c:spPr>
        <a:noFill/>
        <a:ln>
          <a:noFill/>
        </a:ln>
        <a:effectLst/>
      </c:spPr>
    </c:plotArea>
    <c:legend>
      <c:legendPos val="b"/>
      <c:layout>
        <c:manualLayout>
          <c:xMode val="edge"/>
          <c:yMode val="edge"/>
          <c:x val="0.14779274463004979"/>
          <c:y val="0.8725111317954265"/>
          <c:w val="0.70296643300864747"/>
          <c:h val="0.1274888682045734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Sheet1!$M$32</c:f>
              <c:strCache>
                <c:ptCount val="1"/>
                <c:pt idx="0">
                  <c:v>Native American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Sheet1!$J$33:$J$35</c:f>
              <c:strCache>
                <c:ptCount val="3"/>
                <c:pt idx="0">
                  <c:v>First-Year Comp.</c:v>
                </c:pt>
                <c:pt idx="1">
                  <c:v>English 100</c:v>
                </c:pt>
                <c:pt idx="2">
                  <c:v>Pre-College</c:v>
                </c:pt>
              </c:strCache>
            </c:strRef>
          </c:cat>
          <c:val>
            <c:numRef>
              <c:f>Sheet1!$M$33:$M$35</c:f>
              <c:numCache>
                <c:formatCode>General</c:formatCode>
                <c:ptCount val="3"/>
                <c:pt idx="0">
                  <c:v>24</c:v>
                </c:pt>
                <c:pt idx="1">
                  <c:v>33</c:v>
                </c:pt>
                <c:pt idx="2">
                  <c:v>43</c:v>
                </c:pt>
              </c:numCache>
            </c:numRef>
          </c:val>
          <c:extLst>
            <c:ext xmlns:c16="http://schemas.microsoft.com/office/drawing/2014/chart" uri="{C3380CC4-5D6E-409C-BE32-E72D297353CC}">
              <c16:uniqueId val="{00000000-35C6-406D-9892-B66B9422D341}"/>
            </c:ext>
          </c:extLst>
        </c:ser>
        <c:dLbls>
          <c:dLblPos val="outEnd"/>
          <c:showLegendKey val="0"/>
          <c:showVal val="1"/>
          <c:showCatName val="0"/>
          <c:showSerName val="0"/>
          <c:showPercent val="0"/>
          <c:showBubbleSize val="0"/>
        </c:dLbls>
        <c:gapWidth val="219"/>
        <c:overlap val="-27"/>
        <c:axId val="186918016"/>
        <c:axId val="186919552"/>
      </c:barChart>
      <c:catAx>
        <c:axId val="186918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86919552"/>
        <c:crosses val="autoZero"/>
        <c:auto val="1"/>
        <c:lblAlgn val="ctr"/>
        <c:lblOffset val="100"/>
        <c:noMultiLvlLbl val="0"/>
      </c:catAx>
      <c:valAx>
        <c:axId val="1869195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6918016"/>
        <c:crosses val="autoZero"/>
        <c:crossBetween val="between"/>
      </c:valAx>
      <c:spPr>
        <a:noFill/>
        <a:ln>
          <a:noFill/>
        </a:ln>
        <a:effectLst/>
      </c:spPr>
    </c:plotArea>
    <c:legend>
      <c:legendPos val="b"/>
      <c:layout>
        <c:manualLayout>
          <c:xMode val="edge"/>
          <c:yMode val="edge"/>
          <c:x val="0.14779274463004979"/>
          <c:y val="0.8725111317954265"/>
          <c:w val="0.70296643300864747"/>
          <c:h val="0.1274888682045734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3"/>
          <c:order val="0"/>
          <c:tx>
            <c:strRef>
              <c:f>Sheet1!$N$32</c:f>
              <c:strCache>
                <c:ptCount val="1"/>
                <c:pt idx="0">
                  <c:v>White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Sheet1!$J$33:$J$35</c:f>
              <c:strCache>
                <c:ptCount val="3"/>
                <c:pt idx="0">
                  <c:v>First-Year Comp.</c:v>
                </c:pt>
                <c:pt idx="1">
                  <c:v>English 100</c:v>
                </c:pt>
                <c:pt idx="2">
                  <c:v>Pre-College</c:v>
                </c:pt>
              </c:strCache>
            </c:strRef>
          </c:cat>
          <c:val>
            <c:numRef>
              <c:f>Sheet1!$N$33:$N$35</c:f>
              <c:numCache>
                <c:formatCode>General</c:formatCode>
                <c:ptCount val="3"/>
                <c:pt idx="0">
                  <c:v>46</c:v>
                </c:pt>
                <c:pt idx="1">
                  <c:v>18</c:v>
                </c:pt>
                <c:pt idx="2">
                  <c:v>35</c:v>
                </c:pt>
              </c:numCache>
            </c:numRef>
          </c:val>
          <c:extLst>
            <c:ext xmlns:c16="http://schemas.microsoft.com/office/drawing/2014/chart" uri="{C3380CC4-5D6E-409C-BE32-E72D297353CC}">
              <c16:uniqueId val="{00000000-F84B-4830-B117-F97239BB3244}"/>
            </c:ext>
          </c:extLst>
        </c:ser>
        <c:dLbls>
          <c:dLblPos val="outEnd"/>
          <c:showLegendKey val="0"/>
          <c:showVal val="1"/>
          <c:showCatName val="0"/>
          <c:showSerName val="0"/>
          <c:showPercent val="0"/>
          <c:showBubbleSize val="0"/>
        </c:dLbls>
        <c:gapWidth val="219"/>
        <c:overlap val="-27"/>
        <c:axId val="191112704"/>
        <c:axId val="154559616"/>
      </c:barChart>
      <c:catAx>
        <c:axId val="191112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4559616"/>
        <c:crosses val="autoZero"/>
        <c:auto val="1"/>
        <c:lblAlgn val="ctr"/>
        <c:lblOffset val="100"/>
        <c:noMultiLvlLbl val="0"/>
      </c:catAx>
      <c:valAx>
        <c:axId val="1545596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1112704"/>
        <c:crosses val="autoZero"/>
        <c:crossBetween val="between"/>
      </c:valAx>
      <c:spPr>
        <a:noFill/>
        <a:ln>
          <a:noFill/>
        </a:ln>
        <a:effectLst/>
      </c:spPr>
    </c:plotArea>
    <c:legend>
      <c:legendPos val="b"/>
      <c:layout>
        <c:manualLayout>
          <c:xMode val="edge"/>
          <c:yMode val="edge"/>
          <c:x val="0.14779274463004979"/>
          <c:y val="0.8725111317954265"/>
          <c:w val="0.70296643300864747"/>
          <c:h val="0.1274888682045734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Sheet1!$K$32</c:f>
              <c:strCache>
                <c:ptCount val="1"/>
                <c:pt idx="0">
                  <c:v>African-American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Sheet1!$J$33:$J$35</c:f>
              <c:strCache>
                <c:ptCount val="3"/>
                <c:pt idx="0">
                  <c:v>First-Year Comp.</c:v>
                </c:pt>
                <c:pt idx="1">
                  <c:v>English 100</c:v>
                </c:pt>
                <c:pt idx="2">
                  <c:v>Pre-College</c:v>
                </c:pt>
              </c:strCache>
            </c:strRef>
          </c:cat>
          <c:val>
            <c:numRef>
              <c:f>Sheet1!$K$33:$K$35</c:f>
              <c:numCache>
                <c:formatCode>General</c:formatCode>
                <c:ptCount val="3"/>
                <c:pt idx="0">
                  <c:v>22</c:v>
                </c:pt>
                <c:pt idx="1">
                  <c:v>37</c:v>
                </c:pt>
                <c:pt idx="2">
                  <c:v>41</c:v>
                </c:pt>
              </c:numCache>
            </c:numRef>
          </c:val>
          <c:extLst>
            <c:ext xmlns:c16="http://schemas.microsoft.com/office/drawing/2014/chart" uri="{C3380CC4-5D6E-409C-BE32-E72D297353CC}">
              <c16:uniqueId val="{00000000-1791-417D-84B9-4489E33BCD1C}"/>
            </c:ext>
          </c:extLst>
        </c:ser>
        <c:ser>
          <c:idx val="1"/>
          <c:order val="1"/>
          <c:tx>
            <c:strRef>
              <c:f>Sheet1!$L$32</c:f>
              <c:strCache>
                <c:ptCount val="1"/>
                <c:pt idx="0">
                  <c:v>Hispanic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Sheet1!$J$33:$J$35</c:f>
              <c:strCache>
                <c:ptCount val="3"/>
                <c:pt idx="0">
                  <c:v>First-Year Comp.</c:v>
                </c:pt>
                <c:pt idx="1">
                  <c:v>English 100</c:v>
                </c:pt>
                <c:pt idx="2">
                  <c:v>Pre-College</c:v>
                </c:pt>
              </c:strCache>
            </c:strRef>
          </c:cat>
          <c:val>
            <c:numRef>
              <c:f>Sheet1!$L$33:$L$35</c:f>
              <c:numCache>
                <c:formatCode>General</c:formatCode>
                <c:ptCount val="3"/>
                <c:pt idx="0">
                  <c:v>22</c:v>
                </c:pt>
                <c:pt idx="1">
                  <c:v>27</c:v>
                </c:pt>
                <c:pt idx="2">
                  <c:v>41</c:v>
                </c:pt>
              </c:numCache>
            </c:numRef>
          </c:val>
          <c:extLst>
            <c:ext xmlns:c16="http://schemas.microsoft.com/office/drawing/2014/chart" uri="{C3380CC4-5D6E-409C-BE32-E72D297353CC}">
              <c16:uniqueId val="{00000001-1791-417D-84B9-4489E33BCD1C}"/>
            </c:ext>
          </c:extLst>
        </c:ser>
        <c:ser>
          <c:idx val="2"/>
          <c:order val="2"/>
          <c:tx>
            <c:strRef>
              <c:f>Sheet1!$M$32</c:f>
              <c:strCache>
                <c:ptCount val="1"/>
                <c:pt idx="0">
                  <c:v>Native American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Sheet1!$J$33:$J$35</c:f>
              <c:strCache>
                <c:ptCount val="3"/>
                <c:pt idx="0">
                  <c:v>First-Year Comp.</c:v>
                </c:pt>
                <c:pt idx="1">
                  <c:v>English 100</c:v>
                </c:pt>
                <c:pt idx="2">
                  <c:v>Pre-College</c:v>
                </c:pt>
              </c:strCache>
            </c:strRef>
          </c:cat>
          <c:val>
            <c:numRef>
              <c:f>Sheet1!$M$33:$M$35</c:f>
              <c:numCache>
                <c:formatCode>General</c:formatCode>
                <c:ptCount val="3"/>
                <c:pt idx="0">
                  <c:v>24</c:v>
                </c:pt>
                <c:pt idx="1">
                  <c:v>33</c:v>
                </c:pt>
                <c:pt idx="2">
                  <c:v>43</c:v>
                </c:pt>
              </c:numCache>
            </c:numRef>
          </c:val>
          <c:extLst>
            <c:ext xmlns:c16="http://schemas.microsoft.com/office/drawing/2014/chart" uri="{C3380CC4-5D6E-409C-BE32-E72D297353CC}">
              <c16:uniqueId val="{00000002-1791-417D-84B9-4489E33BCD1C}"/>
            </c:ext>
          </c:extLst>
        </c:ser>
        <c:ser>
          <c:idx val="3"/>
          <c:order val="3"/>
          <c:tx>
            <c:strRef>
              <c:f>Sheet1!$N$32</c:f>
              <c:strCache>
                <c:ptCount val="1"/>
                <c:pt idx="0">
                  <c:v>White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Sheet1!$J$33:$J$35</c:f>
              <c:strCache>
                <c:ptCount val="3"/>
                <c:pt idx="0">
                  <c:v>First-Year Comp.</c:v>
                </c:pt>
                <c:pt idx="1">
                  <c:v>English 100</c:v>
                </c:pt>
                <c:pt idx="2">
                  <c:v>Pre-College</c:v>
                </c:pt>
              </c:strCache>
            </c:strRef>
          </c:cat>
          <c:val>
            <c:numRef>
              <c:f>Sheet1!$N$33:$N$35</c:f>
              <c:numCache>
                <c:formatCode>General</c:formatCode>
                <c:ptCount val="3"/>
                <c:pt idx="0">
                  <c:v>46</c:v>
                </c:pt>
                <c:pt idx="1">
                  <c:v>18</c:v>
                </c:pt>
                <c:pt idx="2">
                  <c:v>35</c:v>
                </c:pt>
              </c:numCache>
            </c:numRef>
          </c:val>
          <c:extLst>
            <c:ext xmlns:c16="http://schemas.microsoft.com/office/drawing/2014/chart" uri="{C3380CC4-5D6E-409C-BE32-E72D297353CC}">
              <c16:uniqueId val="{00000003-1791-417D-84B9-4489E33BCD1C}"/>
            </c:ext>
          </c:extLst>
        </c:ser>
        <c:dLbls>
          <c:dLblPos val="outEnd"/>
          <c:showLegendKey val="0"/>
          <c:showVal val="1"/>
          <c:showCatName val="0"/>
          <c:showSerName val="0"/>
          <c:showPercent val="0"/>
          <c:showBubbleSize val="0"/>
        </c:dLbls>
        <c:gapWidth val="219"/>
        <c:overlap val="-27"/>
        <c:axId val="189246848"/>
        <c:axId val="186840192"/>
      </c:barChart>
      <c:catAx>
        <c:axId val="189246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86840192"/>
        <c:crosses val="autoZero"/>
        <c:auto val="1"/>
        <c:lblAlgn val="ctr"/>
        <c:lblOffset val="100"/>
        <c:noMultiLvlLbl val="0"/>
      </c:catAx>
      <c:valAx>
        <c:axId val="186840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9246848"/>
        <c:crosses val="autoZero"/>
        <c:crossBetween val="between"/>
      </c:valAx>
      <c:spPr>
        <a:noFill/>
        <a:ln>
          <a:noFill/>
        </a:ln>
        <a:effectLst/>
      </c:spPr>
    </c:plotArea>
    <c:legend>
      <c:legendPos val="b"/>
      <c:layout>
        <c:manualLayout>
          <c:xMode val="edge"/>
          <c:yMode val="edge"/>
          <c:x val="0.14779274463004979"/>
          <c:y val="0.8725111317954265"/>
          <c:w val="0.70296643300864747"/>
          <c:h val="0.1274888682045734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45286"/>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45286"/>
          </a:xfrm>
          <a:prstGeom prst="rect">
            <a:avLst/>
          </a:prstGeom>
        </p:spPr>
        <p:txBody>
          <a:bodyPr vert="horz" lIns="92446" tIns="46223" rIns="92446" bIns="46223" rtlCol="0"/>
          <a:lstStyle>
            <a:lvl1pPr algn="r">
              <a:defRPr sz="1200"/>
            </a:lvl1pPr>
          </a:lstStyle>
          <a:p>
            <a:fld id="{99CCF130-FC2F-4CFC-8EC3-C295F7448EBE}" type="datetimeFigureOut">
              <a:rPr lang="en-US" smtClean="0"/>
              <a:t>11/9/2018</a:t>
            </a:fld>
            <a:endParaRPr lang="en-US"/>
          </a:p>
        </p:txBody>
      </p:sp>
      <p:sp>
        <p:nvSpPr>
          <p:cNvPr id="4" name="Footer Placeholder 3"/>
          <p:cNvSpPr>
            <a:spLocks noGrp="1"/>
          </p:cNvSpPr>
          <p:nvPr>
            <p:ph type="ftr" sz="quarter" idx="2"/>
          </p:nvPr>
        </p:nvSpPr>
        <p:spPr>
          <a:xfrm>
            <a:off x="0" y="6536528"/>
            <a:ext cx="4028440" cy="345285"/>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536528"/>
            <a:ext cx="4028440" cy="345285"/>
          </a:xfrm>
          <a:prstGeom prst="rect">
            <a:avLst/>
          </a:prstGeom>
        </p:spPr>
        <p:txBody>
          <a:bodyPr vert="horz" lIns="92446" tIns="46223" rIns="92446" bIns="46223" rtlCol="0" anchor="b"/>
          <a:lstStyle>
            <a:lvl1pPr algn="r">
              <a:defRPr sz="1200"/>
            </a:lvl1pPr>
          </a:lstStyle>
          <a:p>
            <a:fld id="{2C505541-EA00-40E6-A744-78595AF79D10}" type="slidenum">
              <a:rPr lang="en-US" smtClean="0"/>
              <a:t>‹#›</a:t>
            </a:fld>
            <a:endParaRPr lang="en-US"/>
          </a:p>
        </p:txBody>
      </p:sp>
    </p:spTree>
    <p:extLst>
      <p:ext uri="{BB962C8B-B14F-4D97-AF65-F5344CB8AC3E}">
        <p14:creationId xmlns:p14="http://schemas.microsoft.com/office/powerpoint/2010/main" val="24173496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D5B77A17-BAE6-496D-8D5A-14F492D66C60}" type="datetimeFigureOut">
              <a:rPr lang="en-US" smtClean="0"/>
              <a:t>11/9/2018</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11D12DF7-C769-48BB-9675-73866B6AE6AA}"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111873299"/>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B77A17-BAE6-496D-8D5A-14F492D66C60}"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12DF7-C769-48BB-9675-73866B6AE6AA}" type="slidenum">
              <a:rPr lang="en-US" smtClean="0"/>
              <a:t>‹#›</a:t>
            </a:fld>
            <a:endParaRPr lang="en-US"/>
          </a:p>
        </p:txBody>
      </p:sp>
    </p:spTree>
    <p:extLst>
      <p:ext uri="{BB962C8B-B14F-4D97-AF65-F5344CB8AC3E}">
        <p14:creationId xmlns:p14="http://schemas.microsoft.com/office/powerpoint/2010/main" val="3204848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D5B77A17-BAE6-496D-8D5A-14F492D66C60}" type="datetimeFigureOut">
              <a:rPr lang="en-US" smtClean="0"/>
              <a:t>11/9/2018</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11D12DF7-C769-48BB-9675-73866B6AE6AA}"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591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B77A17-BAE6-496D-8D5A-14F492D66C60}"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12DF7-C769-48BB-9675-73866B6AE6AA}" type="slidenum">
              <a:rPr lang="en-US" smtClean="0"/>
              <a:t>‹#›</a:t>
            </a:fld>
            <a:endParaRPr lang="en-US"/>
          </a:p>
        </p:txBody>
      </p:sp>
    </p:spTree>
    <p:extLst>
      <p:ext uri="{BB962C8B-B14F-4D97-AF65-F5344CB8AC3E}">
        <p14:creationId xmlns:p14="http://schemas.microsoft.com/office/powerpoint/2010/main" val="2521883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D5B77A17-BAE6-496D-8D5A-14F492D66C60}" type="datetimeFigureOut">
              <a:rPr lang="en-US" smtClean="0"/>
              <a:t>11/9/2018</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11D12DF7-C769-48BB-9675-73866B6AE6AA}"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513483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B77A17-BAE6-496D-8D5A-14F492D66C60}"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12DF7-C769-48BB-9675-73866B6AE6AA}" type="slidenum">
              <a:rPr lang="en-US" smtClean="0"/>
              <a:t>‹#›</a:t>
            </a:fld>
            <a:endParaRPr lang="en-US"/>
          </a:p>
        </p:txBody>
      </p:sp>
    </p:spTree>
    <p:extLst>
      <p:ext uri="{BB962C8B-B14F-4D97-AF65-F5344CB8AC3E}">
        <p14:creationId xmlns:p14="http://schemas.microsoft.com/office/powerpoint/2010/main" val="3241007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B77A17-BAE6-496D-8D5A-14F492D66C60}"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D12DF7-C769-48BB-9675-73866B6AE6AA}" type="slidenum">
              <a:rPr lang="en-US" smtClean="0"/>
              <a:t>‹#›</a:t>
            </a:fld>
            <a:endParaRPr lang="en-US"/>
          </a:p>
        </p:txBody>
      </p:sp>
    </p:spTree>
    <p:extLst>
      <p:ext uri="{BB962C8B-B14F-4D97-AF65-F5344CB8AC3E}">
        <p14:creationId xmlns:p14="http://schemas.microsoft.com/office/powerpoint/2010/main" val="913697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77A17-BAE6-496D-8D5A-14F492D66C60}"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D12DF7-C769-48BB-9675-73866B6AE6AA}" type="slidenum">
              <a:rPr lang="en-US" smtClean="0"/>
              <a:t>‹#›</a:t>
            </a:fld>
            <a:endParaRPr lang="en-US"/>
          </a:p>
        </p:txBody>
      </p:sp>
    </p:spTree>
    <p:extLst>
      <p:ext uri="{BB962C8B-B14F-4D97-AF65-F5344CB8AC3E}">
        <p14:creationId xmlns:p14="http://schemas.microsoft.com/office/powerpoint/2010/main" val="1306689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D5B77A17-BAE6-496D-8D5A-14F492D66C60}"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D12DF7-C769-48BB-9675-73866B6AE6AA}" type="slidenum">
              <a:rPr lang="en-US" smtClean="0"/>
              <a:t>‹#›</a:t>
            </a:fld>
            <a:endParaRPr lang="en-US"/>
          </a:p>
        </p:txBody>
      </p:sp>
    </p:spTree>
    <p:extLst>
      <p:ext uri="{BB962C8B-B14F-4D97-AF65-F5344CB8AC3E}">
        <p14:creationId xmlns:p14="http://schemas.microsoft.com/office/powerpoint/2010/main" val="4046014625"/>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D5B77A17-BAE6-496D-8D5A-14F492D66C60}" type="datetimeFigureOut">
              <a:rPr lang="en-US" smtClean="0"/>
              <a:t>11/9/2018</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11D12DF7-C769-48BB-9675-73866B6AE6AA}" type="slidenum">
              <a:rPr lang="en-US" smtClean="0"/>
              <a:t>‹#›</a:t>
            </a:fld>
            <a:endParaRPr lang="en-US"/>
          </a:p>
        </p:txBody>
      </p:sp>
    </p:spTree>
    <p:extLst>
      <p:ext uri="{BB962C8B-B14F-4D97-AF65-F5344CB8AC3E}">
        <p14:creationId xmlns:p14="http://schemas.microsoft.com/office/powerpoint/2010/main" val="4225437897"/>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D5B77A17-BAE6-496D-8D5A-14F492D66C60}" type="datetimeFigureOut">
              <a:rPr lang="en-US" smtClean="0"/>
              <a:t>11/9/2018</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11D12DF7-C769-48BB-9675-73866B6AE6AA}" type="slidenum">
              <a:rPr lang="en-US" smtClean="0"/>
              <a:t>‹#›</a:t>
            </a:fld>
            <a:endParaRPr lang="en-US"/>
          </a:p>
        </p:txBody>
      </p:sp>
    </p:spTree>
    <p:extLst>
      <p:ext uri="{BB962C8B-B14F-4D97-AF65-F5344CB8AC3E}">
        <p14:creationId xmlns:p14="http://schemas.microsoft.com/office/powerpoint/2010/main" val="2470891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D5B77A17-BAE6-496D-8D5A-14F492D66C60}" type="datetimeFigureOut">
              <a:rPr lang="en-US" smtClean="0"/>
              <a:t>11/9/2018</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11D12DF7-C769-48BB-9675-73866B6AE6AA}"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58562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45400" y="1023867"/>
            <a:ext cx="4279900" cy="3349641"/>
          </a:xfrm>
        </p:spPr>
        <p:txBody>
          <a:bodyPr>
            <a:noAutofit/>
          </a:bodyPr>
          <a:lstStyle/>
          <a:p>
            <a:r>
              <a:rPr lang="en-US" sz="3600" dirty="0"/>
              <a:t>Disparate Impact and Placement Reform: What Do the Data Show?</a:t>
            </a:r>
          </a:p>
        </p:txBody>
      </p:sp>
      <p:sp>
        <p:nvSpPr>
          <p:cNvPr id="3" name="Subtitle 2"/>
          <p:cNvSpPr>
            <a:spLocks noGrp="1"/>
          </p:cNvSpPr>
          <p:nvPr>
            <p:ph type="subTitle" idx="1"/>
          </p:nvPr>
        </p:nvSpPr>
        <p:spPr/>
        <p:txBody>
          <a:bodyPr>
            <a:normAutofit fontScale="85000" lnSpcReduction="10000"/>
          </a:bodyPr>
          <a:lstStyle/>
          <a:p>
            <a:r>
              <a:rPr lang="en-US" dirty="0"/>
              <a:t>Jeffrey Klausman</a:t>
            </a:r>
            <a:br>
              <a:rPr lang="en-US" dirty="0"/>
            </a:br>
            <a:r>
              <a:rPr lang="en-US" dirty="0"/>
              <a:t>Whatcom Community College</a:t>
            </a:r>
            <a:br>
              <a:rPr lang="en-US" dirty="0"/>
            </a:br>
            <a:r>
              <a:rPr lang="en-US" dirty="0"/>
              <a:t>jklausman@whatcom.edu</a:t>
            </a:r>
          </a:p>
        </p:txBody>
      </p:sp>
    </p:spTree>
    <p:extLst>
      <p:ext uri="{BB962C8B-B14F-4D97-AF65-F5344CB8AC3E}">
        <p14:creationId xmlns:p14="http://schemas.microsoft.com/office/powerpoint/2010/main" val="1501978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 prior to reform</a:t>
            </a:r>
          </a:p>
        </p:txBody>
      </p:sp>
      <p:sp>
        <p:nvSpPr>
          <p:cNvPr id="3" name="Content Placeholder 2"/>
          <p:cNvSpPr>
            <a:spLocks noGrp="1"/>
          </p:cNvSpPr>
          <p:nvPr>
            <p:ph idx="1"/>
          </p:nvPr>
        </p:nvSpPr>
        <p:spPr/>
        <p:txBody>
          <a:bodyPr>
            <a:normAutofit/>
          </a:bodyPr>
          <a:lstStyle/>
          <a:p>
            <a:pPr lvl="0"/>
            <a:r>
              <a:rPr lang="en-US" sz="2400" dirty="0"/>
              <a:t>Whites placed into FYC at twice the rate of others (46% to 23%).</a:t>
            </a:r>
          </a:p>
          <a:p>
            <a:pPr lvl="0"/>
            <a:r>
              <a:rPr lang="en-US" sz="2400" dirty="0"/>
              <a:t>Students of color placed into </a:t>
            </a:r>
            <a:r>
              <a:rPr lang="en-US" sz="2400" i="1" dirty="0"/>
              <a:t>pre-101</a:t>
            </a:r>
            <a:r>
              <a:rPr lang="en-US" sz="2400" dirty="0"/>
              <a:t> courses at a much a higher rate (76-78% to 53% for whites).</a:t>
            </a:r>
          </a:p>
          <a:p>
            <a:pPr lvl="0"/>
            <a:r>
              <a:rPr lang="en-US" sz="2400" dirty="0"/>
              <a:t>Students of color subject to “pipeline” effect at a much higher rate (0% to 64% completion of ENGL&amp;101 within three years)</a:t>
            </a:r>
          </a:p>
        </p:txBody>
      </p:sp>
    </p:spTree>
    <p:extLst>
      <p:ext uri="{BB962C8B-B14F-4D97-AF65-F5344CB8AC3E}">
        <p14:creationId xmlns:p14="http://schemas.microsoft.com/office/powerpoint/2010/main" val="3239024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4986" y="568345"/>
            <a:ext cx="9369285" cy="1560716"/>
          </a:xfrm>
        </p:spPr>
        <p:txBody>
          <a:bodyPr/>
          <a:lstStyle/>
          <a:p>
            <a:r>
              <a:rPr lang="en-US" dirty="0"/>
              <a:t>Response</a:t>
            </a:r>
          </a:p>
        </p:txBody>
      </p:sp>
      <p:sp>
        <p:nvSpPr>
          <p:cNvPr id="3" name="Content Placeholder 2"/>
          <p:cNvSpPr>
            <a:spLocks noGrp="1"/>
          </p:cNvSpPr>
          <p:nvPr>
            <p:ph idx="1"/>
          </p:nvPr>
        </p:nvSpPr>
        <p:spPr>
          <a:xfrm>
            <a:off x="2334986" y="2438400"/>
            <a:ext cx="9369285" cy="3651504"/>
          </a:xfrm>
        </p:spPr>
        <p:txBody>
          <a:bodyPr>
            <a:normAutofit/>
          </a:bodyPr>
          <a:lstStyle/>
          <a:p>
            <a:r>
              <a:rPr lang="en-US" sz="2400" dirty="0"/>
              <a:t>Placement reform: multiple measures (options), mostly GPA</a:t>
            </a:r>
          </a:p>
          <a:p>
            <a:r>
              <a:rPr lang="en-US" sz="2400" dirty="0"/>
              <a:t>Pathway reform: 100-level lit; college-level</a:t>
            </a:r>
            <a:br>
              <a:rPr lang="en-US" sz="2400" dirty="0"/>
            </a:br>
            <a:r>
              <a:rPr lang="en-US" sz="2400" dirty="0"/>
              <a:t>study skills; opt-out of pipeline</a:t>
            </a:r>
          </a:p>
        </p:txBody>
      </p:sp>
      <p:pic>
        <p:nvPicPr>
          <p:cNvPr id="4" name="Picture 3"/>
          <p:cNvPicPr>
            <a:picLocks noChangeAspect="1"/>
          </p:cNvPicPr>
          <p:nvPr/>
        </p:nvPicPr>
        <p:blipFill>
          <a:blip r:embed="rId2"/>
          <a:stretch>
            <a:fillRect/>
          </a:stretch>
        </p:blipFill>
        <p:spPr>
          <a:xfrm>
            <a:off x="8474529" y="3059251"/>
            <a:ext cx="2661557" cy="3317015"/>
          </a:xfrm>
          <a:prstGeom prst="rect">
            <a:avLst/>
          </a:prstGeom>
        </p:spPr>
      </p:pic>
    </p:spTree>
    <p:extLst>
      <p:ext uri="{BB962C8B-B14F-4D97-AF65-F5344CB8AC3E}">
        <p14:creationId xmlns:p14="http://schemas.microsoft.com/office/powerpoint/2010/main" val="3250253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6370" y="581045"/>
            <a:ext cx="9687902" cy="1560716"/>
          </a:xfrm>
        </p:spPr>
        <p:txBody>
          <a:bodyPr>
            <a:normAutofit/>
          </a:bodyPr>
          <a:lstStyle/>
          <a:p>
            <a:r>
              <a:rPr lang="en-US" dirty="0"/>
              <a:t>Effect on equitable access: placement into English 101</a:t>
            </a:r>
          </a:p>
        </p:txBody>
      </p:sp>
      <p:sp>
        <p:nvSpPr>
          <p:cNvPr id="3" name="Content Placeholder 2"/>
          <p:cNvSpPr>
            <a:spLocks noGrp="1"/>
          </p:cNvSpPr>
          <p:nvPr>
            <p:ph idx="1"/>
          </p:nvPr>
        </p:nvSpPr>
        <p:spPr/>
        <p:txBody>
          <a:bodyPr>
            <a:normAutofit/>
          </a:bodyPr>
          <a:lstStyle/>
          <a:p>
            <a:pPr marL="0" indent="0">
              <a:buNone/>
            </a:pPr>
            <a:endParaRPr lang="en-US" sz="2400" dirty="0"/>
          </a:p>
          <a:p>
            <a:pPr marL="0" indent="0">
              <a:buNone/>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1587593026"/>
              </p:ext>
            </p:extLst>
          </p:nvPr>
        </p:nvGraphicFramePr>
        <p:xfrm>
          <a:off x="2171699" y="2438400"/>
          <a:ext cx="9105900" cy="3744164"/>
        </p:xfrm>
        <a:graphic>
          <a:graphicData uri="http://schemas.openxmlformats.org/drawingml/2006/table">
            <a:tbl>
              <a:tblPr firstRow="1" bandRow="1">
                <a:tableStyleId>{5C22544A-7EE6-4342-B048-85BDC9FD1C3A}</a:tableStyleId>
              </a:tblPr>
              <a:tblGrid>
                <a:gridCol w="3035300">
                  <a:extLst>
                    <a:ext uri="{9D8B030D-6E8A-4147-A177-3AD203B41FA5}">
                      <a16:colId xmlns:a16="http://schemas.microsoft.com/office/drawing/2014/main" val="3922887034"/>
                    </a:ext>
                  </a:extLst>
                </a:gridCol>
                <a:gridCol w="3035300">
                  <a:extLst>
                    <a:ext uri="{9D8B030D-6E8A-4147-A177-3AD203B41FA5}">
                      <a16:colId xmlns:a16="http://schemas.microsoft.com/office/drawing/2014/main" val="2900075841"/>
                    </a:ext>
                  </a:extLst>
                </a:gridCol>
                <a:gridCol w="3035300">
                  <a:extLst>
                    <a:ext uri="{9D8B030D-6E8A-4147-A177-3AD203B41FA5}">
                      <a16:colId xmlns:a16="http://schemas.microsoft.com/office/drawing/2014/main" val="788535171"/>
                    </a:ext>
                  </a:extLst>
                </a:gridCol>
              </a:tblGrid>
              <a:tr h="730301">
                <a:tc>
                  <a:txBody>
                    <a:bodyPr/>
                    <a:lstStyle/>
                    <a:p>
                      <a:endParaRPr lang="en-US" sz="2400" dirty="0"/>
                    </a:p>
                  </a:txBody>
                  <a:tcPr/>
                </a:tc>
                <a:tc>
                  <a:txBody>
                    <a:bodyPr/>
                    <a:lstStyle/>
                    <a:p>
                      <a:r>
                        <a:rPr lang="en-US" sz="2400" dirty="0"/>
                        <a:t>Before (</a:t>
                      </a:r>
                      <a:r>
                        <a:rPr lang="en-US" sz="2400" dirty="0" err="1"/>
                        <a:t>Accuplacer</a:t>
                      </a:r>
                      <a:r>
                        <a:rPr lang="en-US" sz="2400" dirty="0"/>
                        <a:t>)</a:t>
                      </a:r>
                    </a:p>
                  </a:txBody>
                  <a:tcPr/>
                </a:tc>
                <a:tc>
                  <a:txBody>
                    <a:bodyPr/>
                    <a:lstStyle/>
                    <a:p>
                      <a:r>
                        <a:rPr lang="en-US" sz="2400" dirty="0"/>
                        <a:t>After (multiple</a:t>
                      </a:r>
                      <a:r>
                        <a:rPr lang="en-US" sz="2400" baseline="0" dirty="0"/>
                        <a:t> measures)</a:t>
                      </a:r>
                      <a:endParaRPr lang="en-US" sz="2400" dirty="0"/>
                    </a:p>
                  </a:txBody>
                  <a:tcPr/>
                </a:tc>
                <a:extLst>
                  <a:ext uri="{0D108BD9-81ED-4DB2-BD59-A6C34878D82A}">
                    <a16:rowId xmlns:a16="http://schemas.microsoft.com/office/drawing/2014/main" val="1705585318"/>
                  </a:ext>
                </a:extLst>
              </a:tr>
              <a:tr h="730301">
                <a:tc>
                  <a:txBody>
                    <a:bodyPr/>
                    <a:lstStyle/>
                    <a:p>
                      <a:r>
                        <a:rPr lang="en-US" sz="2400" dirty="0"/>
                        <a:t>African American</a:t>
                      </a:r>
                    </a:p>
                  </a:txBody>
                  <a:tcPr/>
                </a:tc>
                <a:tc>
                  <a:txBody>
                    <a:bodyPr/>
                    <a:lstStyle/>
                    <a:p>
                      <a:pPr algn="ctr"/>
                      <a:r>
                        <a:rPr lang="en-US" sz="2400" dirty="0"/>
                        <a:t>19%</a:t>
                      </a:r>
                    </a:p>
                  </a:txBody>
                  <a:tcPr/>
                </a:tc>
                <a:tc>
                  <a:txBody>
                    <a:bodyPr/>
                    <a:lstStyle/>
                    <a:p>
                      <a:pPr algn="ctr"/>
                      <a:r>
                        <a:rPr lang="en-US" sz="2400" dirty="0"/>
                        <a:t>81%</a:t>
                      </a:r>
                    </a:p>
                  </a:txBody>
                  <a:tcPr/>
                </a:tc>
                <a:extLst>
                  <a:ext uri="{0D108BD9-81ED-4DB2-BD59-A6C34878D82A}">
                    <a16:rowId xmlns:a16="http://schemas.microsoft.com/office/drawing/2014/main" val="1583573836"/>
                  </a:ext>
                </a:extLst>
              </a:tr>
              <a:tr h="730301">
                <a:tc>
                  <a:txBody>
                    <a:bodyPr/>
                    <a:lstStyle/>
                    <a:p>
                      <a:r>
                        <a:rPr lang="en-US" sz="2400" dirty="0"/>
                        <a:t>Hispanic</a:t>
                      </a:r>
                    </a:p>
                  </a:txBody>
                  <a:tcPr/>
                </a:tc>
                <a:tc>
                  <a:txBody>
                    <a:bodyPr/>
                    <a:lstStyle/>
                    <a:p>
                      <a:pPr algn="ctr"/>
                      <a:r>
                        <a:rPr lang="en-US" sz="2400" dirty="0"/>
                        <a:t>32%</a:t>
                      </a:r>
                    </a:p>
                  </a:txBody>
                  <a:tcPr/>
                </a:tc>
                <a:tc>
                  <a:txBody>
                    <a:bodyPr/>
                    <a:lstStyle/>
                    <a:p>
                      <a:pPr algn="ctr"/>
                      <a:r>
                        <a:rPr lang="en-US" sz="2400" dirty="0"/>
                        <a:t>62%</a:t>
                      </a:r>
                    </a:p>
                  </a:txBody>
                  <a:tcPr/>
                </a:tc>
                <a:extLst>
                  <a:ext uri="{0D108BD9-81ED-4DB2-BD59-A6C34878D82A}">
                    <a16:rowId xmlns:a16="http://schemas.microsoft.com/office/drawing/2014/main" val="1165609151"/>
                  </a:ext>
                </a:extLst>
              </a:tr>
              <a:tr h="730301">
                <a:tc>
                  <a:txBody>
                    <a:bodyPr/>
                    <a:lstStyle/>
                    <a:p>
                      <a:r>
                        <a:rPr lang="en-US" sz="2400" dirty="0"/>
                        <a:t>Native American</a:t>
                      </a:r>
                    </a:p>
                  </a:txBody>
                  <a:tcPr/>
                </a:tc>
                <a:tc>
                  <a:txBody>
                    <a:bodyPr/>
                    <a:lstStyle/>
                    <a:p>
                      <a:pPr algn="ctr"/>
                      <a:r>
                        <a:rPr lang="en-US" sz="2400" dirty="0"/>
                        <a:t>27%</a:t>
                      </a:r>
                    </a:p>
                  </a:txBody>
                  <a:tcPr/>
                </a:tc>
                <a:tc>
                  <a:txBody>
                    <a:bodyPr/>
                    <a:lstStyle/>
                    <a:p>
                      <a:pPr algn="ctr"/>
                      <a:r>
                        <a:rPr lang="en-US" sz="2400" dirty="0"/>
                        <a:t>68%</a:t>
                      </a:r>
                    </a:p>
                  </a:txBody>
                  <a:tcPr/>
                </a:tc>
                <a:extLst>
                  <a:ext uri="{0D108BD9-81ED-4DB2-BD59-A6C34878D82A}">
                    <a16:rowId xmlns:a16="http://schemas.microsoft.com/office/drawing/2014/main" val="1826171676"/>
                  </a:ext>
                </a:extLst>
              </a:tr>
              <a:tr h="730301">
                <a:tc>
                  <a:txBody>
                    <a:bodyPr/>
                    <a:lstStyle/>
                    <a:p>
                      <a:r>
                        <a:rPr lang="en-US" sz="2400" dirty="0"/>
                        <a:t>White</a:t>
                      </a:r>
                    </a:p>
                  </a:txBody>
                  <a:tcPr/>
                </a:tc>
                <a:tc>
                  <a:txBody>
                    <a:bodyPr/>
                    <a:lstStyle/>
                    <a:p>
                      <a:pPr algn="ctr"/>
                      <a:r>
                        <a:rPr lang="en-US" sz="2400" dirty="0"/>
                        <a:t>48%</a:t>
                      </a:r>
                    </a:p>
                  </a:txBody>
                  <a:tcPr/>
                </a:tc>
                <a:tc>
                  <a:txBody>
                    <a:bodyPr/>
                    <a:lstStyle/>
                    <a:p>
                      <a:pPr algn="ctr"/>
                      <a:r>
                        <a:rPr lang="en-US" sz="2400" dirty="0"/>
                        <a:t>85%</a:t>
                      </a:r>
                    </a:p>
                  </a:txBody>
                  <a:tcPr/>
                </a:tc>
                <a:extLst>
                  <a:ext uri="{0D108BD9-81ED-4DB2-BD59-A6C34878D82A}">
                    <a16:rowId xmlns:a16="http://schemas.microsoft.com/office/drawing/2014/main" val="1830303536"/>
                  </a:ext>
                </a:extLst>
              </a:tr>
            </a:tbl>
          </a:graphicData>
        </a:graphic>
      </p:graphicFrame>
    </p:spTree>
    <p:extLst>
      <p:ext uri="{BB962C8B-B14F-4D97-AF65-F5344CB8AC3E}">
        <p14:creationId xmlns:p14="http://schemas.microsoft.com/office/powerpoint/2010/main" val="392068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6600" y="568345"/>
            <a:ext cx="9697671" cy="1560716"/>
          </a:xfrm>
        </p:spPr>
        <p:txBody>
          <a:bodyPr/>
          <a:lstStyle/>
          <a:p>
            <a:r>
              <a:rPr lang="en-US" dirty="0"/>
              <a:t>Effect on equitable access: success rates in English 101</a:t>
            </a:r>
          </a:p>
        </p:txBody>
      </p:sp>
      <p:graphicFrame>
        <p:nvGraphicFramePr>
          <p:cNvPr id="4" name="Table 3"/>
          <p:cNvGraphicFramePr>
            <a:graphicFrameLocks noGrp="1"/>
          </p:cNvGraphicFramePr>
          <p:nvPr>
            <p:extLst>
              <p:ext uri="{D42A27DB-BD31-4B8C-83A1-F6EECF244321}">
                <p14:modId xmlns:p14="http://schemas.microsoft.com/office/powerpoint/2010/main" val="1715772007"/>
              </p:ext>
            </p:extLst>
          </p:nvPr>
        </p:nvGraphicFramePr>
        <p:xfrm>
          <a:off x="2006600" y="2438398"/>
          <a:ext cx="9217635" cy="3548744"/>
        </p:xfrm>
        <a:graphic>
          <a:graphicData uri="http://schemas.openxmlformats.org/drawingml/2006/table">
            <a:tbl>
              <a:tblPr firstRow="1" bandRow="1">
                <a:tableStyleId>{5C22544A-7EE6-4342-B048-85BDC9FD1C3A}</a:tableStyleId>
              </a:tblPr>
              <a:tblGrid>
                <a:gridCol w="3072545">
                  <a:extLst>
                    <a:ext uri="{9D8B030D-6E8A-4147-A177-3AD203B41FA5}">
                      <a16:colId xmlns:a16="http://schemas.microsoft.com/office/drawing/2014/main" val="3922887034"/>
                    </a:ext>
                  </a:extLst>
                </a:gridCol>
                <a:gridCol w="3072545">
                  <a:extLst>
                    <a:ext uri="{9D8B030D-6E8A-4147-A177-3AD203B41FA5}">
                      <a16:colId xmlns:a16="http://schemas.microsoft.com/office/drawing/2014/main" val="2900075841"/>
                    </a:ext>
                  </a:extLst>
                </a:gridCol>
                <a:gridCol w="3072545">
                  <a:extLst>
                    <a:ext uri="{9D8B030D-6E8A-4147-A177-3AD203B41FA5}">
                      <a16:colId xmlns:a16="http://schemas.microsoft.com/office/drawing/2014/main" val="788535171"/>
                    </a:ext>
                  </a:extLst>
                </a:gridCol>
              </a:tblGrid>
              <a:tr h="681446">
                <a:tc>
                  <a:txBody>
                    <a:bodyPr/>
                    <a:lstStyle/>
                    <a:p>
                      <a:endParaRPr lang="en-US" sz="2400" dirty="0"/>
                    </a:p>
                  </a:txBody>
                  <a:tcPr/>
                </a:tc>
                <a:tc>
                  <a:txBody>
                    <a:bodyPr/>
                    <a:lstStyle/>
                    <a:p>
                      <a:r>
                        <a:rPr lang="en-US" sz="2400" dirty="0"/>
                        <a:t>Before (</a:t>
                      </a:r>
                      <a:r>
                        <a:rPr lang="en-US" sz="2400" dirty="0" err="1"/>
                        <a:t>Accuplacer</a:t>
                      </a:r>
                      <a:r>
                        <a:rPr lang="en-US" sz="2400" dirty="0"/>
                        <a:t>)</a:t>
                      </a:r>
                    </a:p>
                  </a:txBody>
                  <a:tcPr/>
                </a:tc>
                <a:tc>
                  <a:txBody>
                    <a:bodyPr/>
                    <a:lstStyle/>
                    <a:p>
                      <a:r>
                        <a:rPr lang="en-US" sz="2400" dirty="0"/>
                        <a:t>After (multiple</a:t>
                      </a:r>
                      <a:r>
                        <a:rPr lang="en-US" sz="2400" baseline="0" dirty="0"/>
                        <a:t> measures)</a:t>
                      </a:r>
                      <a:endParaRPr lang="en-US" sz="2400" dirty="0"/>
                    </a:p>
                  </a:txBody>
                  <a:tcPr/>
                </a:tc>
                <a:extLst>
                  <a:ext uri="{0D108BD9-81ED-4DB2-BD59-A6C34878D82A}">
                    <a16:rowId xmlns:a16="http://schemas.microsoft.com/office/drawing/2014/main" val="1705585318"/>
                  </a:ext>
                </a:extLst>
              </a:tr>
              <a:tr h="681446">
                <a:tc>
                  <a:txBody>
                    <a:bodyPr/>
                    <a:lstStyle/>
                    <a:p>
                      <a:r>
                        <a:rPr lang="en-US" sz="2400" dirty="0"/>
                        <a:t>African American</a:t>
                      </a:r>
                    </a:p>
                  </a:txBody>
                  <a:tcPr/>
                </a:tc>
                <a:tc>
                  <a:txBody>
                    <a:bodyPr/>
                    <a:lstStyle/>
                    <a:p>
                      <a:pPr algn="ctr"/>
                      <a:r>
                        <a:rPr lang="en-US" sz="2400" dirty="0"/>
                        <a:t>71%</a:t>
                      </a:r>
                    </a:p>
                  </a:txBody>
                  <a:tcPr/>
                </a:tc>
                <a:tc>
                  <a:txBody>
                    <a:bodyPr/>
                    <a:lstStyle/>
                    <a:p>
                      <a:pPr algn="ctr"/>
                      <a:r>
                        <a:rPr lang="en-US" sz="2400" dirty="0"/>
                        <a:t>69%</a:t>
                      </a:r>
                    </a:p>
                  </a:txBody>
                  <a:tcPr/>
                </a:tc>
                <a:extLst>
                  <a:ext uri="{0D108BD9-81ED-4DB2-BD59-A6C34878D82A}">
                    <a16:rowId xmlns:a16="http://schemas.microsoft.com/office/drawing/2014/main" val="1583573836"/>
                  </a:ext>
                </a:extLst>
              </a:tr>
              <a:tr h="681446">
                <a:tc>
                  <a:txBody>
                    <a:bodyPr/>
                    <a:lstStyle/>
                    <a:p>
                      <a:r>
                        <a:rPr lang="en-US" sz="2400" dirty="0"/>
                        <a:t>Hispanic</a:t>
                      </a:r>
                    </a:p>
                  </a:txBody>
                  <a:tcPr/>
                </a:tc>
                <a:tc>
                  <a:txBody>
                    <a:bodyPr/>
                    <a:lstStyle/>
                    <a:p>
                      <a:pPr algn="ctr"/>
                      <a:r>
                        <a:rPr lang="en-US" sz="2400" dirty="0"/>
                        <a:t>77%</a:t>
                      </a:r>
                    </a:p>
                  </a:txBody>
                  <a:tcPr/>
                </a:tc>
                <a:tc>
                  <a:txBody>
                    <a:bodyPr/>
                    <a:lstStyle/>
                    <a:p>
                      <a:pPr algn="ctr"/>
                      <a:r>
                        <a:rPr lang="en-US" sz="2400" dirty="0"/>
                        <a:t>77%</a:t>
                      </a:r>
                    </a:p>
                  </a:txBody>
                  <a:tcPr/>
                </a:tc>
                <a:extLst>
                  <a:ext uri="{0D108BD9-81ED-4DB2-BD59-A6C34878D82A}">
                    <a16:rowId xmlns:a16="http://schemas.microsoft.com/office/drawing/2014/main" val="1165609151"/>
                  </a:ext>
                </a:extLst>
              </a:tr>
              <a:tr h="681446">
                <a:tc>
                  <a:txBody>
                    <a:bodyPr/>
                    <a:lstStyle/>
                    <a:p>
                      <a:r>
                        <a:rPr lang="en-US" sz="2400" dirty="0"/>
                        <a:t>Native American</a:t>
                      </a:r>
                    </a:p>
                  </a:txBody>
                  <a:tcPr/>
                </a:tc>
                <a:tc>
                  <a:txBody>
                    <a:bodyPr/>
                    <a:lstStyle/>
                    <a:p>
                      <a:pPr algn="ctr"/>
                      <a:r>
                        <a:rPr lang="en-US" sz="2400" dirty="0"/>
                        <a:t>69%</a:t>
                      </a:r>
                    </a:p>
                  </a:txBody>
                  <a:tcPr/>
                </a:tc>
                <a:tc>
                  <a:txBody>
                    <a:bodyPr/>
                    <a:lstStyle/>
                    <a:p>
                      <a:pPr algn="ctr"/>
                      <a:r>
                        <a:rPr lang="en-US" sz="2400" dirty="0"/>
                        <a:t>69%</a:t>
                      </a:r>
                    </a:p>
                  </a:txBody>
                  <a:tcPr/>
                </a:tc>
                <a:extLst>
                  <a:ext uri="{0D108BD9-81ED-4DB2-BD59-A6C34878D82A}">
                    <a16:rowId xmlns:a16="http://schemas.microsoft.com/office/drawing/2014/main" val="1826171676"/>
                  </a:ext>
                </a:extLst>
              </a:tr>
              <a:tr h="681446">
                <a:tc>
                  <a:txBody>
                    <a:bodyPr/>
                    <a:lstStyle/>
                    <a:p>
                      <a:r>
                        <a:rPr lang="en-US" sz="2400" dirty="0"/>
                        <a:t>White</a:t>
                      </a:r>
                    </a:p>
                  </a:txBody>
                  <a:tcPr/>
                </a:tc>
                <a:tc>
                  <a:txBody>
                    <a:bodyPr/>
                    <a:lstStyle/>
                    <a:p>
                      <a:pPr algn="ctr"/>
                      <a:r>
                        <a:rPr lang="en-US" sz="2400" dirty="0"/>
                        <a:t>82%</a:t>
                      </a:r>
                    </a:p>
                  </a:txBody>
                  <a:tcPr/>
                </a:tc>
                <a:tc>
                  <a:txBody>
                    <a:bodyPr/>
                    <a:lstStyle/>
                    <a:p>
                      <a:pPr algn="ctr"/>
                      <a:r>
                        <a:rPr lang="en-US" sz="2400" dirty="0"/>
                        <a:t>84%</a:t>
                      </a:r>
                    </a:p>
                  </a:txBody>
                  <a:tcPr/>
                </a:tc>
                <a:extLst>
                  <a:ext uri="{0D108BD9-81ED-4DB2-BD59-A6C34878D82A}">
                    <a16:rowId xmlns:a16="http://schemas.microsoft.com/office/drawing/2014/main" val="1830303536"/>
                  </a:ext>
                </a:extLst>
              </a:tr>
            </a:tbl>
          </a:graphicData>
        </a:graphic>
      </p:graphicFrame>
    </p:spTree>
    <p:extLst>
      <p:ext uri="{BB962C8B-B14F-4D97-AF65-F5344CB8AC3E}">
        <p14:creationId xmlns:p14="http://schemas.microsoft.com/office/powerpoint/2010/main" val="189745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5372" y="568345"/>
            <a:ext cx="9548900" cy="1560716"/>
          </a:xfrm>
        </p:spPr>
        <p:txBody>
          <a:bodyPr/>
          <a:lstStyle/>
          <a:p>
            <a:r>
              <a:rPr lang="en-US" dirty="0"/>
              <a:t>Interpretation</a:t>
            </a:r>
          </a:p>
        </p:txBody>
      </p:sp>
      <p:sp>
        <p:nvSpPr>
          <p:cNvPr id="3" name="Content Placeholder 2"/>
          <p:cNvSpPr>
            <a:spLocks noGrp="1"/>
          </p:cNvSpPr>
          <p:nvPr>
            <p:ph idx="1"/>
          </p:nvPr>
        </p:nvSpPr>
        <p:spPr>
          <a:xfrm>
            <a:off x="2024744" y="2438400"/>
            <a:ext cx="9679528" cy="3651504"/>
          </a:xfrm>
        </p:spPr>
        <p:txBody>
          <a:bodyPr>
            <a:noAutofit/>
          </a:bodyPr>
          <a:lstStyle/>
          <a:p>
            <a:r>
              <a:rPr lang="en-US" sz="2400" dirty="0" err="1"/>
              <a:t>Accuplacer</a:t>
            </a:r>
            <a:r>
              <a:rPr lang="en-US" sz="2400" dirty="0"/>
              <a:t> blocked students of color from first-year writing, and effectively from access to college, at significantly higher rates than whites.</a:t>
            </a:r>
          </a:p>
          <a:p>
            <a:r>
              <a:rPr lang="en-US" sz="2400" dirty="0"/>
              <a:t>Success rates show no justification for placement: success rates in 101 remained the same or very nearly the same.</a:t>
            </a:r>
          </a:p>
          <a:p>
            <a:r>
              <a:rPr lang="en-US" sz="2400" dirty="0" err="1"/>
              <a:t>Accuplacer</a:t>
            </a:r>
            <a:r>
              <a:rPr lang="en-US" sz="2400" dirty="0"/>
              <a:t> could not distinguish between those who would be or would not be successful in English 101 among demographic groups.</a:t>
            </a:r>
          </a:p>
          <a:p>
            <a:r>
              <a:rPr lang="en-US" sz="2400" dirty="0" err="1"/>
              <a:t>Accuplacer</a:t>
            </a:r>
            <a:r>
              <a:rPr lang="en-US" sz="2400" dirty="0"/>
              <a:t> sorted by race/ethnicity; effected disparate impact.</a:t>
            </a:r>
          </a:p>
        </p:txBody>
      </p:sp>
    </p:spTree>
    <p:extLst>
      <p:ext uri="{BB962C8B-B14F-4D97-AF65-F5344CB8AC3E}">
        <p14:creationId xmlns:p14="http://schemas.microsoft.com/office/powerpoint/2010/main" val="2840298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500" y="568345"/>
            <a:ext cx="9481771" cy="1560716"/>
          </a:xfrm>
        </p:spPr>
        <p:txBody>
          <a:bodyPr/>
          <a:lstStyle/>
          <a:p>
            <a:r>
              <a:rPr lang="en-US" dirty="0"/>
              <a:t>From multiple measures to informed self-placement</a:t>
            </a:r>
          </a:p>
        </p:txBody>
      </p:sp>
      <p:sp>
        <p:nvSpPr>
          <p:cNvPr id="3" name="Content Placeholder 2"/>
          <p:cNvSpPr>
            <a:spLocks noGrp="1"/>
          </p:cNvSpPr>
          <p:nvPr>
            <p:ph idx="1"/>
          </p:nvPr>
        </p:nvSpPr>
        <p:spPr>
          <a:xfrm>
            <a:off x="2222500" y="2438400"/>
            <a:ext cx="9481771" cy="3651504"/>
          </a:xfrm>
        </p:spPr>
        <p:txBody>
          <a:bodyPr/>
          <a:lstStyle/>
          <a:p>
            <a:pPr marL="0" indent="0">
              <a:buNone/>
            </a:pPr>
            <a:r>
              <a:rPr lang="en-US" sz="2400" dirty="0"/>
              <a:t>However, we still had an equitable access gap:</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53513911"/>
              </p:ext>
            </p:extLst>
          </p:nvPr>
        </p:nvGraphicFramePr>
        <p:xfrm>
          <a:off x="2222498" y="3056466"/>
          <a:ext cx="8995230" cy="3033440"/>
        </p:xfrm>
        <a:graphic>
          <a:graphicData uri="http://schemas.openxmlformats.org/drawingml/2006/table">
            <a:tbl>
              <a:tblPr firstRow="1" bandRow="1">
                <a:tableStyleId>{5C22544A-7EE6-4342-B048-85BDC9FD1C3A}</a:tableStyleId>
              </a:tblPr>
              <a:tblGrid>
                <a:gridCol w="4497615">
                  <a:extLst>
                    <a:ext uri="{9D8B030D-6E8A-4147-A177-3AD203B41FA5}">
                      <a16:colId xmlns:a16="http://schemas.microsoft.com/office/drawing/2014/main" val="1608842912"/>
                    </a:ext>
                  </a:extLst>
                </a:gridCol>
                <a:gridCol w="4497615">
                  <a:extLst>
                    <a:ext uri="{9D8B030D-6E8A-4147-A177-3AD203B41FA5}">
                      <a16:colId xmlns:a16="http://schemas.microsoft.com/office/drawing/2014/main" val="2341559752"/>
                    </a:ext>
                  </a:extLst>
                </a:gridCol>
              </a:tblGrid>
              <a:tr h="606688">
                <a:tc>
                  <a:txBody>
                    <a:bodyPr/>
                    <a:lstStyle/>
                    <a:p>
                      <a:endParaRPr lang="en-US" sz="2400" dirty="0"/>
                    </a:p>
                  </a:txBody>
                  <a:tcPr/>
                </a:tc>
                <a:tc>
                  <a:txBody>
                    <a:bodyPr/>
                    <a:lstStyle/>
                    <a:p>
                      <a:r>
                        <a:rPr lang="en-US" sz="2400" baseline="0" dirty="0"/>
                        <a:t>Placement into ENGL&amp;101</a:t>
                      </a:r>
                      <a:endParaRPr lang="en-US" sz="2400" dirty="0"/>
                    </a:p>
                  </a:txBody>
                  <a:tcPr/>
                </a:tc>
                <a:extLst>
                  <a:ext uri="{0D108BD9-81ED-4DB2-BD59-A6C34878D82A}">
                    <a16:rowId xmlns:a16="http://schemas.microsoft.com/office/drawing/2014/main" val="1854074565"/>
                  </a:ext>
                </a:extLst>
              </a:tr>
              <a:tr h="606688">
                <a:tc>
                  <a:txBody>
                    <a:bodyPr/>
                    <a:lstStyle/>
                    <a:p>
                      <a:r>
                        <a:rPr lang="en-US" sz="2400" dirty="0"/>
                        <a:t>African American</a:t>
                      </a:r>
                    </a:p>
                  </a:txBody>
                  <a:tcPr/>
                </a:tc>
                <a:tc>
                  <a:txBody>
                    <a:bodyPr/>
                    <a:lstStyle/>
                    <a:p>
                      <a:pPr algn="ctr"/>
                      <a:r>
                        <a:rPr lang="en-US" sz="2400" dirty="0"/>
                        <a:t>81%</a:t>
                      </a:r>
                    </a:p>
                  </a:txBody>
                  <a:tcPr/>
                </a:tc>
                <a:extLst>
                  <a:ext uri="{0D108BD9-81ED-4DB2-BD59-A6C34878D82A}">
                    <a16:rowId xmlns:a16="http://schemas.microsoft.com/office/drawing/2014/main" val="2750654055"/>
                  </a:ext>
                </a:extLst>
              </a:tr>
              <a:tr h="606688">
                <a:tc>
                  <a:txBody>
                    <a:bodyPr/>
                    <a:lstStyle/>
                    <a:p>
                      <a:r>
                        <a:rPr lang="en-US" sz="2400" dirty="0"/>
                        <a:t>Hispanic</a:t>
                      </a:r>
                    </a:p>
                  </a:txBody>
                  <a:tcPr/>
                </a:tc>
                <a:tc>
                  <a:txBody>
                    <a:bodyPr/>
                    <a:lstStyle/>
                    <a:p>
                      <a:pPr algn="ctr"/>
                      <a:r>
                        <a:rPr lang="en-US" sz="2400" dirty="0"/>
                        <a:t>62%</a:t>
                      </a:r>
                    </a:p>
                  </a:txBody>
                  <a:tcPr/>
                </a:tc>
                <a:extLst>
                  <a:ext uri="{0D108BD9-81ED-4DB2-BD59-A6C34878D82A}">
                    <a16:rowId xmlns:a16="http://schemas.microsoft.com/office/drawing/2014/main" val="2899456285"/>
                  </a:ext>
                </a:extLst>
              </a:tr>
              <a:tr h="606688">
                <a:tc>
                  <a:txBody>
                    <a:bodyPr/>
                    <a:lstStyle/>
                    <a:p>
                      <a:r>
                        <a:rPr lang="en-US" sz="2400" dirty="0"/>
                        <a:t>Native American</a:t>
                      </a:r>
                    </a:p>
                  </a:txBody>
                  <a:tcPr/>
                </a:tc>
                <a:tc>
                  <a:txBody>
                    <a:bodyPr/>
                    <a:lstStyle/>
                    <a:p>
                      <a:pPr algn="ctr"/>
                      <a:r>
                        <a:rPr lang="en-US" sz="2400" dirty="0"/>
                        <a:t>68%</a:t>
                      </a:r>
                    </a:p>
                  </a:txBody>
                  <a:tcPr/>
                </a:tc>
                <a:extLst>
                  <a:ext uri="{0D108BD9-81ED-4DB2-BD59-A6C34878D82A}">
                    <a16:rowId xmlns:a16="http://schemas.microsoft.com/office/drawing/2014/main" val="1519268647"/>
                  </a:ext>
                </a:extLst>
              </a:tr>
              <a:tr h="606688">
                <a:tc>
                  <a:txBody>
                    <a:bodyPr/>
                    <a:lstStyle/>
                    <a:p>
                      <a:r>
                        <a:rPr lang="en-US" sz="2400" dirty="0"/>
                        <a:t>White</a:t>
                      </a:r>
                    </a:p>
                  </a:txBody>
                  <a:tcPr/>
                </a:tc>
                <a:tc>
                  <a:txBody>
                    <a:bodyPr/>
                    <a:lstStyle/>
                    <a:p>
                      <a:pPr algn="ctr"/>
                      <a:r>
                        <a:rPr lang="en-US" sz="2400" dirty="0"/>
                        <a:t>85%</a:t>
                      </a:r>
                    </a:p>
                  </a:txBody>
                  <a:tcPr/>
                </a:tc>
                <a:extLst>
                  <a:ext uri="{0D108BD9-81ED-4DB2-BD59-A6C34878D82A}">
                    <a16:rowId xmlns:a16="http://schemas.microsoft.com/office/drawing/2014/main" val="976442133"/>
                  </a:ext>
                </a:extLst>
              </a:tr>
            </a:tbl>
          </a:graphicData>
        </a:graphic>
      </p:graphicFrame>
    </p:spTree>
    <p:extLst>
      <p:ext uri="{BB962C8B-B14F-4D97-AF65-F5344CB8AC3E}">
        <p14:creationId xmlns:p14="http://schemas.microsoft.com/office/powerpoint/2010/main" val="2307408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863599"/>
            <a:ext cx="9570671" cy="1265461"/>
          </a:xfrm>
        </p:spPr>
        <p:txBody>
          <a:bodyPr/>
          <a:lstStyle/>
          <a:p>
            <a:r>
              <a:rPr lang="en-US" dirty="0"/>
              <a:t>ISP placement: raw numbers</a:t>
            </a:r>
          </a:p>
        </p:txBody>
      </p:sp>
      <p:graphicFrame>
        <p:nvGraphicFramePr>
          <p:cNvPr id="4" name="Table 3"/>
          <p:cNvGraphicFramePr>
            <a:graphicFrameLocks noGrp="1"/>
          </p:cNvGraphicFramePr>
          <p:nvPr>
            <p:extLst>
              <p:ext uri="{D42A27DB-BD31-4B8C-83A1-F6EECF244321}">
                <p14:modId xmlns:p14="http://schemas.microsoft.com/office/powerpoint/2010/main" val="3273774058"/>
              </p:ext>
            </p:extLst>
          </p:nvPr>
        </p:nvGraphicFramePr>
        <p:xfrm>
          <a:off x="1993900" y="2438400"/>
          <a:ext cx="9613900" cy="3474919"/>
        </p:xfrm>
        <a:graphic>
          <a:graphicData uri="http://schemas.openxmlformats.org/drawingml/2006/table">
            <a:tbl>
              <a:tblPr firstRow="1" bandRow="1">
                <a:tableStyleId>{5C22544A-7EE6-4342-B048-85BDC9FD1C3A}</a:tableStyleId>
              </a:tblPr>
              <a:tblGrid>
                <a:gridCol w="7165360">
                  <a:extLst>
                    <a:ext uri="{9D8B030D-6E8A-4147-A177-3AD203B41FA5}">
                      <a16:colId xmlns:a16="http://schemas.microsoft.com/office/drawing/2014/main" val="173235433"/>
                    </a:ext>
                  </a:extLst>
                </a:gridCol>
                <a:gridCol w="2448540">
                  <a:extLst>
                    <a:ext uri="{9D8B030D-6E8A-4147-A177-3AD203B41FA5}">
                      <a16:colId xmlns:a16="http://schemas.microsoft.com/office/drawing/2014/main" val="4231052712"/>
                    </a:ext>
                  </a:extLst>
                </a:gridCol>
              </a:tblGrid>
              <a:tr h="561139">
                <a:tc>
                  <a:txBody>
                    <a:bodyPr/>
                    <a:lstStyle/>
                    <a:p>
                      <a:endParaRPr lang="en-US" dirty="0"/>
                    </a:p>
                  </a:txBody>
                  <a:tcPr/>
                </a:tc>
                <a:tc>
                  <a:txBody>
                    <a:bodyPr/>
                    <a:lstStyle/>
                    <a:p>
                      <a:pPr algn="ctr"/>
                      <a:endParaRPr lang="en-US" dirty="0"/>
                    </a:p>
                  </a:txBody>
                  <a:tcPr/>
                </a:tc>
                <a:extLst>
                  <a:ext uri="{0D108BD9-81ED-4DB2-BD59-A6C34878D82A}">
                    <a16:rowId xmlns:a16="http://schemas.microsoft.com/office/drawing/2014/main" val="835046762"/>
                  </a:ext>
                </a:extLst>
              </a:tr>
              <a:tr h="561139">
                <a:tc>
                  <a:txBody>
                    <a:bodyPr/>
                    <a:lstStyle/>
                    <a:p>
                      <a:r>
                        <a:rPr lang="en-US" sz="2400" dirty="0"/>
                        <a:t>Number</a:t>
                      </a:r>
                      <a:r>
                        <a:rPr lang="en-US" sz="2400" baseline="0" dirty="0"/>
                        <a:t> of students using ISP</a:t>
                      </a:r>
                      <a:endParaRPr lang="en-US" sz="2400" dirty="0"/>
                    </a:p>
                  </a:txBody>
                  <a:tcPr/>
                </a:tc>
                <a:tc>
                  <a:txBody>
                    <a:bodyPr/>
                    <a:lstStyle/>
                    <a:p>
                      <a:pPr algn="ctr"/>
                      <a:r>
                        <a:rPr lang="en-US" sz="2400" dirty="0"/>
                        <a:t>1082</a:t>
                      </a:r>
                    </a:p>
                  </a:txBody>
                  <a:tcPr/>
                </a:tc>
                <a:extLst>
                  <a:ext uri="{0D108BD9-81ED-4DB2-BD59-A6C34878D82A}">
                    <a16:rowId xmlns:a16="http://schemas.microsoft.com/office/drawing/2014/main" val="942396282"/>
                  </a:ext>
                </a:extLst>
              </a:tr>
              <a:tr h="561139">
                <a:tc>
                  <a:txBody>
                    <a:bodyPr/>
                    <a:lstStyle/>
                    <a:p>
                      <a:r>
                        <a:rPr lang="en-US" sz="2400" dirty="0"/>
                        <a:t>Percentage of students choosing “college-level English”</a:t>
                      </a:r>
                    </a:p>
                  </a:txBody>
                  <a:tcPr/>
                </a:tc>
                <a:tc>
                  <a:txBody>
                    <a:bodyPr/>
                    <a:lstStyle/>
                    <a:p>
                      <a:pPr algn="ctr"/>
                      <a:r>
                        <a:rPr lang="en-US" sz="2400" dirty="0"/>
                        <a:t>94%</a:t>
                      </a:r>
                    </a:p>
                  </a:txBody>
                  <a:tcPr/>
                </a:tc>
                <a:extLst>
                  <a:ext uri="{0D108BD9-81ED-4DB2-BD59-A6C34878D82A}">
                    <a16:rowId xmlns:a16="http://schemas.microsoft.com/office/drawing/2014/main" val="3681447671"/>
                  </a:ext>
                </a:extLst>
              </a:tr>
              <a:tr h="561139">
                <a:tc>
                  <a:txBody>
                    <a:bodyPr/>
                    <a:lstStyle/>
                    <a:p>
                      <a:r>
                        <a:rPr lang="en-US" sz="2400" dirty="0"/>
                        <a:t>Percentage of students choosing “pre-college-level English”</a:t>
                      </a:r>
                    </a:p>
                  </a:txBody>
                  <a:tcPr/>
                </a:tc>
                <a:tc>
                  <a:txBody>
                    <a:bodyPr/>
                    <a:lstStyle/>
                    <a:p>
                      <a:pPr algn="ctr"/>
                      <a:r>
                        <a:rPr lang="en-US" sz="2400" dirty="0"/>
                        <a:t>3%</a:t>
                      </a:r>
                    </a:p>
                  </a:txBody>
                  <a:tcPr/>
                </a:tc>
                <a:extLst>
                  <a:ext uri="{0D108BD9-81ED-4DB2-BD59-A6C34878D82A}">
                    <a16:rowId xmlns:a16="http://schemas.microsoft.com/office/drawing/2014/main" val="2331625922"/>
                  </a:ext>
                </a:extLst>
              </a:tr>
              <a:tr h="968542">
                <a:tc>
                  <a:txBody>
                    <a:bodyPr/>
                    <a:lstStyle/>
                    <a:p>
                      <a:r>
                        <a:rPr lang="en-US" sz="2400" dirty="0"/>
                        <a:t>Percentage of students unsure, “need assistance”: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3%</a:t>
                      </a:r>
                    </a:p>
                    <a:p>
                      <a:pPr algn="ctr"/>
                      <a:endParaRPr lang="en-US" sz="2400" dirty="0"/>
                    </a:p>
                  </a:txBody>
                  <a:tcPr/>
                </a:tc>
                <a:extLst>
                  <a:ext uri="{0D108BD9-81ED-4DB2-BD59-A6C34878D82A}">
                    <a16:rowId xmlns:a16="http://schemas.microsoft.com/office/drawing/2014/main" val="3282274622"/>
                  </a:ext>
                </a:extLst>
              </a:tr>
            </a:tbl>
          </a:graphicData>
        </a:graphic>
      </p:graphicFrame>
    </p:spTree>
    <p:extLst>
      <p:ext uri="{BB962C8B-B14F-4D97-AF65-F5344CB8AC3E}">
        <p14:creationId xmlns:p14="http://schemas.microsoft.com/office/powerpoint/2010/main" val="401042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0" y="568345"/>
            <a:ext cx="9672271" cy="1560716"/>
          </a:xfrm>
        </p:spPr>
        <p:txBody>
          <a:bodyPr/>
          <a:lstStyle/>
          <a:p>
            <a:r>
              <a:rPr lang="en-US" dirty="0"/>
              <a:t>ISP disaggregated data to be assessed January 2019</a:t>
            </a:r>
          </a:p>
        </p:txBody>
      </p:sp>
      <p:sp>
        <p:nvSpPr>
          <p:cNvPr id="3" name="Content Placeholder 2"/>
          <p:cNvSpPr>
            <a:spLocks noGrp="1"/>
          </p:cNvSpPr>
          <p:nvPr>
            <p:ph idx="1"/>
          </p:nvPr>
        </p:nvSpPr>
        <p:spPr>
          <a:xfrm>
            <a:off x="2032000" y="2438400"/>
            <a:ext cx="9672271" cy="3651504"/>
          </a:xfrm>
        </p:spPr>
        <p:txBody>
          <a:bodyPr>
            <a:noAutofit/>
          </a:bodyPr>
          <a:lstStyle/>
          <a:p>
            <a:r>
              <a:rPr lang="en-US" sz="2400" dirty="0"/>
              <a:t>What percentage of students enrolled in a college-level English course (101, 174, lit) first quarter?</a:t>
            </a:r>
          </a:p>
          <a:p>
            <a:r>
              <a:rPr lang="en-US" sz="2400" dirty="0"/>
              <a:t>What percentage of students enrolled in a pre-college English class (Dev Ed, ABE, ESL/ELL)?</a:t>
            </a:r>
          </a:p>
          <a:p>
            <a:r>
              <a:rPr lang="en-US" sz="2400" dirty="0"/>
              <a:t>What are the success rates in college-level English?</a:t>
            </a:r>
          </a:p>
          <a:p>
            <a:r>
              <a:rPr lang="en-US" sz="2400" dirty="0"/>
              <a:t>What are the success rates in pre-college-level English?</a:t>
            </a:r>
          </a:p>
          <a:p>
            <a:r>
              <a:rPr lang="en-US" sz="2400" dirty="0"/>
              <a:t>Future data: success rates in first-class second quarter; success rates in second English class; overall persistence, completion, and success rates.</a:t>
            </a:r>
          </a:p>
        </p:txBody>
      </p:sp>
    </p:spTree>
    <p:extLst>
      <p:ext uri="{BB962C8B-B14F-4D97-AF65-F5344CB8AC3E}">
        <p14:creationId xmlns:p14="http://schemas.microsoft.com/office/powerpoint/2010/main" val="4201945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3300" y="1143000"/>
            <a:ext cx="9430971" cy="986060"/>
          </a:xfrm>
        </p:spPr>
        <p:txBody>
          <a:bodyPr/>
          <a:lstStyle/>
          <a:p>
            <a:r>
              <a:rPr lang="en-US" dirty="0"/>
              <a:t>In sum. . .</a:t>
            </a:r>
          </a:p>
        </p:txBody>
      </p:sp>
      <p:sp>
        <p:nvSpPr>
          <p:cNvPr id="3" name="Content Placeholder 2"/>
          <p:cNvSpPr>
            <a:spLocks noGrp="1"/>
          </p:cNvSpPr>
          <p:nvPr>
            <p:ph idx="1"/>
          </p:nvPr>
        </p:nvSpPr>
        <p:spPr>
          <a:xfrm>
            <a:off x="2273300" y="2438400"/>
            <a:ext cx="9430971" cy="3651504"/>
          </a:xfrm>
        </p:spPr>
        <p:txBody>
          <a:bodyPr>
            <a:noAutofit/>
          </a:bodyPr>
          <a:lstStyle/>
          <a:p>
            <a:r>
              <a:rPr lang="en-US" sz="2400" dirty="0"/>
              <a:t>We looked at the data on access (the goal) and made changes to the process:</a:t>
            </a:r>
          </a:p>
          <a:p>
            <a:pPr lvl="1"/>
            <a:r>
              <a:rPr lang="en-US" sz="2200" dirty="0" err="1"/>
              <a:t>Accuplacer</a:t>
            </a:r>
            <a:r>
              <a:rPr lang="en-US" sz="2200" dirty="0"/>
              <a:t> had a disparate impact</a:t>
            </a:r>
          </a:p>
          <a:p>
            <a:pPr lvl="1"/>
            <a:r>
              <a:rPr lang="en-US" sz="2200" dirty="0"/>
              <a:t>Multiple measures reversed placement trends </a:t>
            </a:r>
            <a:r>
              <a:rPr lang="en-US" sz="2200" i="1" dirty="0"/>
              <a:t>of</a:t>
            </a:r>
            <a:r>
              <a:rPr lang="en-US" sz="2200" dirty="0"/>
              <a:t> demographic groups but not </a:t>
            </a:r>
            <a:r>
              <a:rPr lang="en-US" sz="2200" i="1" dirty="0"/>
              <a:t>between</a:t>
            </a:r>
            <a:r>
              <a:rPr lang="en-US" sz="2200" dirty="0"/>
              <a:t> groups</a:t>
            </a:r>
          </a:p>
          <a:p>
            <a:pPr lvl="1"/>
            <a:r>
              <a:rPr lang="en-US" sz="2200" dirty="0"/>
              <a:t>Informed self-placement puts students in charge: agency</a:t>
            </a:r>
          </a:p>
          <a:p>
            <a:pPr lvl="1"/>
            <a:r>
              <a:rPr lang="en-US" sz="2200" dirty="0"/>
              <a:t>Disaggregated data available Jan. 2019</a:t>
            </a:r>
            <a:endParaRPr lang="en-US" sz="2200" i="1" dirty="0"/>
          </a:p>
        </p:txBody>
      </p:sp>
    </p:spTree>
    <p:extLst>
      <p:ext uri="{BB962C8B-B14F-4D97-AF65-F5344CB8AC3E}">
        <p14:creationId xmlns:p14="http://schemas.microsoft.com/office/powerpoint/2010/main" val="2828600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3300" y="1143000"/>
            <a:ext cx="9430971" cy="986060"/>
          </a:xfrm>
        </p:spPr>
        <p:txBody>
          <a:bodyPr/>
          <a:lstStyle/>
          <a:p>
            <a:r>
              <a:rPr lang="en-US" dirty="0"/>
              <a:t>Driving questions . . .</a:t>
            </a:r>
          </a:p>
        </p:txBody>
      </p:sp>
      <p:sp>
        <p:nvSpPr>
          <p:cNvPr id="3" name="Content Placeholder 2"/>
          <p:cNvSpPr>
            <a:spLocks noGrp="1"/>
          </p:cNvSpPr>
          <p:nvPr>
            <p:ph idx="1"/>
          </p:nvPr>
        </p:nvSpPr>
        <p:spPr>
          <a:xfrm>
            <a:off x="2273300" y="2438400"/>
            <a:ext cx="9430971" cy="3651504"/>
          </a:xfrm>
        </p:spPr>
        <p:txBody>
          <a:bodyPr>
            <a:noAutofit/>
          </a:bodyPr>
          <a:lstStyle/>
          <a:p>
            <a:pPr marL="0" indent="0">
              <a:buNone/>
            </a:pPr>
            <a:r>
              <a:rPr lang="en-US" sz="2200" i="1" dirty="0"/>
              <a:t>How do our students gain access to ENGL&amp;101? What do the disaggregated data show? What barriers stand in the way? How can we remove as many barriers as possible and how can we increase student agency while maintaining acceptable success rates in first class and second class?</a:t>
            </a:r>
          </a:p>
        </p:txBody>
      </p:sp>
    </p:spTree>
    <p:extLst>
      <p:ext uri="{BB962C8B-B14F-4D97-AF65-F5344CB8AC3E}">
        <p14:creationId xmlns:p14="http://schemas.microsoft.com/office/powerpoint/2010/main" val="4279247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1012371"/>
            <a:ext cx="8770571" cy="1116690"/>
          </a:xfrm>
        </p:spPr>
        <p:txBody>
          <a:bodyPr/>
          <a:lstStyle/>
          <a:p>
            <a:r>
              <a:rPr lang="en-US" dirty="0"/>
              <a:t>Disparate impact</a:t>
            </a:r>
          </a:p>
        </p:txBody>
      </p:sp>
      <p:sp>
        <p:nvSpPr>
          <p:cNvPr id="3" name="Content Placeholder 2"/>
          <p:cNvSpPr>
            <a:spLocks noGrp="1"/>
          </p:cNvSpPr>
          <p:nvPr>
            <p:ph idx="1"/>
          </p:nvPr>
        </p:nvSpPr>
        <p:spPr/>
        <p:txBody>
          <a:bodyPr/>
          <a:lstStyle/>
          <a:p>
            <a:pPr marL="0" indent="0">
              <a:buNone/>
            </a:pPr>
            <a:r>
              <a:rPr lang="en-US" sz="2400" dirty="0"/>
              <a:t>“We can . . . define disparate impact discrimination as the unintended racial differences in outcomes resulting from facially neutral policies or practices. . . . Because discrimination flows from the test design, process, or use of test scores, rather than from the intent of the test giver, disparate impact analysis focuses on the </a:t>
            </a:r>
            <a:r>
              <a:rPr lang="en-US" sz="2400" i="1" dirty="0"/>
              <a:t>consequences</a:t>
            </a:r>
            <a:r>
              <a:rPr lang="en-US" sz="2400" dirty="0"/>
              <a:t> of specific testing practices.”</a:t>
            </a:r>
          </a:p>
          <a:p>
            <a:pPr marL="0" indent="0">
              <a:buNone/>
            </a:pPr>
            <a:endParaRPr lang="en-US" dirty="0"/>
          </a:p>
          <a:p>
            <a:pPr marL="320040" lvl="1" indent="0">
              <a:buNone/>
            </a:pPr>
            <a:r>
              <a:rPr lang="en-US" sz="1400" dirty="0"/>
              <a:t>Poe, M., Elliot, N., Cogan, J., &amp; </a:t>
            </a:r>
            <a:r>
              <a:rPr lang="en-US" sz="1400" dirty="0" err="1"/>
              <a:t>Nurudeen</a:t>
            </a:r>
            <a:r>
              <a:rPr lang="en-US" sz="1400" dirty="0"/>
              <a:t>, T. (2014). The legal and the local: Using disparate impact analysis to understand the consequences of writing assessment. </a:t>
            </a:r>
            <a:r>
              <a:rPr lang="en-US" sz="1400" i="1" dirty="0"/>
              <a:t>College Composition and Communication, </a:t>
            </a:r>
            <a:r>
              <a:rPr lang="en-US" sz="1400" dirty="0"/>
              <a:t>65(4), 588-611.</a:t>
            </a:r>
          </a:p>
        </p:txBody>
      </p:sp>
    </p:spTree>
    <p:extLst>
      <p:ext uri="{BB962C8B-B14F-4D97-AF65-F5344CB8AC3E}">
        <p14:creationId xmlns:p14="http://schemas.microsoft.com/office/powerpoint/2010/main" val="1103412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996043"/>
            <a:ext cx="8770571" cy="1133018"/>
          </a:xfrm>
        </p:spPr>
        <p:txBody>
          <a:bodyPr>
            <a:normAutofit/>
          </a:bodyPr>
          <a:lstStyle/>
          <a:p>
            <a:r>
              <a:rPr lang="en-US" sz="4000" dirty="0"/>
              <a:t>References and acknowledgements</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Inoue, A. B., &amp; Poe, M. (2012). </a:t>
            </a:r>
            <a:r>
              <a:rPr lang="en-US" i="1" dirty="0"/>
              <a:t>Race and Writing Assessment</a:t>
            </a:r>
            <a:r>
              <a:rPr lang="en-US" dirty="0"/>
              <a:t>. New York, NY: Peter Lang.</a:t>
            </a:r>
          </a:p>
          <a:p>
            <a:pPr marL="0" indent="0">
              <a:buNone/>
            </a:pPr>
            <a:r>
              <a:rPr lang="en-US" dirty="0"/>
              <a:t>Poe, M., Elliot, N., Cogan, J., &amp; </a:t>
            </a:r>
            <a:r>
              <a:rPr lang="en-US" dirty="0" err="1"/>
              <a:t>Nurudeen</a:t>
            </a:r>
            <a:r>
              <a:rPr lang="en-US" dirty="0"/>
              <a:t>, T. (2014). The legal and the local: Using disparate impact analysis to understand the consequences of writing assessment. </a:t>
            </a:r>
            <a:r>
              <a:rPr lang="en-US" i="1" dirty="0"/>
              <a:t>College Composition and Communication, </a:t>
            </a:r>
            <a:r>
              <a:rPr lang="en-US" dirty="0"/>
              <a:t>65(4), 588-611.</a:t>
            </a:r>
          </a:p>
          <a:p>
            <a:pPr marL="0" indent="0">
              <a:buNone/>
            </a:pPr>
            <a:r>
              <a:rPr lang="en-US" dirty="0"/>
              <a:t>Scott-Clayton, J. (2012). Do High-Stakes Placement Exams Predict College Success? CCRC Working Paper No. 41. New York, NY: Community College Research Center.</a:t>
            </a:r>
          </a:p>
          <a:p>
            <a:pPr algn="ctr">
              <a:buFont typeface="Wingdings" panose="05000000000000000000" pitchFamily="2" charset="2"/>
              <a:buChar char="v"/>
            </a:pPr>
            <a:r>
              <a:rPr lang="en-US" dirty="0"/>
              <a:t>.</a:t>
            </a:r>
          </a:p>
          <a:p>
            <a:pPr marL="0" indent="0">
              <a:buNone/>
            </a:pPr>
            <a:r>
              <a:rPr lang="en-US" dirty="0"/>
              <a:t>Thanks to Anne-Marie Karlberg, Kim </a:t>
            </a:r>
            <a:r>
              <a:rPr lang="en-US" dirty="0" err="1"/>
              <a:t>Struiksma</a:t>
            </a:r>
            <a:r>
              <a:rPr lang="en-US" dirty="0"/>
              <a:t>, and Peter Horne of the Assessment Office at Whatcom Community College for the interactive data dashboards.</a:t>
            </a:r>
          </a:p>
        </p:txBody>
      </p:sp>
    </p:spTree>
    <p:extLst>
      <p:ext uri="{BB962C8B-B14F-4D97-AF65-F5344CB8AC3E}">
        <p14:creationId xmlns:p14="http://schemas.microsoft.com/office/powerpoint/2010/main" val="4182534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1061357"/>
            <a:ext cx="8770571" cy="1067704"/>
          </a:xfrm>
        </p:spPr>
        <p:txBody>
          <a:bodyPr/>
          <a:lstStyle/>
          <a:p>
            <a:r>
              <a:rPr lang="en-US" dirty="0"/>
              <a:t>Question</a:t>
            </a:r>
          </a:p>
        </p:txBody>
      </p:sp>
      <p:sp>
        <p:nvSpPr>
          <p:cNvPr id="3" name="Content Placeholder 2"/>
          <p:cNvSpPr>
            <a:spLocks noGrp="1"/>
          </p:cNvSpPr>
          <p:nvPr>
            <p:ph idx="1"/>
          </p:nvPr>
        </p:nvSpPr>
        <p:spPr>
          <a:xfrm>
            <a:off x="2933700" y="2273300"/>
            <a:ext cx="8770571" cy="3651504"/>
          </a:xfrm>
        </p:spPr>
        <p:txBody>
          <a:bodyPr>
            <a:noAutofit/>
          </a:bodyPr>
          <a:lstStyle/>
          <a:p>
            <a:pPr marL="0" indent="0">
              <a:buNone/>
            </a:pPr>
            <a:r>
              <a:rPr lang="en-US" sz="2400" dirty="0"/>
              <a:t>What were the consequences of our placement practices and what effect has our reform efforts had on creating equitable access to first-year writing?</a:t>
            </a:r>
          </a:p>
        </p:txBody>
      </p:sp>
    </p:spTree>
    <p:extLst>
      <p:ext uri="{BB962C8B-B14F-4D97-AF65-F5344CB8AC3E}">
        <p14:creationId xmlns:p14="http://schemas.microsoft.com/office/powerpoint/2010/main" val="138325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Placement by </a:t>
            </a:r>
            <a:r>
              <a:rPr lang="en-US" dirty="0" err="1"/>
              <a:t>Accuplacer</a:t>
            </a:r>
            <a:r>
              <a:rPr lang="en-US" dirty="0"/>
              <a:t> sentence-skills/reading score: 2011-14</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309688776"/>
              </p:ext>
            </p:extLst>
          </p:nvPr>
        </p:nvGraphicFramePr>
        <p:xfrm>
          <a:off x="2933700" y="2438400"/>
          <a:ext cx="8770938" cy="3975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1090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African-American placement by </a:t>
            </a:r>
            <a:r>
              <a:rPr lang="en-US" dirty="0" err="1"/>
              <a:t>Accuplacer</a:t>
            </a:r>
            <a:r>
              <a:rPr lang="en-US" dirty="0"/>
              <a:t>: 2011-14</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824205434"/>
              </p:ext>
            </p:extLst>
          </p:nvPr>
        </p:nvGraphicFramePr>
        <p:xfrm>
          <a:off x="2933700" y="2438400"/>
          <a:ext cx="8770938" cy="3975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6754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Hispanic placement by </a:t>
            </a:r>
            <a:r>
              <a:rPr lang="en-US" dirty="0" err="1"/>
              <a:t>Accuplacer</a:t>
            </a:r>
            <a:r>
              <a:rPr lang="en-US" dirty="0"/>
              <a:t>: 2011-14</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720479358"/>
              </p:ext>
            </p:extLst>
          </p:nvPr>
        </p:nvGraphicFramePr>
        <p:xfrm>
          <a:off x="2933700" y="2438400"/>
          <a:ext cx="8770938" cy="3975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757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Native-American placement by </a:t>
            </a:r>
            <a:r>
              <a:rPr lang="en-US" dirty="0" err="1"/>
              <a:t>Accuplacer</a:t>
            </a:r>
            <a:r>
              <a:rPr lang="en-US" dirty="0"/>
              <a:t>: 2011-14</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470381532"/>
              </p:ext>
            </p:extLst>
          </p:nvPr>
        </p:nvGraphicFramePr>
        <p:xfrm>
          <a:off x="2933700" y="2438400"/>
          <a:ext cx="8770938" cy="3975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757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 placement by </a:t>
            </a:r>
            <a:r>
              <a:rPr lang="en-US" dirty="0" err="1"/>
              <a:t>Accuplacer</a:t>
            </a:r>
            <a:r>
              <a:rPr lang="en-US" dirty="0"/>
              <a:t>: 2011-14</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07601508"/>
              </p:ext>
            </p:extLst>
          </p:nvPr>
        </p:nvGraphicFramePr>
        <p:xfrm>
          <a:off x="2933700" y="2438400"/>
          <a:ext cx="8770938" cy="3975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1308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Placement by </a:t>
            </a:r>
            <a:r>
              <a:rPr lang="en-US" dirty="0" err="1"/>
              <a:t>Accuplacer</a:t>
            </a:r>
            <a:r>
              <a:rPr lang="en-US" dirty="0"/>
              <a:t> sentence-skills/reading score: 2011-14</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825748214"/>
              </p:ext>
            </p:extLst>
          </p:nvPr>
        </p:nvGraphicFramePr>
        <p:xfrm>
          <a:off x="2933700" y="2438400"/>
          <a:ext cx="8770938" cy="3975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1308897"/>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354</TotalTime>
  <Words>742</Words>
  <Application>Microsoft Office PowerPoint</Application>
  <PresentationFormat>Widescreen</PresentationFormat>
  <Paragraphs>96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Century Schoolbook</vt:lpstr>
      <vt:lpstr>Corbel</vt:lpstr>
      <vt:lpstr>Wingdings</vt:lpstr>
      <vt:lpstr>Feathered</vt:lpstr>
      <vt:lpstr>Disparate Impact and Placement Reform: What Do the Data Show?</vt:lpstr>
      <vt:lpstr>Disparate impact</vt:lpstr>
      <vt:lpstr>Question</vt:lpstr>
      <vt:lpstr>Placement by Accuplacer sentence-skills/reading score: 2011-14</vt:lpstr>
      <vt:lpstr>African-American placement by Accuplacer: 2011-14</vt:lpstr>
      <vt:lpstr>Hispanic placement by Accuplacer: 2011-14</vt:lpstr>
      <vt:lpstr>Native-American placement by Accuplacer: 2011-14</vt:lpstr>
      <vt:lpstr>White placement by Accuplacer: 2011-14</vt:lpstr>
      <vt:lpstr>Placement by Accuplacer sentence-skills/reading score: 2011-14</vt:lpstr>
      <vt:lpstr>Interpretation: prior to reform</vt:lpstr>
      <vt:lpstr>Response</vt:lpstr>
      <vt:lpstr>Effect on equitable access: placement into English 101</vt:lpstr>
      <vt:lpstr>Effect on equitable access: success rates in English 101</vt:lpstr>
      <vt:lpstr>Interpretation</vt:lpstr>
      <vt:lpstr>From multiple measures to informed self-placement</vt:lpstr>
      <vt:lpstr>ISP placement: raw numbers</vt:lpstr>
      <vt:lpstr>ISP disaggregated data to be assessed January 2019</vt:lpstr>
      <vt:lpstr>In sum. . .</vt:lpstr>
      <vt:lpstr>Driving questions . . .</vt:lpstr>
      <vt:lpstr>References and 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Disparate Impact and Assessing Reform: What Do the Data Show?</dc:title>
  <dc:creator>Jeffrey Klausman</dc:creator>
  <cp:lastModifiedBy>Jeffrey Klausman</cp:lastModifiedBy>
  <cp:revision>55</cp:revision>
  <cp:lastPrinted>2017-03-13T20:35:39Z</cp:lastPrinted>
  <dcterms:created xsi:type="dcterms:W3CDTF">2017-03-08T21:19:37Z</dcterms:created>
  <dcterms:modified xsi:type="dcterms:W3CDTF">2018-11-09T18:00:41Z</dcterms:modified>
</cp:coreProperties>
</file>