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8" r:id="rId3"/>
    <p:sldId id="266" r:id="rId4"/>
    <p:sldId id="257" r:id="rId5"/>
    <p:sldId id="258" r:id="rId6"/>
    <p:sldId id="259" r:id="rId7"/>
    <p:sldId id="269" r:id="rId8"/>
    <p:sldId id="263" r:id="rId9"/>
    <p:sldId id="261" r:id="rId10"/>
    <p:sldId id="264" r:id="rId11"/>
    <p:sldId id="270" r:id="rId12"/>
    <p:sldId id="271" r:id="rId13"/>
    <p:sldId id="262"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14C213-78EB-48AC-8D63-530E809F955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92F25-AED4-4927-85B7-7948435390D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89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4C213-78EB-48AC-8D63-530E809F955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92F25-AED4-4927-85B7-7948435390DE}" type="slidenum">
              <a:rPr lang="en-US" smtClean="0"/>
              <a:t>‹#›</a:t>
            </a:fld>
            <a:endParaRPr lang="en-US"/>
          </a:p>
        </p:txBody>
      </p:sp>
    </p:spTree>
    <p:extLst>
      <p:ext uri="{BB962C8B-B14F-4D97-AF65-F5344CB8AC3E}">
        <p14:creationId xmlns:p14="http://schemas.microsoft.com/office/powerpoint/2010/main" val="175291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4C213-78EB-48AC-8D63-530E809F955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92F25-AED4-4927-85B7-7948435390DE}" type="slidenum">
              <a:rPr lang="en-US" smtClean="0"/>
              <a:t>‹#›</a:t>
            </a:fld>
            <a:endParaRPr lang="en-US"/>
          </a:p>
        </p:txBody>
      </p:sp>
    </p:spTree>
    <p:extLst>
      <p:ext uri="{BB962C8B-B14F-4D97-AF65-F5344CB8AC3E}">
        <p14:creationId xmlns:p14="http://schemas.microsoft.com/office/powerpoint/2010/main" val="15534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4C213-78EB-48AC-8D63-530E809F955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92F25-AED4-4927-85B7-7948435390DE}" type="slidenum">
              <a:rPr lang="en-US" smtClean="0"/>
              <a:t>‹#›</a:t>
            </a:fld>
            <a:endParaRPr lang="en-US"/>
          </a:p>
        </p:txBody>
      </p:sp>
    </p:spTree>
    <p:extLst>
      <p:ext uri="{BB962C8B-B14F-4D97-AF65-F5344CB8AC3E}">
        <p14:creationId xmlns:p14="http://schemas.microsoft.com/office/powerpoint/2010/main" val="107374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14C213-78EB-48AC-8D63-530E809F955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92F25-AED4-4927-85B7-7948435390D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14C213-78EB-48AC-8D63-530E809F955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92F25-AED4-4927-85B7-7948435390DE}" type="slidenum">
              <a:rPr lang="en-US" smtClean="0"/>
              <a:t>‹#›</a:t>
            </a:fld>
            <a:endParaRPr lang="en-US"/>
          </a:p>
        </p:txBody>
      </p:sp>
    </p:spTree>
    <p:extLst>
      <p:ext uri="{BB962C8B-B14F-4D97-AF65-F5344CB8AC3E}">
        <p14:creationId xmlns:p14="http://schemas.microsoft.com/office/powerpoint/2010/main" val="18483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14C213-78EB-48AC-8D63-530E809F9554}"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592F25-AED4-4927-85B7-7948435390DE}" type="slidenum">
              <a:rPr lang="en-US" smtClean="0"/>
              <a:t>‹#›</a:t>
            </a:fld>
            <a:endParaRPr lang="en-US"/>
          </a:p>
        </p:txBody>
      </p:sp>
    </p:spTree>
    <p:extLst>
      <p:ext uri="{BB962C8B-B14F-4D97-AF65-F5344CB8AC3E}">
        <p14:creationId xmlns:p14="http://schemas.microsoft.com/office/powerpoint/2010/main" val="283934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14C213-78EB-48AC-8D63-530E809F9554}"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592F25-AED4-4927-85B7-7948435390DE}" type="slidenum">
              <a:rPr lang="en-US" smtClean="0"/>
              <a:t>‹#›</a:t>
            </a:fld>
            <a:endParaRPr lang="en-US"/>
          </a:p>
        </p:txBody>
      </p:sp>
    </p:spTree>
    <p:extLst>
      <p:ext uri="{BB962C8B-B14F-4D97-AF65-F5344CB8AC3E}">
        <p14:creationId xmlns:p14="http://schemas.microsoft.com/office/powerpoint/2010/main" val="235131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14C213-78EB-48AC-8D63-530E809F9554}" type="datetimeFigureOut">
              <a:rPr lang="en-US" smtClean="0"/>
              <a:t>11/9/2018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C592F25-AED4-4927-85B7-7948435390DE}" type="slidenum">
              <a:rPr lang="en-US" smtClean="0"/>
              <a:t>‹#›</a:t>
            </a:fld>
            <a:endParaRPr lang="en-US"/>
          </a:p>
        </p:txBody>
      </p:sp>
    </p:spTree>
    <p:extLst>
      <p:ext uri="{BB962C8B-B14F-4D97-AF65-F5344CB8AC3E}">
        <p14:creationId xmlns:p14="http://schemas.microsoft.com/office/powerpoint/2010/main" val="190616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14C213-78EB-48AC-8D63-530E809F9554}" type="datetimeFigureOut">
              <a:rPr lang="en-US" smtClean="0"/>
              <a:t>11/9/2018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592F25-AED4-4927-85B7-7948435390DE}" type="slidenum">
              <a:rPr lang="en-US" smtClean="0"/>
              <a:t>‹#›</a:t>
            </a:fld>
            <a:endParaRPr lang="en-US"/>
          </a:p>
        </p:txBody>
      </p:sp>
    </p:spTree>
    <p:extLst>
      <p:ext uri="{BB962C8B-B14F-4D97-AF65-F5344CB8AC3E}">
        <p14:creationId xmlns:p14="http://schemas.microsoft.com/office/powerpoint/2010/main" val="404018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14C213-78EB-48AC-8D63-530E809F9554}"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92F25-AED4-4927-85B7-7948435390DE}" type="slidenum">
              <a:rPr lang="en-US" smtClean="0"/>
              <a:t>‹#›</a:t>
            </a:fld>
            <a:endParaRPr lang="en-US"/>
          </a:p>
        </p:txBody>
      </p:sp>
    </p:spTree>
    <p:extLst>
      <p:ext uri="{BB962C8B-B14F-4D97-AF65-F5344CB8AC3E}">
        <p14:creationId xmlns:p14="http://schemas.microsoft.com/office/powerpoint/2010/main" val="220093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14C213-78EB-48AC-8D63-530E809F9554}" type="datetimeFigureOut">
              <a:rPr lang="en-US" smtClean="0"/>
              <a:t>11/9/2018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C592F25-AED4-4927-85B7-7948435390D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7960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03DE-7B83-403A-ADDC-25C6147DEF2F}"/>
              </a:ext>
            </a:extLst>
          </p:cNvPr>
          <p:cNvSpPr>
            <a:spLocks noGrp="1"/>
          </p:cNvSpPr>
          <p:nvPr>
            <p:ph type="ctrTitle"/>
          </p:nvPr>
        </p:nvSpPr>
        <p:spPr/>
        <p:txBody>
          <a:bodyPr>
            <a:normAutofit/>
          </a:bodyPr>
          <a:lstStyle/>
          <a:p>
            <a:r>
              <a:rPr lang="en-US" sz="7200" dirty="0"/>
              <a:t>(de)Composing ENGL&amp;101</a:t>
            </a:r>
          </a:p>
        </p:txBody>
      </p:sp>
      <p:sp>
        <p:nvSpPr>
          <p:cNvPr id="3" name="Subtitle 2">
            <a:extLst>
              <a:ext uri="{FF2B5EF4-FFF2-40B4-BE49-F238E27FC236}">
                <a16:creationId xmlns:a16="http://schemas.microsoft.com/office/drawing/2014/main" id="{9E598D16-D56C-4BC0-89BB-540F9456B239}"/>
              </a:ext>
            </a:extLst>
          </p:cNvPr>
          <p:cNvSpPr>
            <a:spLocks noGrp="1"/>
          </p:cNvSpPr>
          <p:nvPr>
            <p:ph type="subTitle" idx="1"/>
          </p:nvPr>
        </p:nvSpPr>
        <p:spPr/>
        <p:txBody>
          <a:bodyPr>
            <a:normAutofit fontScale="85000" lnSpcReduction="20000"/>
          </a:bodyPr>
          <a:lstStyle/>
          <a:p>
            <a:r>
              <a:rPr lang="en-US" dirty="0"/>
              <a:t>Clark college, Columbia tech center</a:t>
            </a:r>
          </a:p>
          <a:p>
            <a:r>
              <a:rPr lang="en-US" dirty="0"/>
              <a:t>Vancouver, Washington</a:t>
            </a:r>
          </a:p>
          <a:p>
            <a:r>
              <a:rPr lang="en-US" dirty="0"/>
              <a:t>November 9, 2018</a:t>
            </a:r>
          </a:p>
        </p:txBody>
      </p:sp>
    </p:spTree>
    <p:extLst>
      <p:ext uri="{BB962C8B-B14F-4D97-AF65-F5344CB8AC3E}">
        <p14:creationId xmlns:p14="http://schemas.microsoft.com/office/powerpoint/2010/main" val="2166501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4FD5-18E3-420D-8590-40F3AA282EE9}"/>
              </a:ext>
            </a:extLst>
          </p:cNvPr>
          <p:cNvSpPr>
            <a:spLocks noGrp="1"/>
          </p:cNvSpPr>
          <p:nvPr>
            <p:ph type="title"/>
          </p:nvPr>
        </p:nvSpPr>
        <p:spPr/>
        <p:txBody>
          <a:bodyPr/>
          <a:lstStyle/>
          <a:p>
            <a:r>
              <a:rPr lang="en-US" dirty="0"/>
              <a:t>Yet this is hard work</a:t>
            </a:r>
          </a:p>
        </p:txBody>
      </p:sp>
      <p:sp>
        <p:nvSpPr>
          <p:cNvPr id="3" name="Content Placeholder 2">
            <a:extLst>
              <a:ext uri="{FF2B5EF4-FFF2-40B4-BE49-F238E27FC236}">
                <a16:creationId xmlns:a16="http://schemas.microsoft.com/office/drawing/2014/main" id="{3EAC9D88-7F7F-4F61-9BB0-C21F635C2093}"/>
              </a:ext>
            </a:extLst>
          </p:cNvPr>
          <p:cNvSpPr>
            <a:spLocks noGrp="1"/>
          </p:cNvSpPr>
          <p:nvPr>
            <p:ph idx="1"/>
          </p:nvPr>
        </p:nvSpPr>
        <p:spPr/>
        <p:txBody>
          <a:bodyPr>
            <a:normAutofit/>
          </a:bodyPr>
          <a:lstStyle/>
          <a:p>
            <a:pPr lvl="1"/>
            <a:r>
              <a:rPr lang="en-US" sz="2400" dirty="0"/>
              <a:t>Social forces apparently beyond our control</a:t>
            </a:r>
          </a:p>
          <a:p>
            <a:pPr lvl="1"/>
            <a:r>
              <a:rPr lang="en-US" sz="2400" dirty="0"/>
              <a:t>Systemic forces that intersect every part of campus</a:t>
            </a:r>
          </a:p>
          <a:p>
            <a:pPr lvl="1"/>
            <a:r>
              <a:rPr lang="en-US" sz="2400" dirty="0"/>
              <a:t>Differences, gaps in theory and belief across our campuses</a:t>
            </a:r>
          </a:p>
          <a:p>
            <a:pPr lvl="1"/>
            <a:r>
              <a:rPr lang="en-US" sz="2400" dirty="0"/>
              <a:t>Limited resources: funding, data</a:t>
            </a:r>
          </a:p>
          <a:p>
            <a:pPr lvl="1"/>
            <a:r>
              <a:rPr lang="en-US" sz="2400" dirty="0"/>
              <a:t>Limiting factors: labor, leadership, scholarship</a:t>
            </a:r>
          </a:p>
        </p:txBody>
      </p:sp>
      <p:pic>
        <p:nvPicPr>
          <p:cNvPr id="4" name="Picture 6" descr="23217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877" y="3296800"/>
            <a:ext cx="1822854" cy="268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7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BD19-DDD1-495D-A04D-A7E30C890BC1}"/>
              </a:ext>
            </a:extLst>
          </p:cNvPr>
          <p:cNvSpPr>
            <a:spLocks noGrp="1"/>
          </p:cNvSpPr>
          <p:nvPr>
            <p:ph type="title"/>
          </p:nvPr>
        </p:nvSpPr>
        <p:spPr/>
        <p:txBody>
          <a:bodyPr/>
          <a:lstStyle/>
          <a:p>
            <a:r>
              <a:rPr lang="en-US" dirty="0"/>
              <a:t>And things keep moving</a:t>
            </a:r>
          </a:p>
        </p:txBody>
      </p:sp>
      <p:sp>
        <p:nvSpPr>
          <p:cNvPr id="3" name="Content Placeholder 2">
            <a:extLst>
              <a:ext uri="{FF2B5EF4-FFF2-40B4-BE49-F238E27FC236}">
                <a16:creationId xmlns:a16="http://schemas.microsoft.com/office/drawing/2014/main" id="{9F059F54-1F11-4327-BDDE-F2616C9E0D7C}"/>
              </a:ext>
            </a:extLst>
          </p:cNvPr>
          <p:cNvSpPr>
            <a:spLocks noGrp="1"/>
          </p:cNvSpPr>
          <p:nvPr>
            <p:ph idx="1"/>
          </p:nvPr>
        </p:nvSpPr>
        <p:spPr/>
        <p:txBody>
          <a:bodyPr>
            <a:normAutofit/>
          </a:bodyPr>
          <a:lstStyle/>
          <a:p>
            <a:pPr lvl="1"/>
            <a:r>
              <a:rPr lang="en-US" sz="2400" dirty="0"/>
              <a:t>What does “college ready” really mean?</a:t>
            </a:r>
          </a:p>
          <a:p>
            <a:pPr lvl="1"/>
            <a:r>
              <a:rPr lang="en-US" sz="2400" dirty="0"/>
              <a:t>Can we really predict who will be successful?</a:t>
            </a:r>
          </a:p>
          <a:p>
            <a:pPr lvl="1"/>
            <a:r>
              <a:rPr lang="en-US" sz="2400" dirty="0"/>
              <a:t>What does a C in ENGL&amp;101 mean? Can we accept that? Should we?</a:t>
            </a:r>
          </a:p>
          <a:p>
            <a:pPr lvl="1"/>
            <a:r>
              <a:rPr lang="en-US" sz="2400" dirty="0"/>
              <a:t>Is “literacy” really something we can measure?</a:t>
            </a:r>
          </a:p>
          <a:p>
            <a:pPr lvl="1"/>
            <a:r>
              <a:rPr lang="en-US" sz="2400" dirty="0"/>
              <a:t>Whose literacy?</a:t>
            </a:r>
            <a:endParaRPr lang="en-US" dirty="0"/>
          </a:p>
          <a:p>
            <a:pPr marL="0" indent="0">
              <a:buNone/>
            </a:pPr>
            <a:endParaRPr lang="en-US" dirty="0"/>
          </a:p>
          <a:p>
            <a:endParaRPr lang="en-US" dirty="0"/>
          </a:p>
          <a:p>
            <a:r>
              <a:rPr lang="en-US" sz="2400" i="1" dirty="0"/>
              <a:t>“It’s easier to jump on a moving train if you’re on a moving train yourself.”</a:t>
            </a:r>
          </a:p>
          <a:p>
            <a:pPr marL="0" indent="0">
              <a:buNone/>
            </a:pPr>
            <a:endParaRPr lang="en-US" dirty="0"/>
          </a:p>
        </p:txBody>
      </p:sp>
    </p:spTree>
    <p:extLst>
      <p:ext uri="{BB962C8B-B14F-4D97-AF65-F5344CB8AC3E}">
        <p14:creationId xmlns:p14="http://schemas.microsoft.com/office/powerpoint/2010/main" val="179405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6253-101E-4F83-8750-F97263648549}"/>
              </a:ext>
            </a:extLst>
          </p:cNvPr>
          <p:cNvSpPr>
            <a:spLocks noGrp="1"/>
          </p:cNvSpPr>
          <p:nvPr>
            <p:ph type="title"/>
          </p:nvPr>
        </p:nvSpPr>
        <p:spPr/>
        <p:txBody>
          <a:bodyPr/>
          <a:lstStyle/>
          <a:p>
            <a:r>
              <a:rPr lang="en-US" dirty="0"/>
              <a:t>Karen Barad and “agential realism”</a:t>
            </a:r>
          </a:p>
        </p:txBody>
      </p:sp>
      <p:sp>
        <p:nvSpPr>
          <p:cNvPr id="3" name="Content Placeholder 2">
            <a:extLst>
              <a:ext uri="{FF2B5EF4-FFF2-40B4-BE49-F238E27FC236}">
                <a16:creationId xmlns:a16="http://schemas.microsoft.com/office/drawing/2014/main" id="{F6308662-8053-4FA2-A983-E5EC1AE93A1A}"/>
              </a:ext>
            </a:extLst>
          </p:cNvPr>
          <p:cNvSpPr>
            <a:spLocks noGrp="1"/>
          </p:cNvSpPr>
          <p:nvPr>
            <p:ph idx="1"/>
          </p:nvPr>
        </p:nvSpPr>
        <p:spPr/>
        <p:txBody>
          <a:bodyPr>
            <a:normAutofit lnSpcReduction="10000"/>
          </a:bodyPr>
          <a:lstStyle/>
          <a:p>
            <a:pPr lvl="1"/>
            <a:r>
              <a:rPr lang="en-US" sz="2400" dirty="0"/>
              <a:t>“</a:t>
            </a:r>
            <a:r>
              <a:rPr lang="en-US" sz="2400" i="1" dirty="0" err="1"/>
              <a:t>Thingification</a:t>
            </a:r>
            <a:r>
              <a:rPr lang="en-US" sz="2400" dirty="0"/>
              <a:t>—the turning of relations into ‘things,’ ‘entities’—infects much of the way we understand the world and our relationship to it.”</a:t>
            </a:r>
          </a:p>
          <a:p>
            <a:pPr lvl="1"/>
            <a:endParaRPr lang="en-US" sz="2400" dirty="0"/>
          </a:p>
          <a:p>
            <a:pPr lvl="1"/>
            <a:r>
              <a:rPr lang="en-US" sz="2400" dirty="0"/>
              <a:t>Niels Bohr, “Measurements do not represent measurement-independent states of being.”</a:t>
            </a:r>
          </a:p>
          <a:p>
            <a:pPr lvl="1"/>
            <a:endParaRPr lang="en-US" sz="2400" dirty="0"/>
          </a:p>
          <a:p>
            <a:pPr lvl="1"/>
            <a:r>
              <a:rPr lang="en-US" sz="2400" dirty="0"/>
              <a:t>Judith Butler, speaking of Foucault, “But the subjects regulated by such structures are, by virtue of being subjected to them, formed, defined, and reproduced in accordance with the requirements of those structures.”</a:t>
            </a:r>
          </a:p>
          <a:p>
            <a:pPr lvl="1"/>
            <a:endParaRPr lang="en-US" sz="2400" dirty="0"/>
          </a:p>
          <a:p>
            <a:pPr marL="201168" lvl="1" indent="0" algn="r">
              <a:buNone/>
            </a:pPr>
            <a:r>
              <a:rPr lang="en-US" sz="1600" dirty="0"/>
              <a:t>Karen Barad, “</a:t>
            </a:r>
            <a:r>
              <a:rPr lang="en-US" sz="1600" dirty="0" err="1"/>
              <a:t>Posthumanist</a:t>
            </a:r>
            <a:r>
              <a:rPr lang="en-US" sz="1600" dirty="0"/>
              <a:t> Performativity: Toward an </a:t>
            </a:r>
            <a:r>
              <a:rPr lang="en-US" sz="1600" dirty="0" err="1"/>
              <a:t>Underderstanding</a:t>
            </a:r>
            <a:r>
              <a:rPr lang="en-US" sz="1600" dirty="0"/>
              <a:t> of How Matter Comes to Matter,” </a:t>
            </a:r>
            <a:r>
              <a:rPr lang="en-US" sz="1600" i="1" dirty="0"/>
              <a:t>Signs: Journal of Women in Culture and Society, </a:t>
            </a:r>
            <a:r>
              <a:rPr lang="en-US" sz="1600" dirty="0"/>
              <a:t>28:3, 2003.</a:t>
            </a:r>
            <a:endParaRPr lang="en-US" sz="1400" dirty="0"/>
          </a:p>
        </p:txBody>
      </p:sp>
    </p:spTree>
    <p:extLst>
      <p:ext uri="{BB962C8B-B14F-4D97-AF65-F5344CB8AC3E}">
        <p14:creationId xmlns:p14="http://schemas.microsoft.com/office/powerpoint/2010/main" val="37613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0888-05D0-4E1B-A32A-DD2319A5D540}"/>
              </a:ext>
            </a:extLst>
          </p:cNvPr>
          <p:cNvSpPr>
            <a:spLocks noGrp="1"/>
          </p:cNvSpPr>
          <p:nvPr>
            <p:ph type="title"/>
          </p:nvPr>
        </p:nvSpPr>
        <p:spPr/>
        <p:txBody>
          <a:bodyPr/>
          <a:lstStyle/>
          <a:p>
            <a:r>
              <a:rPr lang="en-US" dirty="0"/>
              <a:t>Which brings us to today</a:t>
            </a:r>
          </a:p>
        </p:txBody>
      </p:sp>
      <p:sp>
        <p:nvSpPr>
          <p:cNvPr id="14" name="Content Placeholder 13">
            <a:extLst>
              <a:ext uri="{FF2B5EF4-FFF2-40B4-BE49-F238E27FC236}">
                <a16:creationId xmlns:a16="http://schemas.microsoft.com/office/drawing/2014/main" id="{FA4E2E8C-C9C3-4079-B2F2-91F71ED2A928}"/>
              </a:ext>
            </a:extLst>
          </p:cNvPr>
          <p:cNvSpPr>
            <a:spLocks noGrp="1"/>
          </p:cNvSpPr>
          <p:nvPr>
            <p:ph idx="1"/>
          </p:nvPr>
        </p:nvSpPr>
        <p:spPr/>
        <p:txBody>
          <a:bodyPr/>
          <a:lstStyle/>
          <a:p>
            <a:r>
              <a:rPr lang="en-US" sz="2400" dirty="0"/>
              <a:t>“Collectively Creating an </a:t>
            </a:r>
            <a:r>
              <a:rPr lang="en-US" sz="2400" i="1" dirty="0"/>
              <a:t>Equitable</a:t>
            </a:r>
            <a:r>
              <a:rPr lang="en-US" sz="2400" dirty="0"/>
              <a:t> ENGL&amp;101”</a:t>
            </a:r>
          </a:p>
          <a:p>
            <a:pPr lvl="1"/>
            <a:r>
              <a:rPr lang="en-US" sz="2000" dirty="0"/>
              <a:t>How can we approach the teaching of reading as part of a shared equitable pedagogy?</a:t>
            </a:r>
          </a:p>
          <a:p>
            <a:pPr lvl="1"/>
            <a:r>
              <a:rPr lang="en-US" sz="2000" dirty="0"/>
              <a:t>How do we shape a placement system to create equitable access?</a:t>
            </a:r>
          </a:p>
          <a:p>
            <a:pPr lvl="1"/>
            <a:r>
              <a:rPr lang="en-US" sz="2000" dirty="0"/>
              <a:t>How can shared outcomes foster an equitable learning experience across an entire state?</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197" y="3976435"/>
            <a:ext cx="4258483" cy="189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3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7717-286B-44C0-AF21-14FDF288787C}"/>
              </a:ext>
            </a:extLst>
          </p:cNvPr>
          <p:cNvSpPr>
            <a:spLocks noGrp="1"/>
          </p:cNvSpPr>
          <p:nvPr>
            <p:ph type="title"/>
          </p:nvPr>
        </p:nvSpPr>
        <p:spPr/>
        <p:txBody>
          <a:bodyPr/>
          <a:lstStyle/>
          <a:p>
            <a:r>
              <a:rPr lang="en-US" dirty="0"/>
              <a:t>The overarching question remains</a:t>
            </a:r>
          </a:p>
        </p:txBody>
      </p:sp>
      <p:sp>
        <p:nvSpPr>
          <p:cNvPr id="3" name="Content Placeholder 2">
            <a:extLst>
              <a:ext uri="{FF2B5EF4-FFF2-40B4-BE49-F238E27FC236}">
                <a16:creationId xmlns:a16="http://schemas.microsoft.com/office/drawing/2014/main" id="{8346234E-9A78-4BA4-995A-BAA870AF8011}"/>
              </a:ext>
            </a:extLst>
          </p:cNvPr>
          <p:cNvSpPr>
            <a:spLocks noGrp="1"/>
          </p:cNvSpPr>
          <p:nvPr>
            <p:ph idx="1"/>
          </p:nvPr>
        </p:nvSpPr>
        <p:spPr/>
        <p:txBody>
          <a:bodyPr>
            <a:normAutofit/>
          </a:bodyPr>
          <a:lstStyle/>
          <a:p>
            <a:r>
              <a:rPr lang="en-US" sz="2400" dirty="0"/>
              <a:t>How can we support one another in creating placement systems, programs, curricula, and pedagogies that are theoretically savvy, in keeping with other programs across the state, and honor and encourage innovation and academic freedom for all </a:t>
            </a:r>
            <a:r>
              <a:rPr lang="en-US" sz="2400" i="1" dirty="0"/>
              <a:t>subjected to</a:t>
            </a:r>
            <a:r>
              <a:rPr lang="en-US" sz="2400" dirty="0"/>
              <a:t> those structures?</a:t>
            </a:r>
          </a:p>
        </p:txBody>
      </p:sp>
      <p:pic>
        <p:nvPicPr>
          <p:cNvPr id="4" name="Picture 3">
            <a:extLst>
              <a:ext uri="{FF2B5EF4-FFF2-40B4-BE49-F238E27FC236}">
                <a16:creationId xmlns:a16="http://schemas.microsoft.com/office/drawing/2014/main" id="{F0E84F1D-1720-4E4A-B4FC-64322ABA8DF3}"/>
              </a:ext>
            </a:extLst>
          </p:cNvPr>
          <p:cNvPicPr>
            <a:picLocks noChangeAspect="1"/>
          </p:cNvPicPr>
          <p:nvPr/>
        </p:nvPicPr>
        <p:blipFill>
          <a:blip r:embed="rId2"/>
          <a:stretch>
            <a:fillRect/>
          </a:stretch>
        </p:blipFill>
        <p:spPr>
          <a:xfrm>
            <a:off x="8783486" y="3429000"/>
            <a:ext cx="2372194" cy="2392823"/>
          </a:xfrm>
          <a:prstGeom prst="rect">
            <a:avLst/>
          </a:prstGeom>
        </p:spPr>
      </p:pic>
    </p:spTree>
    <p:extLst>
      <p:ext uri="{BB962C8B-B14F-4D97-AF65-F5344CB8AC3E}">
        <p14:creationId xmlns:p14="http://schemas.microsoft.com/office/powerpoint/2010/main" val="427699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day</a:t>
            </a:r>
          </a:p>
        </p:txBody>
      </p:sp>
      <p:sp>
        <p:nvSpPr>
          <p:cNvPr id="3" name="Content Placeholder 2"/>
          <p:cNvSpPr>
            <a:spLocks noGrp="1"/>
          </p:cNvSpPr>
          <p:nvPr>
            <p:ph idx="1"/>
          </p:nvPr>
        </p:nvSpPr>
        <p:spPr/>
        <p:txBody>
          <a:bodyPr>
            <a:normAutofit lnSpcReduction="10000"/>
          </a:bodyPr>
          <a:lstStyle/>
          <a:p>
            <a:r>
              <a:rPr lang="en-US" sz="2400" dirty="0"/>
              <a:t>I have several goals in this mini-presentation</a:t>
            </a:r>
          </a:p>
          <a:p>
            <a:pPr lvl="1">
              <a:buFont typeface="Arial" panose="020B0604020202020204" pitchFamily="34" charset="0"/>
              <a:buChar char="•"/>
            </a:pPr>
            <a:r>
              <a:rPr lang="en-US" sz="2000" dirty="0"/>
              <a:t>To give an overview of where we’ve come from for those new to the room</a:t>
            </a:r>
          </a:p>
          <a:p>
            <a:pPr lvl="1">
              <a:buFont typeface="Arial" panose="020B0604020202020204" pitchFamily="34" charset="0"/>
              <a:buChar char="•"/>
            </a:pPr>
            <a:r>
              <a:rPr lang="en-US" sz="2000" dirty="0"/>
              <a:t>To provide a conceptual frame for the work we’re doing here today</a:t>
            </a:r>
          </a:p>
          <a:p>
            <a:pPr lvl="1">
              <a:buFont typeface="Arial" panose="020B0604020202020204" pitchFamily="34" charset="0"/>
              <a:buChar char="•"/>
            </a:pPr>
            <a:r>
              <a:rPr lang="en-US" sz="2000" dirty="0"/>
              <a:t>To say something clever and inspirational that will make you think I’m smart</a:t>
            </a:r>
          </a:p>
          <a:p>
            <a:pPr marL="201168" lvl="1" indent="0">
              <a:buNone/>
            </a:pPr>
            <a:endParaRPr lang="en-US" dirty="0"/>
          </a:p>
          <a:p>
            <a:pPr marL="201168" lvl="1" indent="0">
              <a:buNone/>
            </a:pPr>
            <a:endParaRPr lang="en-US" dirty="0"/>
          </a:p>
          <a:p>
            <a:pPr marL="201168" lvl="1" indent="0">
              <a:buNone/>
            </a:pPr>
            <a:endParaRPr lang="en-US" dirty="0"/>
          </a:p>
          <a:p>
            <a:pPr marL="201168" lvl="1" indent="0">
              <a:buNone/>
            </a:pPr>
            <a:endParaRPr lang="en-US" dirty="0"/>
          </a:p>
          <a:p>
            <a:pPr marL="201168" lvl="1" indent="0">
              <a:buNone/>
            </a:pPr>
            <a:endParaRPr lang="en-US" dirty="0"/>
          </a:p>
          <a:p>
            <a:r>
              <a:rPr lang="en-US" sz="1800" dirty="0"/>
              <a:t>Jeffrey Klausman</a:t>
            </a:r>
            <a:br>
              <a:rPr lang="en-US" sz="1800" dirty="0"/>
            </a:br>
            <a:r>
              <a:rPr lang="en-US" sz="1800" dirty="0"/>
              <a:t>Whatcom Community College</a:t>
            </a:r>
            <a:br>
              <a:rPr lang="en-US" sz="1800" dirty="0"/>
            </a:br>
            <a:r>
              <a:rPr lang="en-US" sz="1800" dirty="0"/>
              <a:t>jklausman@whatcom.edu</a:t>
            </a:r>
          </a:p>
          <a:p>
            <a:pPr marL="201168" lvl="1" indent="0">
              <a:buNone/>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4" name="Picture 3" title="Image of instructor at his office do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175" y="3624657"/>
            <a:ext cx="2387283" cy="2156375"/>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990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A5BC-0048-4866-B9B2-09C1630BADE4}"/>
              </a:ext>
            </a:extLst>
          </p:cNvPr>
          <p:cNvSpPr>
            <a:spLocks noGrp="1"/>
          </p:cNvSpPr>
          <p:nvPr>
            <p:ph type="title"/>
          </p:nvPr>
        </p:nvSpPr>
        <p:spPr/>
        <p:txBody>
          <a:bodyPr/>
          <a:lstStyle/>
          <a:p>
            <a:r>
              <a:rPr lang="en-US" dirty="0"/>
              <a:t>Beginning: FYC in 2020</a:t>
            </a:r>
          </a:p>
        </p:txBody>
      </p:sp>
      <p:sp>
        <p:nvSpPr>
          <p:cNvPr id="3" name="Content Placeholder 2">
            <a:extLst>
              <a:ext uri="{FF2B5EF4-FFF2-40B4-BE49-F238E27FC236}">
                <a16:creationId xmlns:a16="http://schemas.microsoft.com/office/drawing/2014/main" id="{A32B4626-975E-42A0-9225-FCF71FCA514A}"/>
              </a:ext>
            </a:extLst>
          </p:cNvPr>
          <p:cNvSpPr>
            <a:spLocks noGrp="1"/>
          </p:cNvSpPr>
          <p:nvPr>
            <p:ph idx="1"/>
          </p:nvPr>
        </p:nvSpPr>
        <p:spPr/>
        <p:txBody>
          <a:bodyPr>
            <a:normAutofit/>
          </a:bodyPr>
          <a:lstStyle/>
          <a:p>
            <a:r>
              <a:rPr lang="en-US" sz="2400" dirty="0"/>
              <a:t>“Create a long Community of Practice (CoP) that develops a current snapshot of English&amp;101 across Higher Education in Washington state and explores future considerations, possibilities,  and revisions of 101.”</a:t>
            </a:r>
          </a:p>
          <a:p>
            <a:pPr algn="r"/>
            <a:r>
              <a:rPr lang="en-US" dirty="0"/>
              <a:t>Jen Whetham, July 2015</a:t>
            </a:r>
          </a:p>
          <a:p>
            <a:pPr marL="0" indent="0" algn="r">
              <a:buNone/>
            </a:pPr>
            <a:endParaRPr lang="en-US" dirty="0"/>
          </a:p>
          <a:p>
            <a:pPr marL="0" indent="0" algn="r">
              <a:buNone/>
            </a:pPr>
            <a:endParaRPr lang="en-US" dirty="0"/>
          </a:p>
          <a:p>
            <a:pPr marL="0" indent="0" algn="r">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1739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94B4-4FA2-4563-96AF-78E01CE6634B}"/>
              </a:ext>
            </a:extLst>
          </p:cNvPr>
          <p:cNvSpPr>
            <a:spLocks noGrp="1"/>
          </p:cNvSpPr>
          <p:nvPr>
            <p:ph type="title"/>
          </p:nvPr>
        </p:nvSpPr>
        <p:spPr/>
        <p:txBody>
          <a:bodyPr/>
          <a:lstStyle/>
          <a:p>
            <a:r>
              <a:rPr lang="en-US" dirty="0"/>
              <a:t>We gathered</a:t>
            </a:r>
          </a:p>
        </p:txBody>
      </p:sp>
      <p:sp>
        <p:nvSpPr>
          <p:cNvPr id="3" name="Content Placeholder 2">
            <a:extLst>
              <a:ext uri="{FF2B5EF4-FFF2-40B4-BE49-F238E27FC236}">
                <a16:creationId xmlns:a16="http://schemas.microsoft.com/office/drawing/2014/main" id="{B08B7BA3-BA4E-4624-9945-39112FA5A724}"/>
              </a:ext>
            </a:extLst>
          </p:cNvPr>
          <p:cNvSpPr>
            <a:spLocks noGrp="1"/>
          </p:cNvSpPr>
          <p:nvPr>
            <p:ph idx="1"/>
          </p:nvPr>
        </p:nvSpPr>
        <p:spPr/>
        <p:txBody>
          <a:bodyPr/>
          <a:lstStyle/>
          <a:p>
            <a:r>
              <a:rPr lang="en-US" dirty="0"/>
              <a:t>Spokane Falls, fall 2015: FYC in 2020: English 101 as “Next Space” with Kathy Yancey</a:t>
            </a:r>
          </a:p>
          <a:p>
            <a:r>
              <a:rPr lang="en-US" dirty="0"/>
              <a:t>Olympia @ SBCTC, fall 2017: Pathways In, Pathways Through, Pathways Out</a:t>
            </a:r>
          </a:p>
          <a:p>
            <a:r>
              <a:rPr lang="en-US" dirty="0"/>
              <a:t>Evergreen State, winter 2018: Where Are We Going, Where Have We Been?</a:t>
            </a:r>
          </a:p>
          <a:p>
            <a:r>
              <a:rPr lang="en-US" dirty="0"/>
              <a:t>Central Washington, spring 2018: Where Are We Going, How Do We Get There?</a:t>
            </a:r>
          </a:p>
          <a:p>
            <a:endParaRPr lang="en-US" i="1" dirty="0"/>
          </a:p>
          <a:p>
            <a:r>
              <a:rPr lang="en-US" i="1" dirty="0"/>
              <a:t>30+ colleges represented, including two four-year institutions</a:t>
            </a:r>
          </a:p>
        </p:txBody>
      </p:sp>
      <p:pic>
        <p:nvPicPr>
          <p:cNvPr id="5" name="Picture 2" descr="Image result for spokane falls community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917" y="3857414"/>
            <a:ext cx="3069763" cy="204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52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7E99-7DA6-4B47-89D4-6799D61884EF}"/>
              </a:ext>
            </a:extLst>
          </p:cNvPr>
          <p:cNvSpPr>
            <a:spLocks noGrp="1"/>
          </p:cNvSpPr>
          <p:nvPr>
            <p:ph type="title"/>
          </p:nvPr>
        </p:nvSpPr>
        <p:spPr/>
        <p:txBody>
          <a:bodyPr/>
          <a:lstStyle/>
          <a:p>
            <a:r>
              <a:rPr lang="en-US" dirty="0"/>
              <a:t>We shared overarching concerns</a:t>
            </a:r>
          </a:p>
        </p:txBody>
      </p:sp>
      <p:sp>
        <p:nvSpPr>
          <p:cNvPr id="3" name="Content Placeholder 2">
            <a:extLst>
              <a:ext uri="{FF2B5EF4-FFF2-40B4-BE49-F238E27FC236}">
                <a16:creationId xmlns:a16="http://schemas.microsoft.com/office/drawing/2014/main" id="{9D4AC53C-2B0F-4AEC-B15B-48FFF7A34790}"/>
              </a:ext>
            </a:extLst>
          </p:cNvPr>
          <p:cNvSpPr>
            <a:spLocks noGrp="1"/>
          </p:cNvSpPr>
          <p:nvPr>
            <p:ph idx="1"/>
          </p:nvPr>
        </p:nvSpPr>
        <p:spPr/>
        <p:txBody>
          <a:bodyPr/>
          <a:lstStyle/>
          <a:p>
            <a:r>
              <a:rPr lang="en-US" sz="2400" dirty="0"/>
              <a:t>ENGL&amp;101</a:t>
            </a:r>
          </a:p>
          <a:p>
            <a:pPr lvl="1"/>
            <a:r>
              <a:rPr lang="en-US" sz="2000" dirty="0"/>
              <a:t>“&amp;” means a “common” course for every college in the system</a:t>
            </a:r>
          </a:p>
          <a:p>
            <a:pPr lvl="1"/>
            <a:r>
              <a:rPr lang="en-US" sz="2000" dirty="0"/>
              <a:t>A lot of power—every student in the system passes through</a:t>
            </a:r>
          </a:p>
          <a:p>
            <a:pPr lvl="1"/>
            <a:r>
              <a:rPr lang="en-US" sz="2000" dirty="0"/>
              <a:t>Yet, ENGL&amp;101 is different at different places—why?</a:t>
            </a:r>
          </a:p>
          <a:p>
            <a:pPr lvl="1"/>
            <a:r>
              <a:rPr lang="en-US" sz="2000" dirty="0"/>
              <a:t>Many of us felt siloed, working in isolation, with varying degrees of support</a:t>
            </a:r>
          </a:p>
          <a:p>
            <a:pPr marL="201168" lvl="1" indent="0">
              <a:buNone/>
            </a:pPr>
            <a:endParaRPr lang="en-US" sz="2400" i="1" dirty="0"/>
          </a:p>
          <a:p>
            <a:pPr marL="201168" lvl="1" indent="0">
              <a:buNone/>
            </a:pPr>
            <a:r>
              <a:rPr lang="en-US" sz="2800" i="1" dirty="0"/>
              <a:t>Q: </a:t>
            </a:r>
            <a:r>
              <a:rPr lang="en-US" sz="2400" i="1" dirty="0"/>
              <a:t>What can we, together, do to make ENGL&amp;101</a:t>
            </a:r>
            <a:br>
              <a:rPr lang="en-US" sz="2400" i="1" dirty="0"/>
            </a:br>
            <a:r>
              <a:rPr lang="en-US" sz="2400" i="1" dirty="0"/>
              <a:t>more effective across the state and how?</a:t>
            </a:r>
          </a:p>
          <a:p>
            <a:pPr marL="201168" lvl="1" indent="0">
              <a:buNone/>
            </a:pPr>
            <a:endParaRPr lang="en-US" i="1" dirty="0"/>
          </a:p>
        </p:txBody>
      </p:sp>
      <p:pic>
        <p:nvPicPr>
          <p:cNvPr id="7" name="Picture 2" descr="Image result for evergreen state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804961"/>
            <a:ext cx="3092335" cy="206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4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73EA-5728-497D-A6CE-8162955B3630}"/>
              </a:ext>
            </a:extLst>
          </p:cNvPr>
          <p:cNvSpPr>
            <a:spLocks noGrp="1"/>
          </p:cNvSpPr>
          <p:nvPr>
            <p:ph type="title"/>
          </p:nvPr>
        </p:nvSpPr>
        <p:spPr/>
        <p:txBody>
          <a:bodyPr/>
          <a:lstStyle/>
          <a:p>
            <a:r>
              <a:rPr lang="en-US" dirty="0"/>
              <a:t>Our questions began to define us</a:t>
            </a:r>
          </a:p>
        </p:txBody>
      </p:sp>
      <p:sp>
        <p:nvSpPr>
          <p:cNvPr id="3" name="Content Placeholder 2">
            <a:extLst>
              <a:ext uri="{FF2B5EF4-FFF2-40B4-BE49-F238E27FC236}">
                <a16:creationId xmlns:a16="http://schemas.microsoft.com/office/drawing/2014/main" id="{DE6D709B-4D0B-46E1-9EEF-B190BBE6A256}"/>
              </a:ext>
            </a:extLst>
          </p:cNvPr>
          <p:cNvSpPr>
            <a:spLocks noGrp="1"/>
          </p:cNvSpPr>
          <p:nvPr>
            <p:ph idx="1"/>
          </p:nvPr>
        </p:nvSpPr>
        <p:spPr/>
        <p:txBody>
          <a:bodyPr>
            <a:normAutofit/>
          </a:bodyPr>
          <a:lstStyle/>
          <a:p>
            <a:pPr marL="0" indent="0">
              <a:buNone/>
            </a:pPr>
            <a:r>
              <a:rPr lang="en-US" sz="2400" dirty="0"/>
              <a:t>We asked</a:t>
            </a:r>
          </a:p>
          <a:p>
            <a:pPr lvl="1"/>
            <a:r>
              <a:rPr lang="en-US" sz="2000" dirty="0"/>
              <a:t>Who has access to our classes and how?</a:t>
            </a:r>
          </a:p>
          <a:p>
            <a:pPr lvl="1"/>
            <a:r>
              <a:rPr lang="en-US" sz="2000" dirty="0"/>
              <a:t>Who does not have access, why, and why not?</a:t>
            </a:r>
          </a:p>
          <a:p>
            <a:pPr lvl="1"/>
            <a:r>
              <a:rPr lang="en-US" sz="2000" dirty="0"/>
              <a:t>Who is succeeding in our classes and who is not and why?</a:t>
            </a:r>
          </a:p>
          <a:p>
            <a:pPr lvl="1"/>
            <a:r>
              <a:rPr lang="en-US" sz="2000" dirty="0"/>
              <a:t>What does it mean, anyway, to “succeed”?</a:t>
            </a:r>
          </a:p>
          <a:p>
            <a:pPr lvl="1"/>
            <a:r>
              <a:rPr lang="en-US" sz="2000" dirty="0"/>
              <a:t>How can we support one another as we strive to reform our programs back home?</a:t>
            </a:r>
          </a:p>
          <a:p>
            <a:pPr marL="201168" lvl="1" indent="0">
              <a:buNone/>
            </a:pPr>
            <a:endParaRPr lang="en-US" dirty="0"/>
          </a:p>
          <a:p>
            <a:pPr marL="201168" lvl="1" indent="0">
              <a:buNone/>
            </a:pPr>
            <a:r>
              <a:rPr lang="en-US" sz="2000" i="1" dirty="0"/>
              <a:t>“Today’s problems come from yesterday’s solutions.”</a:t>
            </a:r>
          </a:p>
          <a:p>
            <a:pPr marL="201168" lvl="1" indent="0">
              <a:buNone/>
            </a:pPr>
            <a:r>
              <a:rPr lang="en-US" sz="2000" i="1" dirty="0"/>
              <a:t>Peter Senge</a:t>
            </a:r>
          </a:p>
          <a:p>
            <a:pPr marL="201168" lvl="1" indent="0">
              <a:buNone/>
            </a:pPr>
            <a:r>
              <a:rPr lang="en-US" sz="1200" i="1" dirty="0"/>
              <a:t>Systems scientist, MIT Sloan School of Management</a:t>
            </a:r>
          </a:p>
        </p:txBody>
      </p:sp>
      <p:pic>
        <p:nvPicPr>
          <p:cNvPr id="5" name="Picture 2" descr="Image result for central washington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975" y="4063680"/>
            <a:ext cx="2942705" cy="191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B6A2-4C18-4FC3-9BA6-8BFA42ED96CC}"/>
              </a:ext>
            </a:extLst>
          </p:cNvPr>
          <p:cNvSpPr>
            <a:spLocks noGrp="1"/>
          </p:cNvSpPr>
          <p:nvPr>
            <p:ph type="title"/>
          </p:nvPr>
        </p:nvSpPr>
        <p:spPr/>
        <p:txBody>
          <a:bodyPr/>
          <a:lstStyle/>
          <a:p>
            <a:r>
              <a:rPr lang="en-US" dirty="0"/>
              <a:t>Our responses began to shape us</a:t>
            </a:r>
          </a:p>
        </p:txBody>
      </p:sp>
      <p:sp>
        <p:nvSpPr>
          <p:cNvPr id="3" name="Content Placeholder 2">
            <a:extLst>
              <a:ext uri="{FF2B5EF4-FFF2-40B4-BE49-F238E27FC236}">
                <a16:creationId xmlns:a16="http://schemas.microsoft.com/office/drawing/2014/main" id="{AE3DBD27-8153-450F-87EE-EB3BF4EEA966}"/>
              </a:ext>
            </a:extLst>
          </p:cNvPr>
          <p:cNvSpPr>
            <a:spLocks noGrp="1"/>
          </p:cNvSpPr>
          <p:nvPr>
            <p:ph sz="half" idx="1"/>
          </p:nvPr>
        </p:nvSpPr>
        <p:spPr/>
        <p:txBody>
          <a:bodyPr/>
          <a:lstStyle/>
          <a:p>
            <a:pPr marL="201168" lvl="1" indent="0">
              <a:buNone/>
            </a:pPr>
            <a:r>
              <a:rPr lang="en-US" sz="2600" dirty="0"/>
              <a:t>Areas of interest</a:t>
            </a:r>
          </a:p>
          <a:p>
            <a:pPr lvl="1"/>
            <a:r>
              <a:rPr lang="en-US" dirty="0"/>
              <a:t>Placement practices</a:t>
            </a:r>
          </a:p>
          <a:p>
            <a:pPr lvl="1"/>
            <a:r>
              <a:rPr lang="en-US" dirty="0"/>
              <a:t>Program pathways</a:t>
            </a:r>
          </a:p>
          <a:p>
            <a:pPr lvl="1"/>
            <a:r>
              <a:rPr lang="en-US" dirty="0"/>
              <a:t>Learning outcomes</a:t>
            </a:r>
          </a:p>
          <a:p>
            <a:pPr lvl="1"/>
            <a:r>
              <a:rPr lang="en-US" dirty="0"/>
              <a:t>Writing assessment</a:t>
            </a:r>
          </a:p>
          <a:p>
            <a:pPr marL="0" indent="0">
              <a:buNone/>
            </a:pPr>
            <a:endParaRPr lang="en-US" dirty="0"/>
          </a:p>
        </p:txBody>
      </p:sp>
      <p:sp>
        <p:nvSpPr>
          <p:cNvPr id="4" name="Content Placeholder 3">
            <a:extLst>
              <a:ext uri="{FF2B5EF4-FFF2-40B4-BE49-F238E27FC236}">
                <a16:creationId xmlns:a16="http://schemas.microsoft.com/office/drawing/2014/main" id="{ED382260-6169-4E09-B3E5-B274E47C8222}"/>
              </a:ext>
            </a:extLst>
          </p:cNvPr>
          <p:cNvSpPr>
            <a:spLocks noGrp="1"/>
          </p:cNvSpPr>
          <p:nvPr>
            <p:ph sz="half" idx="2"/>
          </p:nvPr>
        </p:nvSpPr>
        <p:spPr>
          <a:xfrm>
            <a:off x="5663953" y="1845735"/>
            <a:ext cx="5491727" cy="4023360"/>
          </a:xfrm>
        </p:spPr>
        <p:txBody>
          <a:bodyPr/>
          <a:lstStyle/>
          <a:p>
            <a:pPr marL="201168" lvl="1" indent="0">
              <a:buNone/>
            </a:pPr>
            <a:r>
              <a:rPr lang="en-US" sz="2600" dirty="0"/>
              <a:t>Methods of addressing issues</a:t>
            </a:r>
          </a:p>
          <a:p>
            <a:pPr lvl="1"/>
            <a:r>
              <a:rPr lang="en-US" dirty="0"/>
              <a:t>Anti-racist writing assessment</a:t>
            </a:r>
          </a:p>
          <a:p>
            <a:pPr lvl="1"/>
            <a:r>
              <a:rPr lang="en-US" dirty="0"/>
              <a:t>Teaching for transfer</a:t>
            </a:r>
          </a:p>
          <a:p>
            <a:pPr lvl="1"/>
            <a:r>
              <a:rPr lang="en-US" dirty="0"/>
              <a:t>Transparency in Learning and Teaching</a:t>
            </a:r>
          </a:p>
          <a:p>
            <a:pPr lvl="1"/>
            <a:r>
              <a:rPr lang="en-US" dirty="0"/>
              <a:t>Inclusive pedagogy</a:t>
            </a:r>
          </a:p>
          <a:p>
            <a:pPr lvl="1"/>
            <a:r>
              <a:rPr lang="en-US" dirty="0"/>
              <a:t>Data collection</a:t>
            </a:r>
          </a:p>
          <a:p>
            <a:pPr lvl="1"/>
            <a:r>
              <a:rPr lang="en-US" dirty="0"/>
              <a:t>Successful reform efforts</a:t>
            </a:r>
          </a:p>
        </p:txBody>
      </p:sp>
    </p:spTree>
    <p:extLst>
      <p:ext uri="{BB962C8B-B14F-4D97-AF65-F5344CB8AC3E}">
        <p14:creationId xmlns:p14="http://schemas.microsoft.com/office/powerpoint/2010/main" val="395555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526F-7F40-4B07-8608-E2342AE4EF00}"/>
              </a:ext>
            </a:extLst>
          </p:cNvPr>
          <p:cNvSpPr>
            <a:spLocks noGrp="1"/>
          </p:cNvSpPr>
          <p:nvPr>
            <p:ph type="title"/>
          </p:nvPr>
        </p:nvSpPr>
        <p:spPr/>
        <p:txBody>
          <a:bodyPr/>
          <a:lstStyle/>
          <a:p>
            <a:r>
              <a:rPr lang="en-US" dirty="0"/>
              <a:t>We shared resources</a:t>
            </a:r>
          </a:p>
        </p:txBody>
      </p:sp>
      <p:sp>
        <p:nvSpPr>
          <p:cNvPr id="3" name="Content Placeholder 2">
            <a:extLst>
              <a:ext uri="{FF2B5EF4-FFF2-40B4-BE49-F238E27FC236}">
                <a16:creationId xmlns:a16="http://schemas.microsoft.com/office/drawing/2014/main" id="{E345841D-191F-46F8-B9BC-57DCFDD767D3}"/>
              </a:ext>
            </a:extLst>
          </p:cNvPr>
          <p:cNvSpPr>
            <a:spLocks noGrp="1"/>
          </p:cNvSpPr>
          <p:nvPr>
            <p:ph idx="1"/>
          </p:nvPr>
        </p:nvSpPr>
        <p:spPr/>
        <p:txBody>
          <a:bodyPr/>
          <a:lstStyle/>
          <a:p>
            <a:endParaRPr lang="en-US" dirty="0"/>
          </a:p>
          <a:p>
            <a:endParaRPr lang="en-US" dirty="0"/>
          </a:p>
        </p:txBody>
      </p:sp>
      <p:pic>
        <p:nvPicPr>
          <p:cNvPr id="7" name="Picture 6"/>
          <p:cNvPicPr>
            <a:picLocks noChangeAspect="1"/>
          </p:cNvPicPr>
          <p:nvPr/>
        </p:nvPicPr>
        <p:blipFill>
          <a:blip r:embed="rId2"/>
          <a:stretch>
            <a:fillRect/>
          </a:stretch>
        </p:blipFill>
        <p:spPr>
          <a:xfrm>
            <a:off x="1097280" y="1737360"/>
            <a:ext cx="5803630" cy="3657860"/>
          </a:xfrm>
          <a:prstGeom prst="rect">
            <a:avLst/>
          </a:prstGeom>
        </p:spPr>
      </p:pic>
      <p:pic>
        <p:nvPicPr>
          <p:cNvPr id="8" name="Picture 7">
            <a:extLst>
              <a:ext uri="{FF2B5EF4-FFF2-40B4-BE49-F238E27FC236}">
                <a16:creationId xmlns:a16="http://schemas.microsoft.com/office/drawing/2014/main" id="{CD6D1A0A-3FE4-44CE-AD61-3D3943600A28}"/>
              </a:ext>
            </a:extLst>
          </p:cNvPr>
          <p:cNvPicPr>
            <a:picLocks noChangeAspect="1"/>
          </p:cNvPicPr>
          <p:nvPr/>
        </p:nvPicPr>
        <p:blipFill>
          <a:blip r:embed="rId3"/>
          <a:stretch>
            <a:fillRect/>
          </a:stretch>
        </p:blipFill>
        <p:spPr>
          <a:xfrm>
            <a:off x="4619105" y="3213970"/>
            <a:ext cx="6771788" cy="2796465"/>
          </a:xfrm>
          <a:prstGeom prst="rect">
            <a:avLst/>
          </a:prstGeom>
        </p:spPr>
      </p:pic>
    </p:spTree>
    <p:extLst>
      <p:ext uri="{BB962C8B-B14F-4D97-AF65-F5344CB8AC3E}">
        <p14:creationId xmlns:p14="http://schemas.microsoft.com/office/powerpoint/2010/main" val="148366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75D3-DE75-4E22-9554-CE09FC927ACB}"/>
              </a:ext>
            </a:extLst>
          </p:cNvPr>
          <p:cNvSpPr>
            <a:spLocks noGrp="1"/>
          </p:cNvSpPr>
          <p:nvPr>
            <p:ph type="title"/>
          </p:nvPr>
        </p:nvSpPr>
        <p:spPr/>
        <p:txBody>
          <a:bodyPr/>
          <a:lstStyle/>
          <a:p>
            <a:r>
              <a:rPr lang="en-US" dirty="0"/>
              <a:t>We have begun to envision a shared purpose</a:t>
            </a:r>
          </a:p>
        </p:txBody>
      </p:sp>
      <p:sp>
        <p:nvSpPr>
          <p:cNvPr id="3" name="Content Placeholder 2">
            <a:extLst>
              <a:ext uri="{FF2B5EF4-FFF2-40B4-BE49-F238E27FC236}">
                <a16:creationId xmlns:a16="http://schemas.microsoft.com/office/drawing/2014/main" id="{BF72134F-B270-482E-9EC2-45A15A233174}"/>
              </a:ext>
            </a:extLst>
          </p:cNvPr>
          <p:cNvSpPr>
            <a:spLocks noGrp="1"/>
          </p:cNvSpPr>
          <p:nvPr>
            <p:ph idx="1"/>
          </p:nvPr>
        </p:nvSpPr>
        <p:spPr/>
        <p:txBody>
          <a:bodyPr/>
          <a:lstStyle/>
          <a:p>
            <a:r>
              <a:rPr lang="en-US" sz="2400" dirty="0"/>
              <a:t>English 101 is </a:t>
            </a:r>
            <a:r>
              <a:rPr lang="en-US" sz="2400" i="1" dirty="0"/>
              <a:t>the</a:t>
            </a:r>
            <a:r>
              <a:rPr lang="en-US" sz="2400" dirty="0"/>
              <a:t> site on campus where we can do our most effective social justice work.</a:t>
            </a:r>
          </a:p>
          <a:p>
            <a:endParaRPr lang="en-US" sz="2400" dirty="0"/>
          </a:p>
        </p:txBody>
      </p:sp>
      <p:pic>
        <p:nvPicPr>
          <p:cNvPr id="5" name="Picture 2" descr="Image result for estela mara bensi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377" y="2792810"/>
            <a:ext cx="2079568" cy="307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7088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192</TotalTime>
  <Words>766</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(de)Composing ENGL&amp;101</vt:lpstr>
      <vt:lpstr>Framing the day</vt:lpstr>
      <vt:lpstr>Beginning: FYC in 2020</vt:lpstr>
      <vt:lpstr>We gathered</vt:lpstr>
      <vt:lpstr>We shared overarching concerns</vt:lpstr>
      <vt:lpstr>Our questions began to define us</vt:lpstr>
      <vt:lpstr>Our responses began to shape us</vt:lpstr>
      <vt:lpstr>We shared resources</vt:lpstr>
      <vt:lpstr>We have begun to envision a shared purpose</vt:lpstr>
      <vt:lpstr>Yet this is hard work</vt:lpstr>
      <vt:lpstr>And things keep moving</vt:lpstr>
      <vt:lpstr>Karen Barad and “agential realism”</vt:lpstr>
      <vt:lpstr>Which brings us to today</vt:lpstr>
      <vt:lpstr>The overarching question remains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Klausman</dc:creator>
  <cp:lastModifiedBy>Jeffrey Klausman</cp:lastModifiedBy>
  <cp:revision>33</cp:revision>
  <dcterms:created xsi:type="dcterms:W3CDTF">2018-11-06T23:16:10Z</dcterms:created>
  <dcterms:modified xsi:type="dcterms:W3CDTF">2018-11-09T14:31:56Z</dcterms:modified>
</cp:coreProperties>
</file>