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 id="2147484288" r:id="rId2"/>
  </p:sldMasterIdLst>
  <p:sldIdLst>
    <p:sldId id="256" r:id="rId3"/>
    <p:sldId id="257" r:id="rId4"/>
    <p:sldId id="258" r:id="rId5"/>
    <p:sldId id="279" r:id="rId6"/>
    <p:sldId id="259" r:id="rId7"/>
    <p:sldId id="271" r:id="rId8"/>
    <p:sldId id="264" r:id="rId9"/>
    <p:sldId id="272" r:id="rId10"/>
    <p:sldId id="269" r:id="rId11"/>
    <p:sldId id="280" r:id="rId12"/>
    <p:sldId id="275" r:id="rId13"/>
    <p:sldId id="273" r:id="rId14"/>
    <p:sldId id="274" r:id="rId15"/>
    <p:sldId id="266" r:id="rId16"/>
    <p:sldId id="270" r:id="rId17"/>
    <p:sldId id="276" r:id="rId18"/>
    <p:sldId id="277" r:id="rId19"/>
    <p:sldId id="260" r:id="rId20"/>
    <p:sldId id="278" r:id="rId21"/>
    <p:sldId id="262" r:id="rId22"/>
    <p:sldId id="26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7" autoAdjust="0"/>
    <p:restoredTop sz="94660"/>
  </p:normalViewPr>
  <p:slideViewPr>
    <p:cSldViewPr snapToGrid="0">
      <p:cViewPr>
        <p:scale>
          <a:sx n="75" d="100"/>
          <a:sy n="75" d="100"/>
        </p:scale>
        <p:origin x="715"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0E33B-1E26-4F9D-9B6A-EA3A8119336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31DD69-8607-4795-8A64-393192D7D238}">
      <dgm:prSet/>
      <dgm:spPr/>
      <dgm:t>
        <a:bodyPr/>
        <a:lstStyle/>
        <a:p>
          <a:pPr>
            <a:lnSpc>
              <a:spcPct val="100000"/>
            </a:lnSpc>
          </a:pPr>
          <a:r>
            <a:rPr lang="en-US" dirty="0"/>
            <a:t>All pre-college English courses and College-level English courses are undergoing review and necessary revision to align course descriptions, topical outlines, and learning outcomes. </a:t>
          </a:r>
        </a:p>
      </dgm:t>
    </dgm:pt>
    <dgm:pt modelId="{2D1A5526-51B4-4799-931C-1A13647658D1}" type="parTrans" cxnId="{E0C8F989-AB64-4A65-9A40-B86CABED60AD}">
      <dgm:prSet/>
      <dgm:spPr/>
      <dgm:t>
        <a:bodyPr/>
        <a:lstStyle/>
        <a:p>
          <a:endParaRPr lang="en-US"/>
        </a:p>
      </dgm:t>
    </dgm:pt>
    <dgm:pt modelId="{FC385D2C-4A2B-44BE-9E0E-C334E2C562EB}" type="sibTrans" cxnId="{E0C8F989-AB64-4A65-9A40-B86CABED60AD}">
      <dgm:prSet/>
      <dgm:spPr/>
      <dgm:t>
        <a:bodyPr/>
        <a:lstStyle/>
        <a:p>
          <a:pPr>
            <a:lnSpc>
              <a:spcPct val="100000"/>
            </a:lnSpc>
          </a:pPr>
          <a:endParaRPr lang="en-US"/>
        </a:p>
      </dgm:t>
    </dgm:pt>
    <dgm:pt modelId="{C8BE2924-826E-4150-B7FD-05D10D9069C5}">
      <dgm:prSet/>
      <dgm:spPr/>
      <dgm:t>
        <a:bodyPr/>
        <a:lstStyle/>
        <a:p>
          <a:pPr>
            <a:lnSpc>
              <a:spcPct val="100000"/>
            </a:lnSpc>
          </a:pPr>
          <a:r>
            <a:rPr lang="en-US" dirty="0"/>
            <a:t>English faculty are conducting meetings with testing, advising, and institutional research to determine how best to code and track DSP data after implementation. Emphasis is on how all three colleges can align the entering and tracking of placement data (using the current SMS or </a:t>
          </a:r>
          <a:r>
            <a:rPr lang="en-US" dirty="0" err="1"/>
            <a:t>CTClink</a:t>
          </a:r>
          <a:r>
            <a:rPr lang="en-US" dirty="0"/>
            <a:t> upgrade scheduled for December 2020). </a:t>
          </a:r>
        </a:p>
      </dgm:t>
    </dgm:pt>
    <dgm:pt modelId="{FC642E3D-73E5-4E0C-9E7A-790B926BD93F}" type="parTrans" cxnId="{8E843935-C962-4130-83B8-D90F93ECB8A1}">
      <dgm:prSet/>
      <dgm:spPr/>
      <dgm:t>
        <a:bodyPr/>
        <a:lstStyle/>
        <a:p>
          <a:endParaRPr lang="en-US"/>
        </a:p>
      </dgm:t>
    </dgm:pt>
    <dgm:pt modelId="{14FD03D1-9C93-483F-9558-1A940F93347D}" type="sibTrans" cxnId="{8E843935-C962-4130-83B8-D90F93ECB8A1}">
      <dgm:prSet/>
      <dgm:spPr/>
      <dgm:t>
        <a:bodyPr/>
        <a:lstStyle/>
        <a:p>
          <a:pPr>
            <a:lnSpc>
              <a:spcPct val="100000"/>
            </a:lnSpc>
          </a:pPr>
          <a:endParaRPr lang="en-US"/>
        </a:p>
      </dgm:t>
    </dgm:pt>
    <dgm:pt modelId="{2AC24093-F8FE-4F8E-98F6-F5A66030C8E0}">
      <dgm:prSet/>
      <dgm:spPr/>
      <dgm:t>
        <a:bodyPr/>
        <a:lstStyle/>
        <a:p>
          <a:pPr>
            <a:lnSpc>
              <a:spcPct val="100000"/>
            </a:lnSpc>
          </a:pPr>
          <a:r>
            <a:rPr lang="en-US" dirty="0"/>
            <a:t>English faculty (in coordination with stakeholders) are reviewing expiration dates and scores across multiple measures.  We are working towards eliminating or standardizing expiration dates and scores where possible.  </a:t>
          </a:r>
        </a:p>
      </dgm:t>
    </dgm:pt>
    <dgm:pt modelId="{EF835C0C-7FCE-44B3-ABC2-A67462472139}" type="parTrans" cxnId="{268DF8D5-2F83-4BDA-A35E-02C99B04B206}">
      <dgm:prSet/>
      <dgm:spPr/>
      <dgm:t>
        <a:bodyPr/>
        <a:lstStyle/>
        <a:p>
          <a:endParaRPr lang="en-US"/>
        </a:p>
      </dgm:t>
    </dgm:pt>
    <dgm:pt modelId="{E851B08A-81EA-406A-93A1-076F469EFC64}" type="sibTrans" cxnId="{268DF8D5-2F83-4BDA-A35E-02C99B04B206}">
      <dgm:prSet/>
      <dgm:spPr/>
      <dgm:t>
        <a:bodyPr/>
        <a:lstStyle/>
        <a:p>
          <a:endParaRPr lang="en-US"/>
        </a:p>
      </dgm:t>
    </dgm:pt>
    <dgm:pt modelId="{3639B8AD-AD28-497C-A67B-778FBE8F85E7}" type="pres">
      <dgm:prSet presAssocID="{48C0E33B-1E26-4F9D-9B6A-EA3A8119336D}" presName="root" presStyleCnt="0">
        <dgm:presLayoutVars>
          <dgm:dir/>
          <dgm:resizeHandles val="exact"/>
        </dgm:presLayoutVars>
      </dgm:prSet>
      <dgm:spPr/>
    </dgm:pt>
    <dgm:pt modelId="{3916698D-E495-4D77-B9A4-96EE908EE6C7}" type="pres">
      <dgm:prSet presAssocID="{8D31DD69-8607-4795-8A64-393192D7D238}" presName="compNode" presStyleCnt="0"/>
      <dgm:spPr/>
    </dgm:pt>
    <dgm:pt modelId="{71BC614E-A8B0-4148-AAC6-B4CB865D7592}" type="pres">
      <dgm:prSet presAssocID="{8D31DD69-8607-4795-8A64-393192D7D238}" presName="bgRect" presStyleLbl="bgShp" presStyleIdx="0" presStyleCnt="3"/>
      <dgm:spPr/>
    </dgm:pt>
    <dgm:pt modelId="{2FCAE84F-E1A6-45EF-954F-3B63C1DD6017}" type="pres">
      <dgm:prSet presAssocID="{8D31DD69-8607-4795-8A64-393192D7D2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AC2F0B21-1DE7-4F51-A678-79FBD009445C}" type="pres">
      <dgm:prSet presAssocID="{8D31DD69-8607-4795-8A64-393192D7D238}" presName="spaceRect" presStyleCnt="0"/>
      <dgm:spPr/>
    </dgm:pt>
    <dgm:pt modelId="{6F2E92EC-D358-4009-A441-9EF50A3946C9}" type="pres">
      <dgm:prSet presAssocID="{8D31DD69-8607-4795-8A64-393192D7D238}" presName="parTx" presStyleLbl="revTx" presStyleIdx="0" presStyleCnt="3">
        <dgm:presLayoutVars>
          <dgm:chMax val="0"/>
          <dgm:chPref val="0"/>
        </dgm:presLayoutVars>
      </dgm:prSet>
      <dgm:spPr/>
    </dgm:pt>
    <dgm:pt modelId="{AE513972-7A62-4FC2-9A76-2BDBE0014DDB}" type="pres">
      <dgm:prSet presAssocID="{FC385D2C-4A2B-44BE-9E0E-C334E2C562EB}" presName="sibTrans" presStyleCnt="0"/>
      <dgm:spPr/>
    </dgm:pt>
    <dgm:pt modelId="{8505AB80-36C4-45CC-8865-ED1BC8E0CF59}" type="pres">
      <dgm:prSet presAssocID="{C8BE2924-826E-4150-B7FD-05D10D9069C5}" presName="compNode" presStyleCnt="0"/>
      <dgm:spPr/>
    </dgm:pt>
    <dgm:pt modelId="{F98AB50C-5693-4957-9DC4-4F45A014E931}" type="pres">
      <dgm:prSet presAssocID="{C8BE2924-826E-4150-B7FD-05D10D9069C5}" presName="bgRect" presStyleLbl="bgShp" presStyleIdx="1" presStyleCnt="3"/>
      <dgm:spPr/>
    </dgm:pt>
    <dgm:pt modelId="{5E7FD757-E42F-4FE4-B40A-B5C742D69ED3}" type="pres">
      <dgm:prSet presAssocID="{C8BE2924-826E-4150-B7FD-05D10D9069C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C7483692-48F1-4448-B124-D12163CD211D}" type="pres">
      <dgm:prSet presAssocID="{C8BE2924-826E-4150-B7FD-05D10D9069C5}" presName="spaceRect" presStyleCnt="0"/>
      <dgm:spPr/>
    </dgm:pt>
    <dgm:pt modelId="{ED0336A1-FD55-40F1-BF65-BA30D6B74596}" type="pres">
      <dgm:prSet presAssocID="{C8BE2924-826E-4150-B7FD-05D10D9069C5}" presName="parTx" presStyleLbl="revTx" presStyleIdx="1" presStyleCnt="3">
        <dgm:presLayoutVars>
          <dgm:chMax val="0"/>
          <dgm:chPref val="0"/>
        </dgm:presLayoutVars>
      </dgm:prSet>
      <dgm:spPr/>
    </dgm:pt>
    <dgm:pt modelId="{BDFDA50D-0ABC-479D-8693-A9BD0EAD7BC3}" type="pres">
      <dgm:prSet presAssocID="{14FD03D1-9C93-483F-9558-1A940F93347D}" presName="sibTrans" presStyleCnt="0"/>
      <dgm:spPr/>
    </dgm:pt>
    <dgm:pt modelId="{05AFBB79-3AE9-4E11-8E56-F7A15F3BE649}" type="pres">
      <dgm:prSet presAssocID="{2AC24093-F8FE-4F8E-98F6-F5A66030C8E0}" presName="compNode" presStyleCnt="0"/>
      <dgm:spPr/>
    </dgm:pt>
    <dgm:pt modelId="{D3704247-F6B8-4E93-9795-0A6AE28F6C21}" type="pres">
      <dgm:prSet presAssocID="{2AC24093-F8FE-4F8E-98F6-F5A66030C8E0}" presName="bgRect" presStyleLbl="bgShp" presStyleIdx="2" presStyleCnt="3"/>
      <dgm:spPr/>
    </dgm:pt>
    <dgm:pt modelId="{C25DE772-03EC-42DC-BC0C-30C064C24C9F}" type="pres">
      <dgm:prSet presAssocID="{2AC24093-F8FE-4F8E-98F6-F5A66030C8E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777075E8-6278-443F-B517-1D199EE4FC8F}" type="pres">
      <dgm:prSet presAssocID="{2AC24093-F8FE-4F8E-98F6-F5A66030C8E0}" presName="spaceRect" presStyleCnt="0"/>
      <dgm:spPr/>
    </dgm:pt>
    <dgm:pt modelId="{0C48AA82-C282-46EA-BB49-3D9204634CBF}" type="pres">
      <dgm:prSet presAssocID="{2AC24093-F8FE-4F8E-98F6-F5A66030C8E0}" presName="parTx" presStyleLbl="revTx" presStyleIdx="2" presStyleCnt="3">
        <dgm:presLayoutVars>
          <dgm:chMax val="0"/>
          <dgm:chPref val="0"/>
        </dgm:presLayoutVars>
      </dgm:prSet>
      <dgm:spPr/>
    </dgm:pt>
  </dgm:ptLst>
  <dgm:cxnLst>
    <dgm:cxn modelId="{8E843935-C962-4130-83B8-D90F93ECB8A1}" srcId="{48C0E33B-1E26-4F9D-9B6A-EA3A8119336D}" destId="{C8BE2924-826E-4150-B7FD-05D10D9069C5}" srcOrd="1" destOrd="0" parTransId="{FC642E3D-73E5-4E0C-9E7A-790B926BD93F}" sibTransId="{14FD03D1-9C93-483F-9558-1A940F93347D}"/>
    <dgm:cxn modelId="{E55CCF36-1308-4ED9-A739-710D34FA4C52}" type="presOf" srcId="{C8BE2924-826E-4150-B7FD-05D10D9069C5}" destId="{ED0336A1-FD55-40F1-BF65-BA30D6B74596}" srcOrd="0" destOrd="0" presId="urn:microsoft.com/office/officeart/2018/2/layout/IconVerticalSolidList"/>
    <dgm:cxn modelId="{E0C8F989-AB64-4A65-9A40-B86CABED60AD}" srcId="{48C0E33B-1E26-4F9D-9B6A-EA3A8119336D}" destId="{8D31DD69-8607-4795-8A64-393192D7D238}" srcOrd="0" destOrd="0" parTransId="{2D1A5526-51B4-4799-931C-1A13647658D1}" sibTransId="{FC385D2C-4A2B-44BE-9E0E-C334E2C562EB}"/>
    <dgm:cxn modelId="{E44DCC91-3691-4EE7-BE54-E9874C700A25}" type="presOf" srcId="{48C0E33B-1E26-4F9D-9B6A-EA3A8119336D}" destId="{3639B8AD-AD28-497C-A67B-778FBE8F85E7}" srcOrd="0" destOrd="0" presId="urn:microsoft.com/office/officeart/2018/2/layout/IconVerticalSolidList"/>
    <dgm:cxn modelId="{997F15A8-C6BE-455D-81DC-8E3A2FD94206}" type="presOf" srcId="{2AC24093-F8FE-4F8E-98F6-F5A66030C8E0}" destId="{0C48AA82-C282-46EA-BB49-3D9204634CBF}" srcOrd="0" destOrd="0" presId="urn:microsoft.com/office/officeart/2018/2/layout/IconVerticalSolidList"/>
    <dgm:cxn modelId="{268DF8D5-2F83-4BDA-A35E-02C99B04B206}" srcId="{48C0E33B-1E26-4F9D-9B6A-EA3A8119336D}" destId="{2AC24093-F8FE-4F8E-98F6-F5A66030C8E0}" srcOrd="2" destOrd="0" parTransId="{EF835C0C-7FCE-44B3-ABC2-A67462472139}" sibTransId="{E851B08A-81EA-406A-93A1-076F469EFC64}"/>
    <dgm:cxn modelId="{6C103DDD-8403-4DEB-BDA8-EA8C92ED93A0}" type="presOf" srcId="{8D31DD69-8607-4795-8A64-393192D7D238}" destId="{6F2E92EC-D358-4009-A441-9EF50A3946C9}" srcOrd="0" destOrd="0" presId="urn:microsoft.com/office/officeart/2018/2/layout/IconVerticalSolidList"/>
    <dgm:cxn modelId="{E743E8C5-B099-42D7-B664-C03CE1BC2070}" type="presParOf" srcId="{3639B8AD-AD28-497C-A67B-778FBE8F85E7}" destId="{3916698D-E495-4D77-B9A4-96EE908EE6C7}" srcOrd="0" destOrd="0" presId="urn:microsoft.com/office/officeart/2018/2/layout/IconVerticalSolidList"/>
    <dgm:cxn modelId="{C7061103-CC0A-4AD4-A8EA-007E661A24A7}" type="presParOf" srcId="{3916698D-E495-4D77-B9A4-96EE908EE6C7}" destId="{71BC614E-A8B0-4148-AAC6-B4CB865D7592}" srcOrd="0" destOrd="0" presId="urn:microsoft.com/office/officeart/2018/2/layout/IconVerticalSolidList"/>
    <dgm:cxn modelId="{3C52EECA-9A34-4DFB-B6B0-F52E563A0582}" type="presParOf" srcId="{3916698D-E495-4D77-B9A4-96EE908EE6C7}" destId="{2FCAE84F-E1A6-45EF-954F-3B63C1DD6017}" srcOrd="1" destOrd="0" presId="urn:microsoft.com/office/officeart/2018/2/layout/IconVerticalSolidList"/>
    <dgm:cxn modelId="{8AA3FEF4-3EBA-4339-89FA-3A2EBFDBC7E9}" type="presParOf" srcId="{3916698D-E495-4D77-B9A4-96EE908EE6C7}" destId="{AC2F0B21-1DE7-4F51-A678-79FBD009445C}" srcOrd="2" destOrd="0" presId="urn:microsoft.com/office/officeart/2018/2/layout/IconVerticalSolidList"/>
    <dgm:cxn modelId="{B5AEAE0A-17E9-47D3-8822-74375E19B39B}" type="presParOf" srcId="{3916698D-E495-4D77-B9A4-96EE908EE6C7}" destId="{6F2E92EC-D358-4009-A441-9EF50A3946C9}" srcOrd="3" destOrd="0" presId="urn:microsoft.com/office/officeart/2018/2/layout/IconVerticalSolidList"/>
    <dgm:cxn modelId="{A424A843-C8B4-4611-AF3D-6474E44E82B9}" type="presParOf" srcId="{3639B8AD-AD28-497C-A67B-778FBE8F85E7}" destId="{AE513972-7A62-4FC2-9A76-2BDBE0014DDB}" srcOrd="1" destOrd="0" presId="urn:microsoft.com/office/officeart/2018/2/layout/IconVerticalSolidList"/>
    <dgm:cxn modelId="{33DB4F0F-C431-45C3-A663-3A971858D0F3}" type="presParOf" srcId="{3639B8AD-AD28-497C-A67B-778FBE8F85E7}" destId="{8505AB80-36C4-45CC-8865-ED1BC8E0CF59}" srcOrd="2" destOrd="0" presId="urn:microsoft.com/office/officeart/2018/2/layout/IconVerticalSolidList"/>
    <dgm:cxn modelId="{E1A57455-69F0-4D02-8673-0BFEE376BB3C}" type="presParOf" srcId="{8505AB80-36C4-45CC-8865-ED1BC8E0CF59}" destId="{F98AB50C-5693-4957-9DC4-4F45A014E931}" srcOrd="0" destOrd="0" presId="urn:microsoft.com/office/officeart/2018/2/layout/IconVerticalSolidList"/>
    <dgm:cxn modelId="{4CF345B7-9B64-4883-A3A7-10ED87D30CD2}" type="presParOf" srcId="{8505AB80-36C4-45CC-8865-ED1BC8E0CF59}" destId="{5E7FD757-E42F-4FE4-B40A-B5C742D69ED3}" srcOrd="1" destOrd="0" presId="urn:microsoft.com/office/officeart/2018/2/layout/IconVerticalSolidList"/>
    <dgm:cxn modelId="{592AF45D-D548-4F51-94D5-E3EE67C25597}" type="presParOf" srcId="{8505AB80-36C4-45CC-8865-ED1BC8E0CF59}" destId="{C7483692-48F1-4448-B124-D12163CD211D}" srcOrd="2" destOrd="0" presId="urn:microsoft.com/office/officeart/2018/2/layout/IconVerticalSolidList"/>
    <dgm:cxn modelId="{95295A87-1E2A-4974-9487-BF11B43B00A9}" type="presParOf" srcId="{8505AB80-36C4-45CC-8865-ED1BC8E0CF59}" destId="{ED0336A1-FD55-40F1-BF65-BA30D6B74596}" srcOrd="3" destOrd="0" presId="urn:microsoft.com/office/officeart/2018/2/layout/IconVerticalSolidList"/>
    <dgm:cxn modelId="{882D9202-5A8E-4151-98D9-F4411DC977B5}" type="presParOf" srcId="{3639B8AD-AD28-497C-A67B-778FBE8F85E7}" destId="{BDFDA50D-0ABC-479D-8693-A9BD0EAD7BC3}" srcOrd="3" destOrd="0" presId="urn:microsoft.com/office/officeart/2018/2/layout/IconVerticalSolidList"/>
    <dgm:cxn modelId="{B097E03A-3F24-4B07-86C3-A71C8305912F}" type="presParOf" srcId="{3639B8AD-AD28-497C-A67B-778FBE8F85E7}" destId="{05AFBB79-3AE9-4E11-8E56-F7A15F3BE649}" srcOrd="4" destOrd="0" presId="urn:microsoft.com/office/officeart/2018/2/layout/IconVerticalSolidList"/>
    <dgm:cxn modelId="{D0A69FB4-3CB5-4486-96F9-CB8CAD3C746A}" type="presParOf" srcId="{05AFBB79-3AE9-4E11-8E56-F7A15F3BE649}" destId="{D3704247-F6B8-4E93-9795-0A6AE28F6C21}" srcOrd="0" destOrd="0" presId="urn:microsoft.com/office/officeart/2018/2/layout/IconVerticalSolidList"/>
    <dgm:cxn modelId="{9F4336E4-2CE3-49DD-8056-8DEC728B6D90}" type="presParOf" srcId="{05AFBB79-3AE9-4E11-8E56-F7A15F3BE649}" destId="{C25DE772-03EC-42DC-BC0C-30C064C24C9F}" srcOrd="1" destOrd="0" presId="urn:microsoft.com/office/officeart/2018/2/layout/IconVerticalSolidList"/>
    <dgm:cxn modelId="{EF724F45-1C5C-42BC-BBA1-4F6EC15D109F}" type="presParOf" srcId="{05AFBB79-3AE9-4E11-8E56-F7A15F3BE649}" destId="{777075E8-6278-443F-B517-1D199EE4FC8F}" srcOrd="2" destOrd="0" presId="urn:microsoft.com/office/officeart/2018/2/layout/IconVerticalSolidList"/>
    <dgm:cxn modelId="{48E33A4F-0BD6-4216-8810-E462B69EECA4}" type="presParOf" srcId="{05AFBB79-3AE9-4E11-8E56-F7A15F3BE649}" destId="{0C48AA82-C282-46EA-BB49-3D9204634C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614E-A8B0-4148-AAC6-B4CB865D7592}">
      <dsp:nvSpPr>
        <dsp:cNvPr id="0" name=""/>
        <dsp:cNvSpPr/>
      </dsp:nvSpPr>
      <dsp:spPr>
        <a:xfrm>
          <a:off x="0" y="3447"/>
          <a:ext cx="6797675" cy="15634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AE84F-E1A6-45EF-954F-3B63C1DD6017}">
      <dsp:nvSpPr>
        <dsp:cNvPr id="0" name=""/>
        <dsp:cNvSpPr/>
      </dsp:nvSpPr>
      <dsp:spPr>
        <a:xfrm>
          <a:off x="472938" y="355220"/>
          <a:ext cx="860728" cy="8598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2E92EC-D358-4009-A441-9EF50A3946C9}">
      <dsp:nvSpPr>
        <dsp:cNvPr id="0" name=""/>
        <dsp:cNvSpPr/>
      </dsp:nvSpPr>
      <dsp:spPr>
        <a:xfrm>
          <a:off x="1806605" y="3447"/>
          <a:ext cx="4963246" cy="161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34" tIns="170634" rIns="170634" bIns="170634" numCol="1" spcCol="1270" anchor="ctr" anchorCtr="0">
          <a:noAutofit/>
        </a:bodyPr>
        <a:lstStyle/>
        <a:p>
          <a:pPr marL="0" lvl="0" indent="0" algn="l" defTabSz="622300">
            <a:lnSpc>
              <a:spcPct val="100000"/>
            </a:lnSpc>
            <a:spcBef>
              <a:spcPct val="0"/>
            </a:spcBef>
            <a:spcAft>
              <a:spcPct val="35000"/>
            </a:spcAft>
            <a:buNone/>
          </a:pPr>
          <a:r>
            <a:rPr lang="en-US" sz="1400" kern="1200" dirty="0"/>
            <a:t>All pre-college English courses and College-level English courses are undergoing review and necessary revision to align course descriptions, topical outlines, and learning outcomes. </a:t>
          </a:r>
        </a:p>
      </dsp:txBody>
      <dsp:txXfrm>
        <a:off x="1806605" y="3447"/>
        <a:ext cx="4963246" cy="1612290"/>
      </dsp:txXfrm>
    </dsp:sp>
    <dsp:sp modelId="{F98AB50C-5693-4957-9DC4-4F45A014E931}">
      <dsp:nvSpPr>
        <dsp:cNvPr id="0" name=""/>
        <dsp:cNvSpPr/>
      </dsp:nvSpPr>
      <dsp:spPr>
        <a:xfrm>
          <a:off x="0" y="2018810"/>
          <a:ext cx="6797675" cy="15634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FD757-E42F-4FE4-B40A-B5C742D69ED3}">
      <dsp:nvSpPr>
        <dsp:cNvPr id="0" name=""/>
        <dsp:cNvSpPr/>
      </dsp:nvSpPr>
      <dsp:spPr>
        <a:xfrm>
          <a:off x="472938" y="2370583"/>
          <a:ext cx="860728" cy="8598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0336A1-FD55-40F1-BF65-BA30D6B74596}">
      <dsp:nvSpPr>
        <dsp:cNvPr id="0" name=""/>
        <dsp:cNvSpPr/>
      </dsp:nvSpPr>
      <dsp:spPr>
        <a:xfrm>
          <a:off x="1806605" y="2018810"/>
          <a:ext cx="4963246" cy="161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34" tIns="170634" rIns="170634" bIns="170634" numCol="1" spcCol="1270" anchor="ctr" anchorCtr="0">
          <a:noAutofit/>
        </a:bodyPr>
        <a:lstStyle/>
        <a:p>
          <a:pPr marL="0" lvl="0" indent="0" algn="l" defTabSz="622300">
            <a:lnSpc>
              <a:spcPct val="100000"/>
            </a:lnSpc>
            <a:spcBef>
              <a:spcPct val="0"/>
            </a:spcBef>
            <a:spcAft>
              <a:spcPct val="35000"/>
            </a:spcAft>
            <a:buNone/>
          </a:pPr>
          <a:r>
            <a:rPr lang="en-US" sz="1400" kern="1200" dirty="0"/>
            <a:t>English faculty are conducting meetings with testing, advising, and institutional research to determine how best to code and track DSP data after implementation. Emphasis is on how all three colleges can align the entering and tracking of placement data (using the current SMS or </a:t>
          </a:r>
          <a:r>
            <a:rPr lang="en-US" sz="1400" kern="1200" dirty="0" err="1"/>
            <a:t>CTClink</a:t>
          </a:r>
          <a:r>
            <a:rPr lang="en-US" sz="1400" kern="1200" dirty="0"/>
            <a:t> upgrade scheduled for December 2020). </a:t>
          </a:r>
        </a:p>
      </dsp:txBody>
      <dsp:txXfrm>
        <a:off x="1806605" y="2018810"/>
        <a:ext cx="4963246" cy="1612290"/>
      </dsp:txXfrm>
    </dsp:sp>
    <dsp:sp modelId="{D3704247-F6B8-4E93-9795-0A6AE28F6C21}">
      <dsp:nvSpPr>
        <dsp:cNvPr id="0" name=""/>
        <dsp:cNvSpPr/>
      </dsp:nvSpPr>
      <dsp:spPr>
        <a:xfrm>
          <a:off x="0" y="4034173"/>
          <a:ext cx="6797675" cy="15634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DE772-03EC-42DC-BC0C-30C064C24C9F}">
      <dsp:nvSpPr>
        <dsp:cNvPr id="0" name=""/>
        <dsp:cNvSpPr/>
      </dsp:nvSpPr>
      <dsp:spPr>
        <a:xfrm>
          <a:off x="472938" y="4385946"/>
          <a:ext cx="860728" cy="8598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48AA82-C282-46EA-BB49-3D9204634CBF}">
      <dsp:nvSpPr>
        <dsp:cNvPr id="0" name=""/>
        <dsp:cNvSpPr/>
      </dsp:nvSpPr>
      <dsp:spPr>
        <a:xfrm>
          <a:off x="1806605" y="4034173"/>
          <a:ext cx="4963246" cy="161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34" tIns="170634" rIns="170634" bIns="170634" numCol="1" spcCol="1270" anchor="ctr" anchorCtr="0">
          <a:noAutofit/>
        </a:bodyPr>
        <a:lstStyle/>
        <a:p>
          <a:pPr marL="0" lvl="0" indent="0" algn="l" defTabSz="622300">
            <a:lnSpc>
              <a:spcPct val="100000"/>
            </a:lnSpc>
            <a:spcBef>
              <a:spcPct val="0"/>
            </a:spcBef>
            <a:spcAft>
              <a:spcPct val="35000"/>
            </a:spcAft>
            <a:buNone/>
          </a:pPr>
          <a:r>
            <a:rPr lang="en-US" sz="1400" kern="1200" dirty="0"/>
            <a:t>English faculty (in coordination with stakeholders) are reviewing expiration dates and scores across multiple measures.  We are working towards eliminating or standardizing expiration dates and scores where possible.  </a:t>
          </a:r>
        </a:p>
      </dsp:txBody>
      <dsp:txXfrm>
        <a:off x="1806605" y="4034173"/>
        <a:ext cx="4963246" cy="16122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A8EA223-E560-4252-8106-F9EBA91BD9E1}"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8D18-408F-4579-857E-2ACD23121B4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69693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8EA223-E560-4252-8106-F9EBA91BD9E1}"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428449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8EA223-E560-4252-8106-F9EBA91BD9E1}"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8D18-408F-4579-857E-2ACD23121B4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7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8EA223-E560-4252-8106-F9EBA91BD9E1}"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8D18-408F-4579-857E-2ACD23121B4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46745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8EA223-E560-4252-8106-F9EBA91BD9E1}"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133238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EA223-E560-4252-8106-F9EBA91BD9E1}"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8D18-408F-4579-857E-2ACD23121B4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208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8EA223-E560-4252-8106-F9EBA91BD9E1}"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147398031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8EA223-E560-4252-8106-F9EBA91BD9E1}"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244377057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8EA223-E560-4252-8106-F9EBA91BD9E1}"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1012031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8EA223-E560-4252-8106-F9EBA91BD9E1}" type="datetimeFigureOut">
              <a:rPr lang="en-US" smtClean="0"/>
              <a:t>11/8/2018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30507795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A8EA223-E560-4252-8106-F9EBA91BD9E1}" type="datetimeFigureOut">
              <a:rPr lang="en-US" smtClean="0"/>
              <a:t>11/8/2018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70F8D18-408F-4579-857E-2ACD23121B47}" type="slidenum">
              <a:rPr lang="en-US" smtClean="0"/>
              <a:t>‹#›</a:t>
            </a:fld>
            <a:endParaRPr lang="en-US"/>
          </a:p>
        </p:txBody>
      </p:sp>
    </p:spTree>
    <p:extLst>
      <p:ext uri="{BB962C8B-B14F-4D97-AF65-F5344CB8AC3E}">
        <p14:creationId xmlns:p14="http://schemas.microsoft.com/office/powerpoint/2010/main" val="394070867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8EA223-E560-4252-8106-F9EBA91BD9E1}"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1750315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8EA223-E560-4252-8106-F9EBA91BD9E1}"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4187532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8EA223-E560-4252-8106-F9EBA91BD9E1}"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1028504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8EA223-E560-4252-8106-F9EBA91BD9E1}"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203383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EA223-E560-4252-8106-F9EBA91BD9E1}"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F8D18-408F-4579-857E-2ACD23121B4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8EA223-E560-4252-8106-F9EBA91BD9E1}"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74008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8EA223-E560-4252-8106-F9EBA91BD9E1}"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2917972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8EA223-E560-4252-8106-F9EBA91BD9E1}"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293906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EA223-E560-4252-8106-F9EBA91BD9E1}"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10103424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8EA223-E560-4252-8106-F9EBA91BD9E1}"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F8D18-408F-4579-857E-2ACD23121B47}" type="slidenum">
              <a:rPr lang="en-US" smtClean="0"/>
              <a:t>‹#›</a:t>
            </a:fld>
            <a:endParaRPr lang="en-US"/>
          </a:p>
        </p:txBody>
      </p:sp>
    </p:spTree>
    <p:extLst>
      <p:ext uri="{BB962C8B-B14F-4D97-AF65-F5344CB8AC3E}">
        <p14:creationId xmlns:p14="http://schemas.microsoft.com/office/powerpoint/2010/main" val="1338623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EA223-E560-4252-8106-F9EBA91BD9E1}"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0F8D18-408F-4579-857E-2ACD23121B4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01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A8EA223-E560-4252-8106-F9EBA91BD9E1}" type="datetimeFigureOut">
              <a:rPr lang="en-US" smtClean="0"/>
              <a:t>11/8/2018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70F8D18-408F-4579-857E-2ACD23121B47}"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938575"/>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A8EA223-E560-4252-8106-F9EBA91BD9E1}" type="datetimeFigureOut">
              <a:rPr lang="en-US" smtClean="0"/>
              <a:t>11/8/2018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70F8D18-408F-4579-857E-2ACD23121B4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439412"/>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docs.google.com/document/d/1h1Jym0XMIMS3dNvuFIEFe_xe9f8WPWWjKCTsLweIvfw/edit?usp=sharing"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3.xml"/><Relationship Id="rId5" Type="http://schemas.openxmlformats.org/officeDocument/2006/relationships/image" Target="../media/image27.jp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edsource.org/2015/some-college-students-more-prepared-than-placement-tests-indicate/90418" TargetMode="External"/><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bit.ly/2RF95O2"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video" Target="https://www.youtube.com/embed/zMHbWoH8L3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71">
            <a:extLst>
              <a:ext uri="{FF2B5EF4-FFF2-40B4-BE49-F238E27FC236}">
                <a16:creationId xmlns:a16="http://schemas.microsoft.com/office/drawing/2014/main" id="{2A85F7B3-F4E6-4FBF-B74E-43CAB468F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9DAA1-056B-4B84-AE4C-D54004E15720}"/>
              </a:ext>
            </a:extLst>
          </p:cNvPr>
          <p:cNvSpPr>
            <a:spLocks noGrp="1"/>
          </p:cNvSpPr>
          <p:nvPr>
            <p:ph type="ctrTitle"/>
          </p:nvPr>
        </p:nvSpPr>
        <p:spPr>
          <a:xfrm>
            <a:off x="636805" y="640080"/>
            <a:ext cx="4809406" cy="3034857"/>
          </a:xfrm>
        </p:spPr>
        <p:txBody>
          <a:bodyPr anchor="b">
            <a:normAutofit/>
          </a:bodyPr>
          <a:lstStyle/>
          <a:p>
            <a:r>
              <a:rPr lang="en-US" sz="4400"/>
              <a:t>“Wait, You’re Doing What?”</a:t>
            </a:r>
          </a:p>
        </p:txBody>
      </p:sp>
      <p:sp>
        <p:nvSpPr>
          <p:cNvPr id="67" name="Subtitle 66">
            <a:extLst>
              <a:ext uri="{FF2B5EF4-FFF2-40B4-BE49-F238E27FC236}">
                <a16:creationId xmlns:a16="http://schemas.microsoft.com/office/drawing/2014/main" id="{1C4EB40E-0EF7-4F67-B57A-9AC3399DC2E4}"/>
              </a:ext>
            </a:extLst>
          </p:cNvPr>
          <p:cNvSpPr>
            <a:spLocks noGrp="1"/>
          </p:cNvSpPr>
          <p:nvPr>
            <p:ph type="subTitle" idx="1"/>
          </p:nvPr>
        </p:nvSpPr>
        <p:spPr>
          <a:xfrm>
            <a:off x="341745" y="3849539"/>
            <a:ext cx="5114401" cy="2367405"/>
          </a:xfrm>
        </p:spPr>
        <p:txBody>
          <a:bodyPr anchor="t">
            <a:normAutofit/>
          </a:bodyPr>
          <a:lstStyle/>
          <a:p>
            <a:pPr algn="r"/>
            <a:r>
              <a:rPr lang="en-US" sz="1600" dirty="0"/>
              <a:t>Tish Lopez, South Seattle College &amp; Ian Sherman </a:t>
            </a:r>
          </a:p>
          <a:p>
            <a:pPr algn="r"/>
            <a:r>
              <a:rPr lang="en-US" sz="1600" dirty="0"/>
              <a:t>and Adie Smith </a:t>
            </a:r>
            <a:r>
              <a:rPr lang="en-US" sz="1600" dirty="0" err="1"/>
              <a:t>Kleckner</a:t>
            </a:r>
            <a:r>
              <a:rPr lang="en-US" sz="1600" dirty="0"/>
              <a:t>, Green River College</a:t>
            </a:r>
          </a:p>
        </p:txBody>
      </p:sp>
      <p:cxnSp>
        <p:nvCxnSpPr>
          <p:cNvPr id="132" name="Straight Connector 73">
            <a:extLst>
              <a:ext uri="{FF2B5EF4-FFF2-40B4-BE49-F238E27FC236}">
                <a16:creationId xmlns:a16="http://schemas.microsoft.com/office/drawing/2014/main" id="{73741D5B-1709-4CDB-963A-CC3C749412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475488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3" name="Picture 132" descr="A cat sitting on a counter&#10;&#10;Description automatically generated">
            <a:extLst>
              <a:ext uri="{FF2B5EF4-FFF2-40B4-BE49-F238E27FC236}">
                <a16:creationId xmlns:a16="http://schemas.microsoft.com/office/drawing/2014/main" id="{026F630C-B4ED-4709-B652-D8A6CD4C5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040" y="1440007"/>
            <a:ext cx="5989839" cy="3977985"/>
          </a:xfrm>
          <a:prstGeom prst="rect">
            <a:avLst/>
          </a:prstGeom>
        </p:spPr>
      </p:pic>
    </p:spTree>
    <p:extLst>
      <p:ext uri="{BB962C8B-B14F-4D97-AF65-F5344CB8AC3E}">
        <p14:creationId xmlns:p14="http://schemas.microsoft.com/office/powerpoint/2010/main" val="425255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4">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BF111F8-809D-4FE0-BDA6-F621B28273FD}"/>
              </a:ext>
            </a:extLst>
          </p:cNvPr>
          <p:cNvSpPr>
            <a:spLocks noGrp="1"/>
          </p:cNvSpPr>
          <p:nvPr>
            <p:ph type="title"/>
          </p:nvPr>
        </p:nvSpPr>
        <p:spPr>
          <a:xfrm>
            <a:off x="4974771" y="634946"/>
            <a:ext cx="6574972" cy="1450757"/>
          </a:xfrm>
        </p:spPr>
        <p:txBody>
          <a:bodyPr>
            <a:normAutofit/>
          </a:bodyPr>
          <a:lstStyle/>
          <a:p>
            <a:r>
              <a:rPr lang="en-US" sz="4100" dirty="0"/>
              <a:t>Proving a Simplified Framework for all Placement Measures</a:t>
            </a:r>
          </a:p>
        </p:txBody>
      </p:sp>
      <p:pic>
        <p:nvPicPr>
          <p:cNvPr id="12" name="Picture 11" descr="A close up of an animal&#10;&#10;Description automatically generated">
            <a:extLst>
              <a:ext uri="{FF2B5EF4-FFF2-40B4-BE49-F238E27FC236}">
                <a16:creationId xmlns:a16="http://schemas.microsoft.com/office/drawing/2014/main" id="{0D2EC538-4251-4C25-B276-CF366EA8772E}"/>
              </a:ext>
            </a:extLst>
          </p:cNvPr>
          <p:cNvPicPr>
            <a:picLocks noChangeAspect="1"/>
          </p:cNvPicPr>
          <p:nvPr/>
        </p:nvPicPr>
        <p:blipFill rotWithShape="1">
          <a:blip r:embed="rId2">
            <a:extLst>
              <a:ext uri="{28A0092B-C50C-407E-A947-70E740481C1C}">
                <a14:useLocalDpi xmlns:a14="http://schemas.microsoft.com/office/drawing/2010/main" val="0"/>
              </a:ext>
            </a:extLst>
          </a:blip>
          <a:srcRect l="35545" r="22104" b="2"/>
          <a:stretch/>
        </p:blipFill>
        <p:spPr>
          <a:xfrm>
            <a:off x="633999" y="640081"/>
            <a:ext cx="4001315" cy="5314406"/>
          </a:xfrm>
          <a:prstGeom prst="rect">
            <a:avLst/>
          </a:prstGeom>
        </p:spPr>
      </p:pic>
      <p:cxnSp>
        <p:nvCxnSpPr>
          <p:cNvPr id="49" name="Straight Connector 36">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60A298A-159A-4A27-B26C-057C73C17FD3}"/>
              </a:ext>
            </a:extLst>
          </p:cNvPr>
          <p:cNvSpPr>
            <a:spLocks noGrp="1"/>
          </p:cNvSpPr>
          <p:nvPr>
            <p:ph idx="1"/>
          </p:nvPr>
        </p:nvSpPr>
        <p:spPr>
          <a:xfrm>
            <a:off x="4974769" y="2198914"/>
            <a:ext cx="6574973" cy="3670180"/>
          </a:xfrm>
        </p:spPr>
        <p:txBody>
          <a:bodyPr>
            <a:normAutofit/>
          </a:bodyPr>
          <a:lstStyle/>
          <a:p>
            <a:endParaRPr lang="en-US" dirty="0"/>
          </a:p>
        </p:txBody>
      </p:sp>
      <p:sp>
        <p:nvSpPr>
          <p:cNvPr id="50" name="Rectangle 38">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40">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848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94837155-5FB8-4A96-864C-066D5C655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585918EE-77B5-4057-BB22-B9CE13905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6BF111F8-809D-4FE0-BDA6-F621B28273FD}"/>
              </a:ext>
            </a:extLst>
          </p:cNvPr>
          <p:cNvSpPr>
            <a:spLocks noGrp="1"/>
          </p:cNvSpPr>
          <p:nvPr>
            <p:ph type="title"/>
          </p:nvPr>
        </p:nvSpPr>
        <p:spPr>
          <a:xfrm>
            <a:off x="499603" y="462280"/>
            <a:ext cx="3655074" cy="1484544"/>
          </a:xfrm>
        </p:spPr>
        <p:txBody>
          <a:bodyPr>
            <a:noAutofit/>
          </a:bodyPr>
          <a:lstStyle/>
          <a:p>
            <a:r>
              <a:rPr lang="en-US" sz="4000" dirty="0">
                <a:solidFill>
                  <a:srgbClr val="FFFFFF"/>
                </a:solidFill>
              </a:rPr>
              <a:t>Current State of Placement @ South</a:t>
            </a:r>
          </a:p>
        </p:txBody>
      </p:sp>
      <p:sp>
        <p:nvSpPr>
          <p:cNvPr id="5" name="Content Placeholder 4">
            <a:extLst>
              <a:ext uri="{FF2B5EF4-FFF2-40B4-BE49-F238E27FC236}">
                <a16:creationId xmlns:a16="http://schemas.microsoft.com/office/drawing/2014/main" id="{660A298A-159A-4A27-B26C-057C73C17FD3}"/>
              </a:ext>
            </a:extLst>
          </p:cNvPr>
          <p:cNvSpPr>
            <a:spLocks noGrp="1"/>
          </p:cNvSpPr>
          <p:nvPr>
            <p:ph idx="1"/>
          </p:nvPr>
        </p:nvSpPr>
        <p:spPr>
          <a:xfrm>
            <a:off x="596730" y="2794000"/>
            <a:ext cx="3325125" cy="3601719"/>
          </a:xfrm>
        </p:spPr>
        <p:txBody>
          <a:bodyPr>
            <a:normAutofit fontScale="92500" lnSpcReduction="10000"/>
          </a:bodyPr>
          <a:lstStyle/>
          <a:p>
            <a:r>
              <a:rPr lang="en-US" sz="1800" dirty="0">
                <a:solidFill>
                  <a:srgbClr val="FFFFFF"/>
                </a:solidFill>
              </a:rPr>
              <a:t>Currently, South offers 17 different methods for placement into ENGL&amp;101</a:t>
            </a:r>
          </a:p>
          <a:p>
            <a:endParaRPr lang="en-US" sz="1800" dirty="0">
              <a:solidFill>
                <a:srgbClr val="FFFFFF"/>
              </a:solidFill>
            </a:endParaRPr>
          </a:p>
          <a:p>
            <a:r>
              <a:rPr lang="en-US" sz="1800" dirty="0">
                <a:solidFill>
                  <a:srgbClr val="FFFFFF"/>
                </a:solidFill>
              </a:rPr>
              <a:t>Expiration dates between placement methods vary.</a:t>
            </a:r>
          </a:p>
          <a:p>
            <a:endParaRPr lang="en-US" sz="1800" dirty="0">
              <a:solidFill>
                <a:srgbClr val="FFFFFF"/>
              </a:solidFill>
            </a:endParaRPr>
          </a:p>
          <a:p>
            <a:pPr marL="114300" indent="0">
              <a:buNone/>
            </a:pPr>
            <a:r>
              <a:rPr lang="en-US" sz="1800" dirty="0">
                <a:solidFill>
                  <a:srgbClr val="FFFFFF"/>
                </a:solidFill>
              </a:rPr>
              <a:t>Furthermore, several methods require students to gather official/unofficial documents and make an appointment with an advisor to verify ENGL&amp;101 eligibility.</a:t>
            </a:r>
          </a:p>
          <a:p>
            <a:endParaRPr lang="en-US" sz="1500" dirty="0">
              <a:solidFill>
                <a:srgbClr val="FFFFFF"/>
              </a:solidFill>
            </a:endParaRPr>
          </a:p>
          <a:p>
            <a:endParaRPr lang="en-US" sz="1500" dirty="0">
              <a:solidFill>
                <a:srgbClr val="FFFFFF"/>
              </a:solidFill>
            </a:endParaRPr>
          </a:p>
        </p:txBody>
      </p:sp>
      <p:sp>
        <p:nvSpPr>
          <p:cNvPr id="24" name="Rectangle 14">
            <a:extLst>
              <a:ext uri="{FF2B5EF4-FFF2-40B4-BE49-F238E27FC236}">
                <a16:creationId xmlns:a16="http://schemas.microsoft.com/office/drawing/2014/main" id="{9DC7B070-A583-45C7-AF93-0E8F020E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272" y="0"/>
            <a:ext cx="64008" cy="6858000"/>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Table 6">
            <a:extLst>
              <a:ext uri="{FF2B5EF4-FFF2-40B4-BE49-F238E27FC236}">
                <a16:creationId xmlns:a16="http://schemas.microsoft.com/office/drawing/2014/main" id="{48CE7A03-7F3D-40F0-8AFE-17A0684AC627}"/>
              </a:ext>
            </a:extLst>
          </p:cNvPr>
          <p:cNvGraphicFramePr>
            <a:graphicFrameLocks noGrp="1"/>
          </p:cNvGraphicFramePr>
          <p:nvPr>
            <p:extLst>
              <p:ext uri="{D42A27DB-BD31-4B8C-83A1-F6EECF244321}">
                <p14:modId xmlns:p14="http://schemas.microsoft.com/office/powerpoint/2010/main" val="2652001364"/>
              </p:ext>
            </p:extLst>
          </p:nvPr>
        </p:nvGraphicFramePr>
        <p:xfrm>
          <a:off x="5089876" y="3429000"/>
          <a:ext cx="6735996" cy="2966720"/>
        </p:xfrm>
        <a:graphic>
          <a:graphicData uri="http://schemas.openxmlformats.org/drawingml/2006/table">
            <a:tbl>
              <a:tblPr firstRow="1" bandRow="1">
                <a:tableStyleId>{5C22544A-7EE6-4342-B048-85BDC9FD1C3A}</a:tableStyleId>
              </a:tblPr>
              <a:tblGrid>
                <a:gridCol w="1785306">
                  <a:extLst>
                    <a:ext uri="{9D8B030D-6E8A-4147-A177-3AD203B41FA5}">
                      <a16:colId xmlns:a16="http://schemas.microsoft.com/office/drawing/2014/main" val="1510976547"/>
                    </a:ext>
                  </a:extLst>
                </a:gridCol>
                <a:gridCol w="2493818">
                  <a:extLst>
                    <a:ext uri="{9D8B030D-6E8A-4147-A177-3AD203B41FA5}">
                      <a16:colId xmlns:a16="http://schemas.microsoft.com/office/drawing/2014/main" val="1018481094"/>
                    </a:ext>
                  </a:extLst>
                </a:gridCol>
                <a:gridCol w="2456872">
                  <a:extLst>
                    <a:ext uri="{9D8B030D-6E8A-4147-A177-3AD203B41FA5}">
                      <a16:colId xmlns:a16="http://schemas.microsoft.com/office/drawing/2014/main" val="1213930820"/>
                    </a:ext>
                  </a:extLst>
                </a:gridCol>
              </a:tblGrid>
              <a:tr h="370840">
                <a:tc>
                  <a:txBody>
                    <a:bodyPr/>
                    <a:lstStyle/>
                    <a:p>
                      <a:pPr algn="ctr"/>
                      <a:r>
                        <a:rPr lang="en-US" sz="1200" dirty="0"/>
                        <a:t>TESTS</a:t>
                      </a:r>
                    </a:p>
                  </a:txBody>
                  <a:tcPr/>
                </a:tc>
                <a:tc>
                  <a:txBody>
                    <a:bodyPr/>
                    <a:lstStyle/>
                    <a:p>
                      <a:pPr algn="ctr"/>
                      <a:r>
                        <a:rPr lang="en-US" sz="1200" dirty="0"/>
                        <a:t>TRANSCRIPTS</a:t>
                      </a:r>
                    </a:p>
                  </a:txBody>
                  <a:tcPr/>
                </a:tc>
                <a:tc>
                  <a:txBody>
                    <a:bodyPr/>
                    <a:lstStyle/>
                    <a:p>
                      <a:pPr algn="ctr"/>
                      <a:r>
                        <a:rPr lang="en-US" sz="1200" dirty="0"/>
                        <a:t>OTHER</a:t>
                      </a:r>
                    </a:p>
                  </a:txBody>
                  <a:tcPr/>
                </a:tc>
                <a:extLst>
                  <a:ext uri="{0D108BD9-81ED-4DB2-BD59-A6C34878D82A}">
                    <a16:rowId xmlns:a16="http://schemas.microsoft.com/office/drawing/2014/main" val="4099335017"/>
                  </a:ext>
                </a:extLst>
              </a:tr>
              <a:tr h="370840">
                <a:tc>
                  <a:txBody>
                    <a:bodyPr/>
                    <a:lstStyle/>
                    <a:p>
                      <a:r>
                        <a:rPr lang="en-US" sz="1200" dirty="0" err="1"/>
                        <a:t>Wonderlic</a:t>
                      </a:r>
                      <a:r>
                        <a:rPr lang="en-US" sz="1200" dirty="0"/>
                        <a:t> </a:t>
                      </a:r>
                      <a:r>
                        <a:rPr lang="en-US" sz="1200" dirty="0">
                          <a:solidFill>
                            <a:srgbClr val="FF0000"/>
                          </a:solidFill>
                        </a:rPr>
                        <a:t>(2 years)</a:t>
                      </a:r>
                    </a:p>
                  </a:txBody>
                  <a:tcPr/>
                </a:tc>
                <a:tc>
                  <a:txBody>
                    <a:bodyPr/>
                    <a:lstStyle/>
                    <a:p>
                      <a:r>
                        <a:rPr lang="en-US" sz="1200" dirty="0"/>
                        <a:t>HS Transcript (Overall GPA) </a:t>
                      </a:r>
                      <a:r>
                        <a:rPr lang="en-US" sz="1200" dirty="0">
                          <a:solidFill>
                            <a:srgbClr val="FF0000"/>
                          </a:solidFill>
                        </a:rPr>
                        <a:t>(10 years)</a:t>
                      </a:r>
                    </a:p>
                  </a:txBody>
                  <a:tcPr/>
                </a:tc>
                <a:tc>
                  <a:txBody>
                    <a:bodyPr/>
                    <a:lstStyle/>
                    <a:p>
                      <a:r>
                        <a:rPr lang="en-US" sz="1200" dirty="0"/>
                        <a:t>CLEP/PLA</a:t>
                      </a:r>
                    </a:p>
                  </a:txBody>
                  <a:tcPr/>
                </a:tc>
                <a:extLst>
                  <a:ext uri="{0D108BD9-81ED-4DB2-BD59-A6C34878D82A}">
                    <a16:rowId xmlns:a16="http://schemas.microsoft.com/office/drawing/2014/main" val="2720935090"/>
                  </a:ext>
                </a:extLst>
              </a:tr>
              <a:tr h="370840">
                <a:tc>
                  <a:txBody>
                    <a:bodyPr/>
                    <a:lstStyle/>
                    <a:p>
                      <a:r>
                        <a:rPr lang="en-US" sz="1200" dirty="0"/>
                        <a:t>SAT </a:t>
                      </a:r>
                      <a:r>
                        <a:rPr lang="en-US" sz="1200" dirty="0">
                          <a:solidFill>
                            <a:srgbClr val="FF0000"/>
                          </a:solidFill>
                        </a:rPr>
                        <a:t>(5 years)</a:t>
                      </a:r>
                    </a:p>
                  </a:txBody>
                  <a:tcPr/>
                </a:tc>
                <a:tc>
                  <a:txBody>
                    <a:bodyPr/>
                    <a:lstStyle/>
                    <a:p>
                      <a:r>
                        <a:rPr lang="en-US" sz="1200" dirty="0"/>
                        <a:t>Bridge to College English </a:t>
                      </a:r>
                      <a:r>
                        <a:rPr lang="en-US" sz="1200" dirty="0">
                          <a:solidFill>
                            <a:srgbClr val="FF0000"/>
                          </a:solidFill>
                        </a:rPr>
                        <a:t>(1 year)</a:t>
                      </a:r>
                    </a:p>
                  </a:txBody>
                  <a:tcPr/>
                </a:tc>
                <a:tc>
                  <a:txBody>
                    <a:bodyPr/>
                    <a:lstStyle/>
                    <a:p>
                      <a:r>
                        <a:rPr lang="en-US" sz="1200" dirty="0"/>
                        <a:t>Placement Reciprocity </a:t>
                      </a:r>
                      <a:r>
                        <a:rPr lang="en-US" sz="1200" dirty="0">
                          <a:solidFill>
                            <a:srgbClr val="FF0000"/>
                          </a:solidFill>
                        </a:rPr>
                        <a:t>(1 year) </a:t>
                      </a:r>
                    </a:p>
                  </a:txBody>
                  <a:tcPr/>
                </a:tc>
                <a:extLst>
                  <a:ext uri="{0D108BD9-81ED-4DB2-BD59-A6C34878D82A}">
                    <a16:rowId xmlns:a16="http://schemas.microsoft.com/office/drawing/2014/main" val="2081368640"/>
                  </a:ext>
                </a:extLst>
              </a:tr>
              <a:tr h="370840">
                <a:tc>
                  <a:txBody>
                    <a:bodyPr/>
                    <a:lstStyle/>
                    <a:p>
                      <a:r>
                        <a:rPr lang="en-US" sz="1200" dirty="0"/>
                        <a:t>ACT </a:t>
                      </a:r>
                      <a:r>
                        <a:rPr lang="en-US" sz="1200" dirty="0">
                          <a:solidFill>
                            <a:srgbClr val="FF0000"/>
                          </a:solidFill>
                        </a:rPr>
                        <a:t>(5 years)</a:t>
                      </a:r>
                    </a:p>
                  </a:txBody>
                  <a:tcPr/>
                </a:tc>
                <a:tc>
                  <a:txBody>
                    <a:bodyPr/>
                    <a:lstStyle/>
                    <a:p>
                      <a:r>
                        <a:rPr lang="en-US" sz="1200" dirty="0"/>
                        <a:t>College Transcript</a:t>
                      </a:r>
                    </a:p>
                  </a:txBody>
                  <a:tcPr/>
                </a:tc>
                <a:tc>
                  <a:txBody>
                    <a:bodyPr/>
                    <a:lstStyle/>
                    <a:p>
                      <a:r>
                        <a:rPr lang="en-US" sz="1200" dirty="0"/>
                        <a:t>Instructor Recommendation</a:t>
                      </a:r>
                    </a:p>
                  </a:txBody>
                  <a:tcPr/>
                </a:tc>
                <a:extLst>
                  <a:ext uri="{0D108BD9-81ED-4DB2-BD59-A6C34878D82A}">
                    <a16:rowId xmlns:a16="http://schemas.microsoft.com/office/drawing/2014/main" val="552600458"/>
                  </a:ext>
                </a:extLst>
              </a:tr>
              <a:tr h="370840">
                <a:tc>
                  <a:txBody>
                    <a:bodyPr/>
                    <a:lstStyle/>
                    <a:p>
                      <a:r>
                        <a:rPr lang="en-US" sz="1200" dirty="0"/>
                        <a:t>IELTS </a:t>
                      </a:r>
                      <a:r>
                        <a:rPr lang="en-US" sz="1200" dirty="0">
                          <a:solidFill>
                            <a:srgbClr val="FF0000"/>
                          </a:solidFill>
                        </a:rPr>
                        <a:t>(2 years)</a:t>
                      </a:r>
                    </a:p>
                  </a:txBody>
                  <a:tcPr/>
                </a:tc>
                <a:tc>
                  <a:txBody>
                    <a:bodyPr/>
                    <a:lstStyle/>
                    <a:p>
                      <a:r>
                        <a:rPr lang="en-US" sz="1200" dirty="0"/>
                        <a:t>Grade in previous ENGL course</a:t>
                      </a:r>
                    </a:p>
                  </a:txBody>
                  <a:tcPr/>
                </a:tc>
                <a:tc>
                  <a:txBody>
                    <a:bodyPr/>
                    <a:lstStyle/>
                    <a:p>
                      <a:r>
                        <a:rPr lang="en-US" sz="1200" dirty="0"/>
                        <a:t>BTS “homegrown” assessment </a:t>
                      </a:r>
                    </a:p>
                  </a:txBody>
                  <a:tcPr/>
                </a:tc>
                <a:extLst>
                  <a:ext uri="{0D108BD9-81ED-4DB2-BD59-A6C34878D82A}">
                    <a16:rowId xmlns:a16="http://schemas.microsoft.com/office/drawing/2014/main" val="710278141"/>
                  </a:ext>
                </a:extLst>
              </a:tr>
              <a:tr h="370840">
                <a:tc>
                  <a:txBody>
                    <a:bodyPr/>
                    <a:lstStyle/>
                    <a:p>
                      <a:r>
                        <a:rPr lang="en-US" sz="1200" dirty="0"/>
                        <a:t>TOEFL </a:t>
                      </a:r>
                      <a:r>
                        <a:rPr lang="en-US" sz="1200" dirty="0">
                          <a:solidFill>
                            <a:srgbClr val="FF0000"/>
                          </a:solidFill>
                        </a:rPr>
                        <a:t>(2 years)</a:t>
                      </a:r>
                    </a:p>
                  </a:txBody>
                  <a:tcPr/>
                </a:tc>
                <a:tc>
                  <a:txBody>
                    <a:bodyPr/>
                    <a:lstStyle/>
                    <a:p>
                      <a:r>
                        <a:rPr lang="en-US" sz="1200" dirty="0"/>
                        <a:t>Grade in previous IEL course</a:t>
                      </a:r>
                    </a:p>
                  </a:txBody>
                  <a:tcPr/>
                </a:tc>
                <a:tc>
                  <a:txBody>
                    <a:bodyPr/>
                    <a:lstStyle/>
                    <a:p>
                      <a:endParaRPr lang="en-US" sz="1200" dirty="0"/>
                    </a:p>
                  </a:txBody>
                  <a:tcPr/>
                </a:tc>
                <a:extLst>
                  <a:ext uri="{0D108BD9-81ED-4DB2-BD59-A6C34878D82A}">
                    <a16:rowId xmlns:a16="http://schemas.microsoft.com/office/drawing/2014/main" val="131962662"/>
                  </a:ext>
                </a:extLst>
              </a:tr>
              <a:tr h="370840">
                <a:tc>
                  <a:txBody>
                    <a:bodyPr/>
                    <a:lstStyle/>
                    <a:p>
                      <a:r>
                        <a:rPr lang="en-US" sz="1200" dirty="0"/>
                        <a:t>GED </a:t>
                      </a:r>
                      <a:r>
                        <a:rPr lang="en-US" sz="1200" dirty="0">
                          <a:solidFill>
                            <a:srgbClr val="FF0000"/>
                          </a:solidFill>
                        </a:rPr>
                        <a:t>(10 years)</a:t>
                      </a:r>
                    </a:p>
                  </a:txBody>
                  <a:tcPr/>
                </a:tc>
                <a:tc>
                  <a:txBody>
                    <a:bodyPr/>
                    <a:lstStyle/>
                    <a:p>
                      <a:r>
                        <a:rPr lang="en-US" sz="1200" dirty="0"/>
                        <a:t>Grade in previous ESL course</a:t>
                      </a:r>
                    </a:p>
                  </a:txBody>
                  <a:tcPr/>
                </a:tc>
                <a:tc>
                  <a:txBody>
                    <a:bodyPr/>
                    <a:lstStyle/>
                    <a:p>
                      <a:endParaRPr lang="en-US" sz="1200" dirty="0"/>
                    </a:p>
                  </a:txBody>
                  <a:tcPr/>
                </a:tc>
                <a:extLst>
                  <a:ext uri="{0D108BD9-81ED-4DB2-BD59-A6C34878D82A}">
                    <a16:rowId xmlns:a16="http://schemas.microsoft.com/office/drawing/2014/main" val="736863790"/>
                  </a:ext>
                </a:extLst>
              </a:tr>
              <a:tr h="370840">
                <a:tc>
                  <a:txBody>
                    <a:bodyPr/>
                    <a:lstStyle/>
                    <a:p>
                      <a:r>
                        <a:rPr lang="en-US" sz="1200" dirty="0"/>
                        <a:t>Smarter Balance </a:t>
                      </a:r>
                      <a:r>
                        <a:rPr lang="en-US" sz="1200" dirty="0">
                          <a:solidFill>
                            <a:srgbClr val="FF0000"/>
                          </a:solidFill>
                        </a:rPr>
                        <a:t>(1 year)</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891732699"/>
                  </a:ext>
                </a:extLst>
              </a:tr>
            </a:tbl>
          </a:graphicData>
        </a:graphic>
      </p:graphicFrame>
      <p:pic>
        <p:nvPicPr>
          <p:cNvPr id="10" name="Picture 9" descr="A close up of a monkey&#10;&#10;Description automatically generated">
            <a:extLst>
              <a:ext uri="{FF2B5EF4-FFF2-40B4-BE49-F238E27FC236}">
                <a16:creationId xmlns:a16="http://schemas.microsoft.com/office/drawing/2014/main" id="{ADB0A7D6-66A6-43CD-A2D2-92A2C387C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556" y="462280"/>
            <a:ext cx="3607793" cy="2245851"/>
          </a:xfrm>
          <a:prstGeom prst="rect">
            <a:avLst/>
          </a:prstGeom>
        </p:spPr>
      </p:pic>
      <p:sp>
        <p:nvSpPr>
          <p:cNvPr id="8" name="Speech Bubble: Oval 7">
            <a:extLst>
              <a:ext uri="{FF2B5EF4-FFF2-40B4-BE49-F238E27FC236}">
                <a16:creationId xmlns:a16="http://schemas.microsoft.com/office/drawing/2014/main" id="{DAFAE8FB-FF86-4540-A52F-0378B551F049}"/>
              </a:ext>
            </a:extLst>
          </p:cNvPr>
          <p:cNvSpPr/>
          <p:nvPr/>
        </p:nvSpPr>
        <p:spPr>
          <a:xfrm>
            <a:off x="9037781" y="155864"/>
            <a:ext cx="2369128" cy="1368136"/>
          </a:xfrm>
          <a:prstGeom prst="wedgeEllipseCallout">
            <a:avLst>
              <a:gd name="adj1" fmla="val -126131"/>
              <a:gd name="adj2" fmla="val 836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 different placement methods?!</a:t>
            </a:r>
          </a:p>
        </p:txBody>
      </p:sp>
    </p:spTree>
    <p:extLst>
      <p:ext uri="{BB962C8B-B14F-4D97-AF65-F5344CB8AC3E}">
        <p14:creationId xmlns:p14="http://schemas.microsoft.com/office/powerpoint/2010/main" val="1838027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4">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BF111F8-809D-4FE0-BDA6-F621B28273FD}"/>
              </a:ext>
            </a:extLst>
          </p:cNvPr>
          <p:cNvSpPr>
            <a:spLocks noGrp="1"/>
          </p:cNvSpPr>
          <p:nvPr>
            <p:ph type="title"/>
          </p:nvPr>
        </p:nvSpPr>
        <p:spPr>
          <a:xfrm>
            <a:off x="4974771" y="634946"/>
            <a:ext cx="6574972" cy="1450757"/>
          </a:xfrm>
        </p:spPr>
        <p:txBody>
          <a:bodyPr>
            <a:normAutofit/>
          </a:bodyPr>
          <a:lstStyle/>
          <a:p>
            <a:r>
              <a:rPr lang="en-US" sz="4100"/>
              <a:t>Proving a Simplified Framework for all Placement Measures</a:t>
            </a:r>
          </a:p>
        </p:txBody>
      </p:sp>
      <p:pic>
        <p:nvPicPr>
          <p:cNvPr id="12" name="Picture 11" descr="A close up of an animal&#10;&#10;Description automatically generated">
            <a:extLst>
              <a:ext uri="{FF2B5EF4-FFF2-40B4-BE49-F238E27FC236}">
                <a16:creationId xmlns:a16="http://schemas.microsoft.com/office/drawing/2014/main" id="{0D2EC538-4251-4C25-B276-CF366EA8772E}"/>
              </a:ext>
            </a:extLst>
          </p:cNvPr>
          <p:cNvPicPr>
            <a:picLocks noChangeAspect="1"/>
          </p:cNvPicPr>
          <p:nvPr/>
        </p:nvPicPr>
        <p:blipFill rotWithShape="1">
          <a:blip r:embed="rId2">
            <a:extLst>
              <a:ext uri="{28A0092B-C50C-407E-A947-70E740481C1C}">
                <a14:useLocalDpi xmlns:a14="http://schemas.microsoft.com/office/drawing/2010/main" val="0"/>
              </a:ext>
            </a:extLst>
          </a:blip>
          <a:srcRect l="35545" r="22104" b="2"/>
          <a:stretch/>
        </p:blipFill>
        <p:spPr>
          <a:xfrm>
            <a:off x="633999" y="640081"/>
            <a:ext cx="4001315" cy="5314406"/>
          </a:xfrm>
          <a:prstGeom prst="rect">
            <a:avLst/>
          </a:prstGeom>
        </p:spPr>
      </p:pic>
      <p:cxnSp>
        <p:nvCxnSpPr>
          <p:cNvPr id="49" name="Straight Connector 36">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60A298A-159A-4A27-B26C-057C73C17FD3}"/>
              </a:ext>
            </a:extLst>
          </p:cNvPr>
          <p:cNvSpPr>
            <a:spLocks noGrp="1"/>
          </p:cNvSpPr>
          <p:nvPr>
            <p:ph idx="1"/>
          </p:nvPr>
        </p:nvSpPr>
        <p:spPr>
          <a:xfrm>
            <a:off x="4974769" y="2198914"/>
            <a:ext cx="6574973" cy="3670180"/>
          </a:xfrm>
        </p:spPr>
        <p:txBody>
          <a:bodyPr>
            <a:normAutofit/>
          </a:bodyPr>
          <a:lstStyle/>
          <a:p>
            <a:r>
              <a:rPr lang="en-US" dirty="0"/>
              <a:t>Our DSP tool is the overarching framework for English placement and </a:t>
            </a:r>
            <a:r>
              <a:rPr lang="en-US" b="1" dirty="0"/>
              <a:t>incorporates all multiple measures</a:t>
            </a:r>
            <a:r>
              <a:rPr lang="en-US" dirty="0"/>
              <a:t>, making this DSP tool unique compared to other colleges that have implemented a directed self-placement tool as one option in the suite of multiple measures. </a:t>
            </a:r>
          </a:p>
          <a:p>
            <a:r>
              <a:rPr lang="en-US" dirty="0"/>
              <a:t>When DSP is just one option, students are able to default to other options without exploring self-placement alternatives. </a:t>
            </a:r>
            <a:r>
              <a:rPr lang="en-US" b="1" dirty="0"/>
              <a:t>By having all students begin with the DSP tool, even if they meet a different multiple measure, students will be more aware of the expectations of each ENGL course</a:t>
            </a:r>
            <a:r>
              <a:rPr lang="en-US" dirty="0"/>
              <a:t>.</a:t>
            </a:r>
          </a:p>
          <a:p>
            <a:endParaRPr lang="en-US" dirty="0"/>
          </a:p>
        </p:txBody>
      </p:sp>
      <p:sp>
        <p:nvSpPr>
          <p:cNvPr id="50" name="Rectangle 38">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40">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937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6BF111F8-809D-4FE0-BDA6-F621B28273FD}"/>
              </a:ext>
            </a:extLst>
          </p:cNvPr>
          <p:cNvSpPr>
            <a:spLocks noGrp="1"/>
          </p:cNvSpPr>
          <p:nvPr>
            <p:ph type="title"/>
          </p:nvPr>
        </p:nvSpPr>
        <p:spPr>
          <a:xfrm>
            <a:off x="397876" y="369054"/>
            <a:ext cx="3361324" cy="2091283"/>
          </a:xfrm>
        </p:spPr>
        <p:txBody>
          <a:bodyPr anchor="ctr">
            <a:normAutofit fontScale="90000"/>
          </a:bodyPr>
          <a:lstStyle/>
          <a:p>
            <a:r>
              <a:rPr lang="en-US" sz="3600" dirty="0">
                <a:solidFill>
                  <a:srgbClr val="FFFFFF"/>
                </a:solidFill>
              </a:rPr>
              <a:t>Providing a Guide for Collaboration Among Separately-Accredited Colleges</a:t>
            </a:r>
          </a:p>
        </p:txBody>
      </p:sp>
      <p:sp>
        <p:nvSpPr>
          <p:cNvPr id="21" name="Rectangle 16">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Content Placeholder 4">
            <a:extLst>
              <a:ext uri="{FF2B5EF4-FFF2-40B4-BE49-F238E27FC236}">
                <a16:creationId xmlns:a16="http://schemas.microsoft.com/office/drawing/2014/main" id="{ABFBFD46-6ABC-4F15-8A41-05E5F08AF8AC}"/>
              </a:ext>
            </a:extLst>
          </p:cNvPr>
          <p:cNvGraphicFramePr>
            <a:graphicFrameLocks noGrp="1"/>
          </p:cNvGraphicFramePr>
          <p:nvPr>
            <p:ph idx="1"/>
            <p:extLst>
              <p:ext uri="{D42A27DB-BD31-4B8C-83A1-F6EECF244321}">
                <p14:modId xmlns:p14="http://schemas.microsoft.com/office/powerpoint/2010/main" val="116155753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D54B25EA-E1BD-4259-8EBF-7B363F4B667B}"/>
              </a:ext>
            </a:extLst>
          </p:cNvPr>
          <p:cNvSpPr/>
          <p:nvPr/>
        </p:nvSpPr>
        <p:spPr>
          <a:xfrm>
            <a:off x="400408" y="3021373"/>
            <a:ext cx="3250005" cy="2585323"/>
          </a:xfrm>
          <a:prstGeom prst="rect">
            <a:avLst/>
          </a:prstGeom>
        </p:spPr>
        <p:txBody>
          <a:bodyPr wrap="square">
            <a:spAutoFit/>
          </a:bodyPr>
          <a:lstStyle/>
          <a:p>
            <a:r>
              <a:rPr lang="en-US" dirty="0">
                <a:solidFill>
                  <a:schemeClr val="bg1"/>
                </a:solidFill>
              </a:rPr>
              <a:t>We are focusing on more than just the creation and implementation of a shared DSP tool; we are also focusing on coding and multiple measures alignment this year to ensure that students are easily able to enroll in courses at any of the Seattle Colleges. </a:t>
            </a:r>
          </a:p>
        </p:txBody>
      </p:sp>
    </p:spTree>
    <p:extLst>
      <p:ext uri="{BB962C8B-B14F-4D97-AF65-F5344CB8AC3E}">
        <p14:creationId xmlns:p14="http://schemas.microsoft.com/office/powerpoint/2010/main" val="270963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B317B-3335-4183-A00B-4336F3CAD25F}"/>
              </a:ext>
            </a:extLst>
          </p:cNvPr>
          <p:cNvSpPr>
            <a:spLocks noGrp="1"/>
          </p:cNvSpPr>
          <p:nvPr>
            <p:ph type="title"/>
          </p:nvPr>
        </p:nvSpPr>
        <p:spPr>
          <a:xfrm>
            <a:off x="1097280" y="286603"/>
            <a:ext cx="10058400" cy="1450757"/>
          </a:xfrm>
        </p:spPr>
        <p:txBody>
          <a:bodyPr>
            <a:normAutofit/>
          </a:bodyPr>
          <a:lstStyle/>
          <a:p>
            <a:r>
              <a:rPr lang="en-US"/>
              <a:t>Evaluation of Student Satisfaction and Placement</a:t>
            </a:r>
          </a:p>
        </p:txBody>
      </p:sp>
      <p:sp>
        <p:nvSpPr>
          <p:cNvPr id="3" name="Content Placeholder 2">
            <a:extLst>
              <a:ext uri="{FF2B5EF4-FFF2-40B4-BE49-F238E27FC236}">
                <a16:creationId xmlns:a16="http://schemas.microsoft.com/office/drawing/2014/main" id="{8AF61866-D06D-471C-B25A-3842EB94E544}"/>
              </a:ext>
            </a:extLst>
          </p:cNvPr>
          <p:cNvSpPr>
            <a:spLocks noGrp="1"/>
          </p:cNvSpPr>
          <p:nvPr>
            <p:ph idx="1"/>
          </p:nvPr>
        </p:nvSpPr>
        <p:spPr>
          <a:xfrm>
            <a:off x="1097280" y="1916318"/>
            <a:ext cx="6454987" cy="4023360"/>
          </a:xfrm>
        </p:spPr>
        <p:txBody>
          <a:bodyPr>
            <a:normAutofit/>
          </a:bodyPr>
          <a:lstStyle/>
          <a:p>
            <a:r>
              <a:rPr lang="en-US" dirty="0"/>
              <a:t>In addition, the Seattle Colleges are developing and implementing a follow-up survey for all students who use the DSP tool and conducting focus groups to assess student satisfaction and confidence in their placement decisions. </a:t>
            </a:r>
          </a:p>
          <a:p>
            <a:r>
              <a:rPr lang="en-US" dirty="0"/>
              <a:t>The colleges’ Offices of Institutional Effectiveness will later collaborate in measuring and analyzing survey and student enrollment and completion data as a result of this project. This data will be disaggregated by demographics, including low-income students and students of color, to assess this initiative’s impact on populations most commonly affected by traditional, and often inequitable, placement practices.</a:t>
            </a:r>
          </a:p>
          <a:p>
            <a:endParaRPr lang="en-US" dirty="0"/>
          </a:p>
        </p:txBody>
      </p:sp>
      <p:pic>
        <p:nvPicPr>
          <p:cNvPr id="6" name="Picture 5" descr="A squirrel with its mouth open&#10;&#10;Description automatically generated">
            <a:extLst>
              <a:ext uri="{FF2B5EF4-FFF2-40B4-BE49-F238E27FC236}">
                <a16:creationId xmlns:a16="http://schemas.microsoft.com/office/drawing/2014/main" id="{EA817C72-F542-4EC5-BEC5-846548975286}"/>
              </a:ext>
            </a:extLst>
          </p:cNvPr>
          <p:cNvPicPr>
            <a:picLocks noChangeAspect="1"/>
          </p:cNvPicPr>
          <p:nvPr/>
        </p:nvPicPr>
        <p:blipFill rotWithShape="1">
          <a:blip r:embed="rId2">
            <a:extLst>
              <a:ext uri="{28A0092B-C50C-407E-A947-70E740481C1C}">
                <a14:useLocalDpi xmlns:a14="http://schemas.microsoft.com/office/drawing/2010/main" val="0"/>
              </a:ext>
            </a:extLst>
          </a:blip>
          <a:srcRect t="6537" r="-2" b="4890"/>
          <a:stretch/>
        </p:blipFill>
        <p:spPr>
          <a:xfrm>
            <a:off x="8020570" y="1916318"/>
            <a:ext cx="3135109" cy="3471012"/>
          </a:xfrm>
          <a:prstGeom prst="rect">
            <a:avLst/>
          </a:prstGeom>
        </p:spPr>
      </p:pic>
      <p:sp>
        <p:nvSpPr>
          <p:cNvPr id="4" name="Rectangle 3">
            <a:extLst>
              <a:ext uri="{FF2B5EF4-FFF2-40B4-BE49-F238E27FC236}">
                <a16:creationId xmlns:a16="http://schemas.microsoft.com/office/drawing/2014/main" id="{0CC381CE-7E5F-4C78-99A8-88C8F96D013B}"/>
              </a:ext>
            </a:extLst>
          </p:cNvPr>
          <p:cNvSpPr/>
          <p:nvPr/>
        </p:nvSpPr>
        <p:spPr>
          <a:xfrm>
            <a:off x="3048000" y="612845"/>
            <a:ext cx="6096000" cy="646331"/>
          </a:xfrm>
          <a:prstGeom prst="rect">
            <a:avLst/>
          </a:prstGeom>
        </p:spPr>
        <p:txBody>
          <a:bodyPr>
            <a:spAutoFit/>
          </a:bodyPr>
          <a:lstStyle/>
          <a:p>
            <a:pPr>
              <a:spcAft>
                <a:spcPts val="600"/>
              </a:spcAft>
            </a:pPr>
            <a:br>
              <a:rPr lang="en-US" dirty="0"/>
            </a:br>
            <a:endParaRPr lang="en-US"/>
          </a:p>
        </p:txBody>
      </p:sp>
    </p:spTree>
    <p:extLst>
      <p:ext uri="{BB962C8B-B14F-4D97-AF65-F5344CB8AC3E}">
        <p14:creationId xmlns:p14="http://schemas.microsoft.com/office/powerpoint/2010/main" val="419009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73734CDA-1CE8-4F1C-B0B3-AAB252B01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FB4455-49DC-4AFF-B5D5-7B977B38A0FC}"/>
              </a:ext>
            </a:extLst>
          </p:cNvPr>
          <p:cNvSpPr>
            <a:spLocks noGrp="1"/>
          </p:cNvSpPr>
          <p:nvPr>
            <p:ph type="title"/>
          </p:nvPr>
        </p:nvSpPr>
        <p:spPr>
          <a:xfrm>
            <a:off x="4974771" y="634946"/>
            <a:ext cx="6574972" cy="1450757"/>
          </a:xfrm>
        </p:spPr>
        <p:txBody>
          <a:bodyPr>
            <a:normAutofit/>
          </a:bodyPr>
          <a:lstStyle/>
          <a:p>
            <a:r>
              <a:rPr lang="en-US"/>
              <a:t>Next Steps</a:t>
            </a:r>
          </a:p>
        </p:txBody>
      </p:sp>
      <p:pic>
        <p:nvPicPr>
          <p:cNvPr id="5" name="Picture 4" descr="A close up of a raccoon&#10;&#10;Description automatically generated">
            <a:extLst>
              <a:ext uri="{FF2B5EF4-FFF2-40B4-BE49-F238E27FC236}">
                <a16:creationId xmlns:a16="http://schemas.microsoft.com/office/drawing/2014/main" id="{E0E598B5-4761-4168-BDBD-E7F3AF09C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921832"/>
            <a:ext cx="4001315" cy="2750904"/>
          </a:xfrm>
          <a:prstGeom prst="rect">
            <a:avLst/>
          </a:prstGeom>
        </p:spPr>
      </p:pic>
      <p:cxnSp>
        <p:nvCxnSpPr>
          <p:cNvPr id="19" name="Straight Connector 11">
            <a:extLst>
              <a:ext uri="{FF2B5EF4-FFF2-40B4-BE49-F238E27FC236}">
                <a16:creationId xmlns:a16="http://schemas.microsoft.com/office/drawing/2014/main" id="{D7143990-FA50-4B23-AE6D-E17D22F52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B93B16-D051-4364-9A81-573DF47E6830}"/>
              </a:ext>
            </a:extLst>
          </p:cNvPr>
          <p:cNvSpPr>
            <a:spLocks noGrp="1"/>
          </p:cNvSpPr>
          <p:nvPr>
            <p:ph idx="1"/>
          </p:nvPr>
        </p:nvSpPr>
        <p:spPr>
          <a:xfrm>
            <a:off x="4974769" y="2198914"/>
            <a:ext cx="6574973" cy="3670180"/>
          </a:xfrm>
        </p:spPr>
        <p:txBody>
          <a:bodyPr>
            <a:normAutofit/>
          </a:bodyPr>
          <a:lstStyle/>
          <a:p>
            <a:pPr marL="0" indent="0">
              <a:buNone/>
            </a:pPr>
            <a:r>
              <a:rPr lang="en-US" dirty="0"/>
              <a:t>English faculty across the district are working on course, placement, and data entry/collection alignment this year. </a:t>
            </a:r>
          </a:p>
          <a:p>
            <a:pPr marL="0" indent="0">
              <a:buNone/>
            </a:pPr>
            <a:r>
              <a:rPr lang="en-US" dirty="0"/>
              <a:t>Next year, we </a:t>
            </a:r>
            <a:r>
              <a:rPr lang="en-US"/>
              <a:t>will use South’s </a:t>
            </a:r>
            <a:r>
              <a:rPr lang="en-US" dirty="0"/>
              <a:t>DSP tool to create the shared districtwide DSP tool drawing on social justice and anti-racist pedagogy and practices to ensure our tool uses texts, videos, and images that are diverse and broadly inclusive.</a:t>
            </a:r>
          </a:p>
          <a:p>
            <a:pPr marL="0" indent="0">
              <a:buNone/>
            </a:pPr>
            <a:r>
              <a:rPr lang="en-US" dirty="0"/>
              <a:t>We believe/hope that our future districtwide DSP tool will allow more students to begin in college-level English, which in turn, will lead to increased student completion and the narrowing of equity gaps!</a:t>
            </a:r>
          </a:p>
        </p:txBody>
      </p:sp>
      <p:sp>
        <p:nvSpPr>
          <p:cNvPr id="20" name="Rectangle 13">
            <a:extLst>
              <a:ext uri="{FF2B5EF4-FFF2-40B4-BE49-F238E27FC236}">
                <a16:creationId xmlns:a16="http://schemas.microsoft.com/office/drawing/2014/main" id="{29765C2F-E3D0-4261-9A4A-F97B2C609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73593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5">
            <a:extLst>
              <a:ext uri="{FF2B5EF4-FFF2-40B4-BE49-F238E27FC236}">
                <a16:creationId xmlns:a16="http://schemas.microsoft.com/office/drawing/2014/main" id="{6638892E-C2A5-4DB9-B4D3-22B4DA4B3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54352C"/>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9835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0A2836-69DF-4CA1-A9D3-57E9810F2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F8B7DEB1-7483-4619-96AC-2F5EE9060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FD4BDA6-D078-4821-B845-EB6CC7CA4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77F6C4FA-1460-4FA7-BCCB-24F6960D1F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230EDF-A602-4C00-8A5D-5CB283F18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59326" y="0"/>
            <a:ext cx="5938894" cy="6858000"/>
          </a:xfrm>
          <a:prstGeom prst="rect">
            <a:avLst/>
          </a:prstGeom>
          <a:solidFill>
            <a:srgbClr val="6D4F4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94ACF38-EAB3-4105-8C5A-C258FE0514C3}"/>
              </a:ext>
            </a:extLst>
          </p:cNvPr>
          <p:cNvSpPr>
            <a:spLocks noGrp="1"/>
          </p:cNvSpPr>
          <p:nvPr>
            <p:ph type="title"/>
          </p:nvPr>
        </p:nvSpPr>
        <p:spPr>
          <a:xfrm>
            <a:off x="6577781" y="640079"/>
            <a:ext cx="5178350" cy="3190751"/>
          </a:xfrm>
        </p:spPr>
        <p:txBody>
          <a:bodyPr vert="horz" lIns="91440" tIns="45720" rIns="91440" bIns="45720" rtlCol="0" anchor="b">
            <a:normAutofit/>
          </a:bodyPr>
          <a:lstStyle/>
          <a:p>
            <a:r>
              <a:rPr lang="en-US" sz="6000">
                <a:solidFill>
                  <a:srgbClr val="FFFFFF"/>
                </a:solidFill>
              </a:rPr>
              <a:t>Interactive Reading Activity</a:t>
            </a:r>
          </a:p>
        </p:txBody>
      </p:sp>
      <p:pic>
        <p:nvPicPr>
          <p:cNvPr id="5" name="Picture 5" descr="A picture containing sitting, indoor, wall, small&#10;&#10;Description generated with very high confidence">
            <a:extLst>
              <a:ext uri="{FF2B5EF4-FFF2-40B4-BE49-F238E27FC236}">
                <a16:creationId xmlns:a16="http://schemas.microsoft.com/office/drawing/2014/main" id="{4430464B-E8F0-43C9-B51C-4827FF4F15C4}"/>
              </a:ext>
            </a:extLst>
          </p:cNvPr>
          <p:cNvPicPr>
            <a:picLocks noChangeAspect="1"/>
          </p:cNvPicPr>
          <p:nvPr/>
        </p:nvPicPr>
        <p:blipFill rotWithShape="1">
          <a:blip r:embed="rId2"/>
          <a:srcRect l="7663" r="15558" b="1"/>
          <a:stretch/>
        </p:blipFill>
        <p:spPr>
          <a:xfrm>
            <a:off x="20" y="10"/>
            <a:ext cx="3002369" cy="3343373"/>
          </a:xfrm>
          <a:prstGeom prst="rect">
            <a:avLst/>
          </a:prstGeom>
        </p:spPr>
      </p:pic>
      <p:pic>
        <p:nvPicPr>
          <p:cNvPr id="3" name="Picture 3" descr="A dog looking at the camera&#10;&#10;Description generated with very high confidence">
            <a:extLst>
              <a:ext uri="{FF2B5EF4-FFF2-40B4-BE49-F238E27FC236}">
                <a16:creationId xmlns:a16="http://schemas.microsoft.com/office/drawing/2014/main" id="{DD8AA174-7372-4ECF-9FEA-BC7B36DC4453}"/>
              </a:ext>
            </a:extLst>
          </p:cNvPr>
          <p:cNvPicPr>
            <a:picLocks noChangeAspect="1"/>
          </p:cNvPicPr>
          <p:nvPr/>
        </p:nvPicPr>
        <p:blipFill rotWithShape="1">
          <a:blip r:embed="rId3"/>
          <a:srcRect l="19075" r="21207" b="-1"/>
          <a:stretch/>
        </p:blipFill>
        <p:spPr>
          <a:xfrm>
            <a:off x="3105565" y="10"/>
            <a:ext cx="3002388" cy="3343373"/>
          </a:xfrm>
          <a:prstGeom prst="rect">
            <a:avLst/>
          </a:prstGeom>
        </p:spPr>
      </p:pic>
      <p:pic>
        <p:nvPicPr>
          <p:cNvPr id="8" name="Picture 8" descr="A white cat with its mouth open&#10;&#10;Description generated with very high confidence">
            <a:extLst>
              <a:ext uri="{FF2B5EF4-FFF2-40B4-BE49-F238E27FC236}">
                <a16:creationId xmlns:a16="http://schemas.microsoft.com/office/drawing/2014/main" id="{6DB6B1F3-6E71-4FD0-840D-40F2305F0B95}"/>
              </a:ext>
            </a:extLst>
          </p:cNvPr>
          <p:cNvPicPr>
            <a:picLocks noChangeAspect="1"/>
          </p:cNvPicPr>
          <p:nvPr/>
        </p:nvPicPr>
        <p:blipFill rotWithShape="1">
          <a:blip r:embed="rId4"/>
          <a:srcRect r="-2" b="16265"/>
          <a:stretch/>
        </p:blipFill>
        <p:spPr>
          <a:xfrm>
            <a:off x="-6220" y="3451123"/>
            <a:ext cx="6114173" cy="3406877"/>
          </a:xfrm>
          <a:prstGeom prst="rect">
            <a:avLst/>
          </a:prstGeom>
        </p:spPr>
      </p:pic>
      <p:sp>
        <p:nvSpPr>
          <p:cNvPr id="23" name="Rectangle 22">
            <a:extLst>
              <a:ext uri="{FF2B5EF4-FFF2-40B4-BE49-F238E27FC236}">
                <a16:creationId xmlns:a16="http://schemas.microsoft.com/office/drawing/2014/main" id="{8C4BD8CA-B77A-41AE-8183-7A7B57891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213" y="0"/>
            <a:ext cx="64008" cy="6858000"/>
          </a:xfrm>
          <a:prstGeom prst="rect">
            <a:avLst/>
          </a:prstGeom>
          <a:solidFill>
            <a:srgbClr val="AF9370"/>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6FDB4FB1-F48F-4EDD-B9BC-E88F1DDDD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48765" y="3913426"/>
            <a:ext cx="4937760"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7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DFC51-F7E5-4C5C-B892-510F439F60A2}"/>
              </a:ext>
            </a:extLst>
          </p:cNvPr>
          <p:cNvSpPr>
            <a:spLocks noGrp="1"/>
          </p:cNvSpPr>
          <p:nvPr>
            <p:ph type="title"/>
          </p:nvPr>
        </p:nvSpPr>
        <p:spPr>
          <a:xfrm>
            <a:off x="1097280" y="286603"/>
            <a:ext cx="10058400" cy="1450757"/>
          </a:xfrm>
        </p:spPr>
        <p:txBody>
          <a:bodyPr>
            <a:normAutofit/>
          </a:bodyPr>
          <a:lstStyle/>
          <a:p>
            <a:r>
              <a:rPr lang="en-US" dirty="0"/>
              <a:t>Challenges</a:t>
            </a:r>
            <a:endParaRPr lang="en-US" dirty="0">
              <a:cs typeface="Calibri Light"/>
            </a:endParaRPr>
          </a:p>
        </p:txBody>
      </p:sp>
      <p:sp>
        <p:nvSpPr>
          <p:cNvPr id="3" name="Content Placeholder 2">
            <a:extLst>
              <a:ext uri="{FF2B5EF4-FFF2-40B4-BE49-F238E27FC236}">
                <a16:creationId xmlns:a16="http://schemas.microsoft.com/office/drawing/2014/main" id="{658BAF30-5B5C-45EF-B63F-B7FD6DABC771}"/>
              </a:ext>
            </a:extLst>
          </p:cNvPr>
          <p:cNvSpPr>
            <a:spLocks noGrp="1"/>
          </p:cNvSpPr>
          <p:nvPr>
            <p:ph idx="1"/>
          </p:nvPr>
        </p:nvSpPr>
        <p:spPr>
          <a:xfrm>
            <a:off x="1097279" y="1845734"/>
            <a:ext cx="6454987" cy="4023360"/>
          </a:xfrm>
        </p:spPr>
        <p:txBody>
          <a:bodyPr vert="horz" lIns="0" tIns="45720" rIns="0" bIns="45720" rtlCol="0">
            <a:normAutofit/>
          </a:bodyPr>
          <a:lstStyle/>
          <a:p>
            <a:pPr>
              <a:buFont typeface="Courier New" panose="020F0502020204030204" pitchFamily="34" charset="0"/>
              <a:buChar char="o"/>
            </a:pPr>
            <a:r>
              <a:rPr lang="en-US" dirty="0">
                <a:cs typeface="Calibri"/>
              </a:rPr>
              <a:t> Ineffective critical reading/lack of engagement with text.</a:t>
            </a:r>
          </a:p>
          <a:p>
            <a:pPr>
              <a:buFont typeface="Courier New" panose="020F0502020204030204" pitchFamily="34" charset="0"/>
              <a:buChar char="o"/>
            </a:pPr>
            <a:r>
              <a:rPr lang="en-US" dirty="0">
                <a:cs typeface="Calibri"/>
              </a:rPr>
              <a:t> Poor understanding of evidence-based support.</a:t>
            </a:r>
          </a:p>
          <a:p>
            <a:pPr>
              <a:buFont typeface="Courier New" panose="020F0502020204030204" pitchFamily="34" charset="0"/>
              <a:buChar char="o"/>
            </a:pPr>
            <a:r>
              <a:rPr lang="en-US" dirty="0">
                <a:cs typeface="Calibri"/>
              </a:rPr>
              <a:t> Noncomplex application of rhetorical strategies.</a:t>
            </a:r>
          </a:p>
          <a:p>
            <a:pPr>
              <a:buFont typeface="Courier New" panose="020F0502020204030204" pitchFamily="34" charset="0"/>
              <a:buChar char="o"/>
            </a:pPr>
            <a:r>
              <a:rPr lang="en-US" dirty="0">
                <a:cs typeface="Calibri"/>
              </a:rPr>
              <a:t> Difficulty identifying the components of persuasive writing.</a:t>
            </a:r>
          </a:p>
          <a:p>
            <a:pPr>
              <a:buFont typeface="Courier New" panose="020F0502020204030204" pitchFamily="34" charset="0"/>
              <a:buChar char="o"/>
            </a:pPr>
            <a:r>
              <a:rPr lang="en-US" dirty="0">
                <a:cs typeface="Calibri"/>
              </a:rPr>
              <a:t>Are unsure of the "right" evidence to use.</a:t>
            </a:r>
          </a:p>
          <a:p>
            <a:pPr>
              <a:buFont typeface="Courier New" panose="020F0502020204030204" pitchFamily="34" charset="0"/>
              <a:buChar char="o"/>
            </a:pPr>
            <a:endParaRPr lang="en-US" dirty="0">
              <a:cs typeface="Calibri"/>
            </a:endParaRPr>
          </a:p>
          <a:p>
            <a:pPr>
              <a:buFont typeface="Courier New" panose="020F0502020204030204" pitchFamily="34" charset="0"/>
              <a:buChar char="o"/>
            </a:pPr>
            <a:endParaRPr lang="en-US" dirty="0">
              <a:cs typeface="Calibri"/>
            </a:endParaRPr>
          </a:p>
        </p:txBody>
      </p:sp>
      <p:pic>
        <p:nvPicPr>
          <p:cNvPr id="4" name="Picture 4" descr="A cat wearing glasses&#10;&#10;Description generated with very high confidence">
            <a:extLst>
              <a:ext uri="{FF2B5EF4-FFF2-40B4-BE49-F238E27FC236}">
                <a16:creationId xmlns:a16="http://schemas.microsoft.com/office/drawing/2014/main" id="{5167D4B2-E757-489F-8059-DDDFCBF00414}"/>
              </a:ext>
            </a:extLst>
          </p:cNvPr>
          <p:cNvPicPr>
            <a:picLocks noChangeAspect="1"/>
          </p:cNvPicPr>
          <p:nvPr/>
        </p:nvPicPr>
        <p:blipFill>
          <a:blip r:embed="rId2"/>
          <a:stretch>
            <a:fillRect/>
          </a:stretch>
        </p:blipFill>
        <p:spPr>
          <a:xfrm>
            <a:off x="8020570" y="2299808"/>
            <a:ext cx="3135109" cy="2704031"/>
          </a:xfrm>
          <a:prstGeom prst="rect">
            <a:avLst/>
          </a:prstGeom>
        </p:spPr>
      </p:pic>
    </p:spTree>
    <p:extLst>
      <p:ext uri="{BB962C8B-B14F-4D97-AF65-F5344CB8AC3E}">
        <p14:creationId xmlns:p14="http://schemas.microsoft.com/office/powerpoint/2010/main" val="2503467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D23D-CF14-494B-8B0F-39D8FD2A4CCC}"/>
              </a:ext>
            </a:extLst>
          </p:cNvPr>
          <p:cNvSpPr>
            <a:spLocks noGrp="1"/>
          </p:cNvSpPr>
          <p:nvPr>
            <p:ph type="title"/>
          </p:nvPr>
        </p:nvSpPr>
        <p:spPr/>
        <p:txBody>
          <a:bodyPr/>
          <a:lstStyle/>
          <a:p>
            <a:r>
              <a:rPr lang="en-US" dirty="0"/>
              <a:t>Lesson</a:t>
            </a:r>
          </a:p>
        </p:txBody>
      </p:sp>
      <p:sp>
        <p:nvSpPr>
          <p:cNvPr id="3" name="Content Placeholder 2">
            <a:extLst>
              <a:ext uri="{FF2B5EF4-FFF2-40B4-BE49-F238E27FC236}">
                <a16:creationId xmlns:a16="http://schemas.microsoft.com/office/drawing/2014/main" id="{D36AA8BC-6C4B-47D6-9EA2-595CB523E8E5}"/>
              </a:ext>
            </a:extLst>
          </p:cNvPr>
          <p:cNvSpPr>
            <a:spLocks noGrp="1"/>
          </p:cNvSpPr>
          <p:nvPr>
            <p:ph idx="1"/>
          </p:nvPr>
        </p:nvSpPr>
        <p:spPr/>
        <p:txBody>
          <a:bodyPr vert="horz" lIns="0" tIns="45720" rIns="0" bIns="45720" rtlCol="0" anchor="t">
            <a:normAutofit fontScale="85000" lnSpcReduction="20000"/>
          </a:bodyPr>
          <a:lstStyle/>
          <a:p>
            <a:pPr marL="457200" indent="-457200">
              <a:buAutoNum type="arabicPeriod"/>
            </a:pPr>
            <a:r>
              <a:rPr lang="en-US" dirty="0">
                <a:cs typeface="Calibri"/>
              </a:rPr>
              <a:t>Students read “Is Google Making Us Stupid?” by Nicholas </a:t>
            </a:r>
            <a:r>
              <a:rPr lang="en-US" dirty="0" err="1">
                <a:cs typeface="Calibri"/>
              </a:rPr>
              <a:t>Carr</a:t>
            </a:r>
            <a:r>
              <a:rPr lang="en-US" dirty="0">
                <a:cs typeface="Calibri"/>
              </a:rPr>
              <a:t>  and write a short response to assess their engagement with the text.</a:t>
            </a:r>
          </a:p>
          <a:p>
            <a:pPr marL="457200" indent="-457200">
              <a:buAutoNum type="arabicPeriod"/>
            </a:pPr>
            <a:r>
              <a:rPr lang="en-US" dirty="0">
                <a:cs typeface="Calibri"/>
              </a:rPr>
              <a:t>As a class, we create a comprehensive list of ALL of the evidence </a:t>
            </a:r>
            <a:r>
              <a:rPr lang="en-US" dirty="0" err="1">
                <a:cs typeface="Calibri"/>
              </a:rPr>
              <a:t>Carr</a:t>
            </a:r>
            <a:r>
              <a:rPr lang="en-US" dirty="0">
                <a:cs typeface="Calibri"/>
              </a:rPr>
              <a:t> uses to support his claim (over 22 unique sources).</a:t>
            </a:r>
          </a:p>
          <a:p>
            <a:pPr marL="457200" indent="-457200">
              <a:buAutoNum type="arabicPeriod"/>
            </a:pPr>
            <a:r>
              <a:rPr lang="en-US" dirty="0">
                <a:cs typeface="Calibri"/>
              </a:rPr>
              <a:t>We classify and evaluate each piece of evidence based upon the following:</a:t>
            </a:r>
          </a:p>
          <a:p>
            <a:pPr marL="383540" lvl="1"/>
            <a:r>
              <a:rPr lang="en-US" sz="2000" dirty="0">
                <a:cs typeface="Calibri"/>
              </a:rPr>
              <a:t>"Type" of source, i.e. scientific, statistical, pop culture, historical, etc.</a:t>
            </a:r>
          </a:p>
          <a:p>
            <a:pPr marL="383540" lvl="1"/>
            <a:r>
              <a:rPr lang="en-US" sz="2000" dirty="0">
                <a:cs typeface="Calibri"/>
              </a:rPr>
              <a:t>Relation to </a:t>
            </a:r>
            <a:r>
              <a:rPr lang="en-US" sz="2000" dirty="0" err="1">
                <a:cs typeface="Calibri"/>
              </a:rPr>
              <a:t>Carr's</a:t>
            </a:r>
            <a:r>
              <a:rPr lang="en-US" sz="2000" dirty="0">
                <a:cs typeface="Calibri"/>
              </a:rPr>
              <a:t> </a:t>
            </a:r>
            <a:r>
              <a:rPr lang="en-US" sz="2000" i="1" dirty="0">
                <a:cs typeface="Calibri"/>
              </a:rPr>
              <a:t>claim </a:t>
            </a:r>
            <a:r>
              <a:rPr lang="en-US" sz="2000" dirty="0">
                <a:cs typeface="Calibri"/>
              </a:rPr>
              <a:t>(direct, indirect, super indirect, etc.)</a:t>
            </a:r>
          </a:p>
          <a:p>
            <a:pPr marL="383540" lvl="1"/>
            <a:r>
              <a:rPr lang="en-US" sz="2000" dirty="0">
                <a:cs typeface="Calibri"/>
              </a:rPr>
              <a:t>Rhetorical appeal(s)</a:t>
            </a:r>
          </a:p>
          <a:p>
            <a:pPr marL="383540" lvl="1"/>
            <a:r>
              <a:rPr lang="en-US" sz="2000" dirty="0">
                <a:cs typeface="Calibri"/>
              </a:rPr>
              <a:t>Look for patterns</a:t>
            </a:r>
          </a:p>
          <a:p>
            <a:pPr marL="457200" indent="-457200">
              <a:buAutoNum type="arabicPeriod"/>
            </a:pPr>
            <a:r>
              <a:rPr lang="en-US" dirty="0">
                <a:cs typeface="Calibri"/>
              </a:rPr>
              <a:t>Go to the primary source material.</a:t>
            </a:r>
          </a:p>
          <a:p>
            <a:pPr marL="457200" indent="-457200">
              <a:buAutoNum type="arabicPeriod"/>
            </a:pPr>
            <a:r>
              <a:rPr lang="en-US" dirty="0">
                <a:cs typeface="Calibri"/>
              </a:rPr>
              <a:t>Students use </a:t>
            </a:r>
            <a:r>
              <a:rPr lang="en-US" dirty="0" err="1">
                <a:cs typeface="Calibri"/>
              </a:rPr>
              <a:t>Carr's</a:t>
            </a:r>
            <a:r>
              <a:rPr lang="en-US" dirty="0">
                <a:cs typeface="Calibri"/>
              </a:rPr>
              <a:t> essay as a model to: revise a thesis, write a supporting claim, select supporting evidence, and write exposition within a </a:t>
            </a:r>
            <a:r>
              <a:rPr lang="en-US" dirty="0">
                <a:cs typeface="Calibri"/>
                <a:hlinkClick r:id="rId2"/>
              </a:rPr>
              <a:t>structured assignment</a:t>
            </a:r>
            <a:r>
              <a:rPr lang="en-US" dirty="0">
                <a:cs typeface="Calibri"/>
              </a:rPr>
              <a:t>.</a:t>
            </a:r>
          </a:p>
          <a:p>
            <a:pPr marL="457200" indent="-457200">
              <a:buAutoNum type="arabicPeriod"/>
            </a:pPr>
            <a:r>
              <a:rPr lang="en-US" dirty="0">
                <a:cs typeface="Calibri"/>
              </a:rPr>
              <a:t>Students complete a Google-less, timed scavenger hunt and write a reflection on the challenges/discoveries they experienced along the way.</a:t>
            </a:r>
          </a:p>
          <a:p>
            <a:pPr>
              <a:buAutoNum type="arabicPeriod"/>
            </a:pPr>
            <a:endParaRPr lang="en-US" dirty="0">
              <a:cs typeface="Calibri"/>
            </a:endParaRPr>
          </a:p>
        </p:txBody>
      </p:sp>
    </p:spTree>
    <p:extLst>
      <p:ext uri="{BB962C8B-B14F-4D97-AF65-F5344CB8AC3E}">
        <p14:creationId xmlns:p14="http://schemas.microsoft.com/office/powerpoint/2010/main" val="35510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B74AD-7B33-4C16-8033-A136C516E341}"/>
              </a:ext>
            </a:extLst>
          </p:cNvPr>
          <p:cNvSpPr>
            <a:spLocks noGrp="1"/>
          </p:cNvSpPr>
          <p:nvPr>
            <p:ph type="title"/>
          </p:nvPr>
        </p:nvSpPr>
        <p:spPr>
          <a:xfrm>
            <a:off x="6411685" y="634947"/>
            <a:ext cx="5127171" cy="1193854"/>
          </a:xfrm>
        </p:spPr>
        <p:txBody>
          <a:bodyPr>
            <a:normAutofit/>
          </a:bodyPr>
          <a:lstStyle/>
          <a:p>
            <a:r>
              <a:rPr lang="en-US" dirty="0">
                <a:cs typeface="Calibri Light"/>
              </a:rPr>
              <a:t>Results</a:t>
            </a:r>
          </a:p>
        </p:txBody>
      </p:sp>
      <p:pic>
        <p:nvPicPr>
          <p:cNvPr id="25" name="Picture 25" descr="A brown and white dog looking at the camera&#10;&#10;Description generated with very high confidence">
            <a:extLst>
              <a:ext uri="{FF2B5EF4-FFF2-40B4-BE49-F238E27FC236}">
                <a16:creationId xmlns:a16="http://schemas.microsoft.com/office/drawing/2014/main" id="{7FEB0FD8-113D-47D8-898D-F62A96B3E98D}"/>
              </a:ext>
            </a:extLst>
          </p:cNvPr>
          <p:cNvPicPr>
            <a:picLocks noChangeAspect="1"/>
          </p:cNvPicPr>
          <p:nvPr/>
        </p:nvPicPr>
        <p:blipFill>
          <a:blip r:embed="rId2"/>
          <a:stretch>
            <a:fillRect/>
          </a:stretch>
        </p:blipFill>
        <p:spPr>
          <a:xfrm>
            <a:off x="643192" y="1570145"/>
            <a:ext cx="5451627" cy="3397668"/>
          </a:xfrm>
          <a:prstGeom prst="rect">
            <a:avLst/>
          </a:prstGeom>
        </p:spPr>
      </p:pic>
      <p:sp>
        <p:nvSpPr>
          <p:cNvPr id="3" name="Content Placeholder 2">
            <a:extLst>
              <a:ext uri="{FF2B5EF4-FFF2-40B4-BE49-F238E27FC236}">
                <a16:creationId xmlns:a16="http://schemas.microsoft.com/office/drawing/2014/main" id="{E1A31DF1-EDE4-4830-8BCD-649566B7F4F1}"/>
              </a:ext>
            </a:extLst>
          </p:cNvPr>
          <p:cNvSpPr>
            <a:spLocks noGrp="1"/>
          </p:cNvSpPr>
          <p:nvPr>
            <p:ph idx="1"/>
          </p:nvPr>
        </p:nvSpPr>
        <p:spPr>
          <a:xfrm>
            <a:off x="6411684" y="2198914"/>
            <a:ext cx="5127172" cy="3670180"/>
          </a:xfrm>
        </p:spPr>
        <p:txBody>
          <a:bodyPr vert="horz" lIns="0" tIns="45720" rIns="0" bIns="45720" rtlCol="0">
            <a:normAutofit/>
          </a:bodyPr>
          <a:lstStyle/>
          <a:p>
            <a:pPr marL="457200" indent="-457200">
              <a:buFont typeface="Courier New" panose="020F0502020204030204" pitchFamily="34" charset="0"/>
              <a:buChar char="o"/>
            </a:pPr>
            <a:r>
              <a:rPr lang="en-US" dirty="0">
                <a:cs typeface="Calibri"/>
              </a:rPr>
              <a:t>More willing to take the "hard way" to learn.</a:t>
            </a:r>
          </a:p>
          <a:p>
            <a:pPr marL="457200" indent="-457200">
              <a:buFont typeface="Courier New" panose="020F0502020204030204" pitchFamily="34" charset="0"/>
              <a:buChar char="o"/>
            </a:pPr>
            <a:r>
              <a:rPr lang="en-US" dirty="0">
                <a:cs typeface="Calibri"/>
              </a:rPr>
              <a:t>Appreciate the value of original source material.</a:t>
            </a:r>
          </a:p>
          <a:p>
            <a:pPr marL="457200" indent="-457200">
              <a:buFont typeface="Courier New" panose="020F0502020204030204" pitchFamily="34" charset="0"/>
              <a:buChar char="o"/>
            </a:pPr>
            <a:r>
              <a:rPr lang="en-US" dirty="0">
                <a:cs typeface="Calibri"/>
              </a:rPr>
              <a:t>Can identify the parts of an argument.</a:t>
            </a:r>
          </a:p>
          <a:p>
            <a:pPr marL="457200" indent="-457200">
              <a:buFont typeface="Courier New" panose="020F0502020204030204" pitchFamily="34" charset="0"/>
              <a:buChar char="o"/>
            </a:pPr>
            <a:r>
              <a:rPr lang="en-US" dirty="0">
                <a:cs typeface="Calibri"/>
              </a:rPr>
              <a:t>Use evidence as a tool rather than a crutch.</a:t>
            </a:r>
          </a:p>
          <a:p>
            <a:pPr marL="457200" indent="-457200">
              <a:buFont typeface="Courier New" panose="020F0502020204030204" pitchFamily="34" charset="0"/>
              <a:buChar char="o"/>
            </a:pPr>
            <a:r>
              <a:rPr lang="en-US" dirty="0">
                <a:cs typeface="Calibri"/>
              </a:rPr>
              <a:t>Use appropriate and diverse sources.</a:t>
            </a:r>
          </a:p>
        </p:txBody>
      </p:sp>
    </p:spTree>
    <p:extLst>
      <p:ext uri="{BB962C8B-B14F-4D97-AF65-F5344CB8AC3E}">
        <p14:creationId xmlns:p14="http://schemas.microsoft.com/office/powerpoint/2010/main" val="106814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7633F-F690-45FB-88EF-01A74A0C56C1}"/>
              </a:ext>
            </a:extLst>
          </p:cNvPr>
          <p:cNvSpPr>
            <a:spLocks noGrp="1"/>
          </p:cNvSpPr>
          <p:nvPr>
            <p:ph type="title"/>
          </p:nvPr>
        </p:nvSpPr>
        <p:spPr>
          <a:xfrm>
            <a:off x="965030" y="963997"/>
            <a:ext cx="3254691" cy="4938361"/>
          </a:xfrm>
        </p:spPr>
        <p:txBody>
          <a:bodyPr anchor="ctr">
            <a:normAutofit/>
          </a:bodyPr>
          <a:lstStyle/>
          <a:p>
            <a:pPr algn="r"/>
            <a:r>
              <a:rPr lang="en-US" sz="4400"/>
              <a:t>Context:</a:t>
            </a:r>
          </a:p>
        </p:txBody>
      </p:sp>
      <p:cxnSp>
        <p:nvCxnSpPr>
          <p:cNvPr id="16"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1133DA-A694-4F4D-915C-5125AC93CD43}"/>
              </a:ext>
            </a:extLst>
          </p:cNvPr>
          <p:cNvSpPr>
            <a:spLocks noGrp="1"/>
          </p:cNvSpPr>
          <p:nvPr>
            <p:ph idx="1"/>
          </p:nvPr>
        </p:nvSpPr>
        <p:spPr>
          <a:xfrm>
            <a:off x="5134882" y="963507"/>
            <a:ext cx="6135097" cy="4938851"/>
          </a:xfrm>
        </p:spPr>
        <p:txBody>
          <a:bodyPr anchor="ctr">
            <a:normAutofit/>
          </a:bodyPr>
          <a:lstStyle/>
          <a:p>
            <a:r>
              <a:rPr lang="en-US" sz="2400" dirty="0"/>
              <a:t>Based on feedback from last year’s participants, each convening this year will kick-off with a “feature” session so we can learn and be inspired by the good work and innovations happening right now in our system!</a:t>
            </a:r>
          </a:p>
        </p:txBody>
      </p:sp>
    </p:spTree>
    <p:extLst>
      <p:ext uri="{BB962C8B-B14F-4D97-AF65-F5344CB8AC3E}">
        <p14:creationId xmlns:p14="http://schemas.microsoft.com/office/powerpoint/2010/main" val="206565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F8ADF6-ED12-437A-B2E6-899171324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B1F9F851-8444-448D-8731-E4B48C327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101B8763-7870-4868-B9C5-1A0C26DE1E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7F595B04-477C-497B-83DE-85C6A94AB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ACF38-EAB3-4105-8C5A-C258FE0514C3}"/>
              </a:ext>
            </a:extLst>
          </p:cNvPr>
          <p:cNvSpPr>
            <a:spLocks noGrp="1"/>
          </p:cNvSpPr>
          <p:nvPr>
            <p:ph type="title"/>
          </p:nvPr>
        </p:nvSpPr>
        <p:spPr>
          <a:xfrm>
            <a:off x="7028093" y="639097"/>
            <a:ext cx="4579157" cy="3686015"/>
          </a:xfrm>
        </p:spPr>
        <p:txBody>
          <a:bodyPr vert="horz" lIns="91440" tIns="45720" rIns="91440" bIns="45720" rtlCol="0" anchor="b">
            <a:normAutofit/>
          </a:bodyPr>
          <a:lstStyle/>
          <a:p>
            <a:r>
              <a:rPr lang="en-US" sz="7200">
                <a:solidFill>
                  <a:schemeClr val="tx1">
                    <a:lumMod val="85000"/>
                    <a:lumOff val="15000"/>
                  </a:schemeClr>
                </a:solidFill>
              </a:rPr>
              <a:t>Table Time!</a:t>
            </a:r>
          </a:p>
        </p:txBody>
      </p:sp>
      <p:sp>
        <p:nvSpPr>
          <p:cNvPr id="30" name="Rectangle 29">
            <a:extLst>
              <a:ext uri="{FF2B5EF4-FFF2-40B4-BE49-F238E27FC236}">
                <a16:creationId xmlns:a16="http://schemas.microsoft.com/office/drawing/2014/main" id="{37F50F21-1602-4CD7-AD92-FE3F33865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B524483-803F-40DC-8C5F-C0A30CD57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dog looking at the camera&#10;&#10;Description automatically generated">
            <a:extLst>
              <a:ext uri="{FF2B5EF4-FFF2-40B4-BE49-F238E27FC236}">
                <a16:creationId xmlns:a16="http://schemas.microsoft.com/office/drawing/2014/main" id="{DB158850-B2E2-4B22-BE48-7FC684FD7628}"/>
              </a:ext>
            </a:extLst>
          </p:cNvPr>
          <p:cNvPicPr>
            <a:picLocks noChangeAspect="1"/>
          </p:cNvPicPr>
          <p:nvPr/>
        </p:nvPicPr>
        <p:blipFill rotWithShape="1">
          <a:blip r:embed="rId2">
            <a:extLst>
              <a:ext uri="{28A0092B-C50C-407E-A947-70E740481C1C}">
                <a14:useLocalDpi xmlns:a14="http://schemas.microsoft.com/office/drawing/2010/main" val="0"/>
              </a:ext>
            </a:extLst>
          </a:blip>
          <a:srcRect t="38777"/>
          <a:stretch/>
        </p:blipFill>
        <p:spPr>
          <a:xfrm>
            <a:off x="458336" y="889268"/>
            <a:ext cx="2784700" cy="2273169"/>
          </a:xfrm>
          <a:prstGeom prst="rect">
            <a:avLst/>
          </a:prstGeom>
        </p:spPr>
      </p:pic>
      <p:sp>
        <p:nvSpPr>
          <p:cNvPr id="34" name="Rectangle 33">
            <a:extLst>
              <a:ext uri="{FF2B5EF4-FFF2-40B4-BE49-F238E27FC236}">
                <a16:creationId xmlns:a16="http://schemas.microsoft.com/office/drawing/2014/main" id="{E0800797-2BD2-4658-8D16-EE79DD2F9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334094"/>
            <a:ext cx="2567411" cy="1942889"/>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raccoon sitting on a rock&#10;&#10;Description automatically generated">
            <a:extLst>
              <a:ext uri="{FF2B5EF4-FFF2-40B4-BE49-F238E27FC236}">
                <a16:creationId xmlns:a16="http://schemas.microsoft.com/office/drawing/2014/main" id="{00FC6608-B08B-4173-927F-A17C7F3EA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759" y="473901"/>
            <a:ext cx="1395068" cy="1670741"/>
          </a:xfrm>
          <a:prstGeom prst="rect">
            <a:avLst/>
          </a:prstGeom>
        </p:spPr>
      </p:pic>
      <p:sp>
        <p:nvSpPr>
          <p:cNvPr id="36" name="Rectangle 35">
            <a:extLst>
              <a:ext uri="{FF2B5EF4-FFF2-40B4-BE49-F238E27FC236}">
                <a16:creationId xmlns:a16="http://schemas.microsoft.com/office/drawing/2014/main" id="{4329E7C8-613B-4C3C-9C15-7225F4300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0601"/>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rown and white dog lying on the ground&#10;&#10;Description automatically generated">
            <a:extLst>
              <a:ext uri="{FF2B5EF4-FFF2-40B4-BE49-F238E27FC236}">
                <a16:creationId xmlns:a16="http://schemas.microsoft.com/office/drawing/2014/main" id="{19CD1B17-280C-4208-B697-A02C314BE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419" y="4051704"/>
            <a:ext cx="2668536" cy="1781248"/>
          </a:xfrm>
          <a:prstGeom prst="rect">
            <a:avLst/>
          </a:prstGeom>
        </p:spPr>
      </p:pic>
      <p:sp>
        <p:nvSpPr>
          <p:cNvPr id="38" name="Rectangle 37">
            <a:extLst>
              <a:ext uri="{FF2B5EF4-FFF2-40B4-BE49-F238E27FC236}">
                <a16:creationId xmlns:a16="http://schemas.microsoft.com/office/drawing/2014/main" id="{284A2545-3A91-4E2D-B1F7-D0AE4FB9B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dog sitting on a tile floor&#10;&#10;Description automatically generated">
            <a:extLst>
              <a:ext uri="{FF2B5EF4-FFF2-40B4-BE49-F238E27FC236}">
                <a16:creationId xmlns:a16="http://schemas.microsoft.com/office/drawing/2014/main" id="{2ACCD9DF-D8F9-4C77-AF54-504E97C4A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4752" y="2645423"/>
            <a:ext cx="2295082" cy="3143947"/>
          </a:xfrm>
          <a:prstGeom prst="rect">
            <a:avLst/>
          </a:prstGeom>
        </p:spPr>
      </p:pic>
      <p:cxnSp>
        <p:nvCxnSpPr>
          <p:cNvPr id="40" name="Straight Connector 39">
            <a:extLst>
              <a:ext uri="{FF2B5EF4-FFF2-40B4-BE49-F238E27FC236}">
                <a16:creationId xmlns:a16="http://schemas.microsoft.com/office/drawing/2014/main" id="{C4AFCC25-76CA-4561-8043-41D64DC17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4702" y="4343400"/>
            <a:ext cx="39319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0DBE529-EDFC-4470-B1C3-8E0AED485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B796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33039CD0-C33E-48C0-AE38-79EDB17FC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7A4D4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3911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CF38-EAB3-4105-8C5A-C258FE0514C3}"/>
              </a:ext>
            </a:extLst>
          </p:cNvPr>
          <p:cNvSpPr>
            <a:spLocks noGrp="1"/>
          </p:cNvSpPr>
          <p:nvPr>
            <p:ph type="title"/>
          </p:nvPr>
        </p:nvSpPr>
        <p:spPr/>
        <p:txBody>
          <a:bodyPr/>
          <a:lstStyle/>
          <a:p>
            <a:r>
              <a:rPr lang="en-US" dirty="0"/>
              <a:t>Table Discussion:</a:t>
            </a:r>
          </a:p>
        </p:txBody>
      </p:sp>
      <p:sp>
        <p:nvSpPr>
          <p:cNvPr id="3" name="Content Placeholder 2">
            <a:extLst>
              <a:ext uri="{FF2B5EF4-FFF2-40B4-BE49-F238E27FC236}">
                <a16:creationId xmlns:a16="http://schemas.microsoft.com/office/drawing/2014/main" id="{F17AE18E-1667-4344-8F99-CBEB187C581F}"/>
              </a:ext>
            </a:extLst>
          </p:cNvPr>
          <p:cNvSpPr>
            <a:spLocks noGrp="1"/>
          </p:cNvSpPr>
          <p:nvPr>
            <p:ph idx="1"/>
          </p:nvPr>
        </p:nvSpPr>
        <p:spPr>
          <a:xfrm>
            <a:off x="1097280" y="2143760"/>
            <a:ext cx="10058400" cy="3725334"/>
          </a:xfrm>
        </p:spPr>
        <p:txBody>
          <a:bodyPr>
            <a:normAutofit/>
          </a:bodyPr>
          <a:lstStyle/>
          <a:p>
            <a:pPr marL="457200" indent="-457200">
              <a:buFont typeface="+mj-lt"/>
              <a:buAutoNum type="arabicPeriod"/>
            </a:pPr>
            <a:r>
              <a:rPr lang="en-US" dirty="0"/>
              <a:t>Share the good work happening on your campus! What new initiatives, pilot programs, or reform efforts around ENGL&amp;101 are currently underway or actively being researched at your institution?</a:t>
            </a:r>
          </a:p>
          <a:p>
            <a:pPr marL="457200" indent="-457200">
              <a:buFont typeface="+mj-lt"/>
              <a:buAutoNum type="arabicPeriod"/>
            </a:pPr>
            <a:r>
              <a:rPr lang="en-US" dirty="0"/>
              <a:t>Reflect on Tish and Adie’s presentations</a:t>
            </a:r>
            <a:r>
              <a:rPr lang="en-US" i="1" dirty="0"/>
              <a:t>. </a:t>
            </a:r>
            <a:r>
              <a:rPr lang="en-US" dirty="0"/>
              <a:t>Did either presentation spark any thoughts, ideas or questions?  What are some possible takeaways that you can bring back to your campus? </a:t>
            </a:r>
          </a:p>
          <a:p>
            <a:pPr marL="457200" indent="-457200">
              <a:buFont typeface="+mj-lt"/>
              <a:buAutoNum type="arabicPeriod"/>
            </a:pPr>
            <a:r>
              <a:rPr lang="en-US" dirty="0"/>
              <a:t>What are you hoping to learn from others in (de)composing ENGL&amp;101 this year?  What information or strategies would be useful—for you and/or your department—as you think about innovating and improving ENGL&amp;101 on your campus? </a:t>
            </a:r>
          </a:p>
          <a:p>
            <a:pPr marL="457200" indent="-457200">
              <a:buFont typeface="+mj-lt"/>
              <a:buAutoNum type="arabicPeriod"/>
            </a:pPr>
            <a:endParaRPr lang="en-US" dirty="0"/>
          </a:p>
          <a:p>
            <a:pPr marL="0" indent="0" algn="ctr">
              <a:buNone/>
            </a:pPr>
            <a:r>
              <a:rPr lang="en-US" i="1" dirty="0">
                <a:solidFill>
                  <a:srgbClr val="FF0000"/>
                </a:solidFill>
              </a:rPr>
              <a:t>Please be prepared to share-out with the larger group!</a:t>
            </a:r>
          </a:p>
        </p:txBody>
      </p:sp>
    </p:spTree>
    <p:extLst>
      <p:ext uri="{BB962C8B-B14F-4D97-AF65-F5344CB8AC3E}">
        <p14:creationId xmlns:p14="http://schemas.microsoft.com/office/powerpoint/2010/main" val="3481270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2645D-114C-4C5D-96C0-B130907F7DF8}"/>
              </a:ext>
            </a:extLst>
          </p:cNvPr>
          <p:cNvSpPr>
            <a:spLocks noGrp="1"/>
          </p:cNvSpPr>
          <p:nvPr>
            <p:ph type="title"/>
          </p:nvPr>
        </p:nvSpPr>
        <p:spPr>
          <a:xfrm>
            <a:off x="1097280" y="286603"/>
            <a:ext cx="10058400" cy="1450757"/>
          </a:xfrm>
        </p:spPr>
        <p:txBody>
          <a:bodyPr/>
          <a:lstStyle/>
          <a:p>
            <a:r>
              <a:rPr lang="en-US"/>
              <a:t>Today’s Session</a:t>
            </a:r>
            <a:endParaRPr lang="en-US" dirty="0"/>
          </a:p>
        </p:txBody>
      </p:sp>
      <p:sp>
        <p:nvSpPr>
          <p:cNvPr id="3" name="Content Placeholder 2">
            <a:extLst>
              <a:ext uri="{FF2B5EF4-FFF2-40B4-BE49-F238E27FC236}">
                <a16:creationId xmlns:a16="http://schemas.microsoft.com/office/drawing/2014/main" id="{A957EBEB-0F02-44CC-BA8E-186D14F100F6}"/>
              </a:ext>
            </a:extLst>
          </p:cNvPr>
          <p:cNvSpPr>
            <a:spLocks noGrp="1"/>
          </p:cNvSpPr>
          <p:nvPr>
            <p:ph idx="1"/>
          </p:nvPr>
        </p:nvSpPr>
        <p:spPr>
          <a:xfrm>
            <a:off x="1097280" y="1845734"/>
            <a:ext cx="10058400" cy="4023360"/>
          </a:xfrm>
        </p:spPr>
        <p:txBody>
          <a:bodyPr vert="horz" lIns="0" tIns="45720" rIns="0" bIns="45720" rtlCol="0" anchor="t">
            <a:normAutofit/>
          </a:bodyPr>
          <a:lstStyle/>
          <a:p>
            <a:r>
              <a:rPr lang="en-US" dirty="0"/>
              <a:t>First, we’ll share some new, interesting work happening around ENGL&amp;101 on our campuses!</a:t>
            </a:r>
          </a:p>
          <a:p>
            <a:pPr marL="340995" indent="-90170">
              <a:buFont typeface="Arial" panose="020B0604020202020204" pitchFamily="34" charset="0"/>
              <a:buChar char="•"/>
            </a:pPr>
            <a:r>
              <a:rPr lang="en-US" b="1" dirty="0"/>
              <a:t>Assessment: </a:t>
            </a:r>
            <a:r>
              <a:rPr lang="en-US" dirty="0"/>
              <a:t>English placement reform at the Seattle Colleges (Tish)</a:t>
            </a:r>
            <a:endParaRPr lang="en-US" dirty="0">
              <a:cs typeface="Calibri"/>
            </a:endParaRPr>
          </a:p>
          <a:p>
            <a:pPr marL="340995" indent="-90170">
              <a:buFont typeface="Arial" panose="020B0604020202020204" pitchFamily="34" charset="0"/>
              <a:buChar char="•"/>
            </a:pPr>
            <a:r>
              <a:rPr lang="en-US" b="1" strike="sngStrike" dirty="0"/>
              <a:t>Professional Development: </a:t>
            </a:r>
            <a:r>
              <a:rPr lang="en-US" strike="sngStrike" dirty="0"/>
              <a:t>Green River’s One Day Symposiums</a:t>
            </a:r>
            <a:r>
              <a:rPr lang="en-US" dirty="0"/>
              <a:t>  </a:t>
            </a:r>
            <a:r>
              <a:rPr lang="en-US" dirty="0">
                <a:solidFill>
                  <a:srgbClr val="0070C0"/>
                </a:solidFill>
              </a:rPr>
              <a:t>Ian is sick </a:t>
            </a:r>
            <a:r>
              <a:rPr lang="en-US" dirty="0">
                <a:solidFill>
                  <a:srgbClr val="0070C0"/>
                </a:solidFill>
                <a:sym typeface="Wingdings" panose="05000000000000000000" pitchFamily="2" charset="2"/>
              </a:rPr>
              <a:t> </a:t>
            </a:r>
            <a:endParaRPr lang="en-US" dirty="0">
              <a:solidFill>
                <a:srgbClr val="0070C0"/>
              </a:solidFill>
              <a:cs typeface="Calibri"/>
            </a:endParaRPr>
          </a:p>
          <a:p>
            <a:pPr marL="340995" indent="-90170">
              <a:buFont typeface="Arial" panose="020B0604020202020204" pitchFamily="34" charset="0"/>
              <a:buChar char="•"/>
            </a:pPr>
            <a:r>
              <a:rPr lang="en-US" b="1" dirty="0"/>
              <a:t>Curriculum Innovation: </a:t>
            </a:r>
            <a:r>
              <a:rPr lang="en-US" dirty="0"/>
              <a:t>ENGL&amp;101 Interactive Reading Activity (Adie)</a:t>
            </a:r>
            <a:endParaRPr lang="en-US" dirty="0">
              <a:cs typeface="Calibri"/>
            </a:endParaRPr>
          </a:p>
          <a:p>
            <a:endParaRPr lang="en-US" dirty="0"/>
          </a:p>
          <a:p>
            <a:r>
              <a:rPr lang="en-US" dirty="0"/>
              <a:t>Afterwards, we’d like to hear from you! </a:t>
            </a:r>
            <a:r>
              <a:rPr lang="en-US" i="1" dirty="0">
                <a:solidFill>
                  <a:schemeClr val="accent2"/>
                </a:solidFill>
              </a:rPr>
              <a:t>What innovative strategies and good work is happening on your campus around ENGL&amp;101?</a:t>
            </a:r>
            <a:r>
              <a:rPr lang="en-US" i="1" dirty="0"/>
              <a:t>  </a:t>
            </a:r>
            <a:r>
              <a:rPr lang="en-US" dirty="0"/>
              <a:t>Be prepared to share-out with others at your table!  </a:t>
            </a:r>
          </a:p>
        </p:txBody>
      </p:sp>
    </p:spTree>
    <p:extLst>
      <p:ext uri="{BB962C8B-B14F-4D97-AF65-F5344CB8AC3E}">
        <p14:creationId xmlns:p14="http://schemas.microsoft.com/office/powerpoint/2010/main" val="281429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9A552-3607-4C14-991C-488885747C14}"/>
              </a:ext>
            </a:extLst>
          </p:cNvPr>
          <p:cNvSpPr>
            <a:spLocks noGrp="1"/>
          </p:cNvSpPr>
          <p:nvPr>
            <p:ph type="ctrTitle"/>
          </p:nvPr>
        </p:nvSpPr>
        <p:spPr>
          <a:xfrm>
            <a:off x="6730000" y="639097"/>
            <a:ext cx="4813072" cy="3686015"/>
          </a:xfrm>
        </p:spPr>
        <p:txBody>
          <a:bodyPr>
            <a:normAutofit/>
          </a:bodyPr>
          <a:lstStyle/>
          <a:p>
            <a:r>
              <a:rPr lang="en-US" sz="7400"/>
              <a:t>Innovations in Assessment</a:t>
            </a:r>
          </a:p>
        </p:txBody>
      </p:sp>
      <p:sp>
        <p:nvSpPr>
          <p:cNvPr id="3" name="Content Placeholder 2">
            <a:extLst>
              <a:ext uri="{FF2B5EF4-FFF2-40B4-BE49-F238E27FC236}">
                <a16:creationId xmlns:a16="http://schemas.microsoft.com/office/drawing/2014/main" id="{08031A0F-EF73-4FDF-8417-D2660FFD2894}"/>
              </a:ext>
            </a:extLst>
          </p:cNvPr>
          <p:cNvSpPr>
            <a:spLocks noGrp="1"/>
          </p:cNvSpPr>
          <p:nvPr>
            <p:ph type="subTitle" idx="1"/>
          </p:nvPr>
        </p:nvSpPr>
        <p:spPr>
          <a:xfrm>
            <a:off x="6729999" y="4455621"/>
            <a:ext cx="4829101" cy="1238616"/>
          </a:xfrm>
        </p:spPr>
        <p:txBody>
          <a:bodyPr>
            <a:normAutofit/>
          </a:bodyPr>
          <a:lstStyle/>
          <a:p>
            <a:r>
              <a:rPr lang="en-US" dirty="0">
                <a:solidFill>
                  <a:schemeClr val="tx1">
                    <a:lumMod val="85000"/>
                    <a:lumOff val="15000"/>
                  </a:schemeClr>
                </a:solidFill>
              </a:rPr>
              <a:t>English placement reform at the Seattle Colleges</a:t>
            </a:r>
          </a:p>
        </p:txBody>
      </p:sp>
      <p:pic>
        <p:nvPicPr>
          <p:cNvPr id="5" name="Picture 4" descr="A close up of an animal&#10;&#10;Description automatically generated">
            <a:extLst>
              <a:ext uri="{FF2B5EF4-FFF2-40B4-BE49-F238E27FC236}">
                <a16:creationId xmlns:a16="http://schemas.microsoft.com/office/drawing/2014/main" id="{ECA67B17-A90C-4ACC-B35B-E14794F2AE28}"/>
              </a:ext>
            </a:extLst>
          </p:cNvPr>
          <p:cNvPicPr>
            <a:picLocks noChangeAspect="1"/>
          </p:cNvPicPr>
          <p:nvPr/>
        </p:nvPicPr>
        <p:blipFill rotWithShape="1">
          <a:blip r:embed="rId2">
            <a:extLst>
              <a:ext uri="{28A0092B-C50C-407E-A947-70E740481C1C}">
                <a14:useLocalDpi xmlns:a14="http://schemas.microsoft.com/office/drawing/2010/main" val="0"/>
              </a:ext>
            </a:extLst>
          </a:blip>
          <a:srcRect l="16141" r="2806" b="-1"/>
          <a:stretch/>
        </p:blipFill>
        <p:spPr>
          <a:xfrm>
            <a:off x="633999" y="640081"/>
            <a:ext cx="5462001" cy="5054156"/>
          </a:xfrm>
          <a:prstGeom prst="rect">
            <a:avLst/>
          </a:prstGeom>
        </p:spPr>
      </p:pic>
      <p:cxnSp>
        <p:nvCxnSpPr>
          <p:cNvPr id="18" name="Straight Connector 11">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3">
            <a:extLst>
              <a:ext uri="{FF2B5EF4-FFF2-40B4-BE49-F238E27FC236}">
                <a16:creationId xmlns:a16="http://schemas.microsoft.com/office/drawing/2014/main" id="{9D1C364C-8702-4ED9-9D23-41CDB298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960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DFC51-F7E5-4C5C-B892-510F439F60A2}"/>
              </a:ext>
            </a:extLst>
          </p:cNvPr>
          <p:cNvSpPr>
            <a:spLocks noGrp="1"/>
          </p:cNvSpPr>
          <p:nvPr>
            <p:ph type="title"/>
          </p:nvPr>
        </p:nvSpPr>
        <p:spPr>
          <a:xfrm>
            <a:off x="4974771" y="634946"/>
            <a:ext cx="6574972" cy="1450757"/>
          </a:xfrm>
        </p:spPr>
        <p:txBody>
          <a:bodyPr>
            <a:normAutofit fontScale="90000"/>
          </a:bodyPr>
          <a:lstStyle/>
          <a:p>
            <a:r>
              <a:rPr lang="en-US" dirty="0"/>
              <a:t>English Placement @           the Seattle Colleges: </a:t>
            </a:r>
            <a:br>
              <a:rPr lang="en-US" dirty="0"/>
            </a:br>
            <a:r>
              <a:rPr lang="en-US" dirty="0">
                <a:solidFill>
                  <a:srgbClr val="FF0000"/>
                </a:solidFill>
              </a:rPr>
              <a:t>Common Challenges</a:t>
            </a:r>
          </a:p>
        </p:txBody>
      </p:sp>
      <p:pic>
        <p:nvPicPr>
          <p:cNvPr id="6" name="Picture 5" descr="An orange and white cat with its mouth open&#10;&#10;Description automatically generated">
            <a:extLst>
              <a:ext uri="{FF2B5EF4-FFF2-40B4-BE49-F238E27FC236}">
                <a16:creationId xmlns:a16="http://schemas.microsoft.com/office/drawing/2014/main" id="{3B6F2D67-948A-4DC2-9C1F-EE5BD373E9F4}"/>
              </a:ext>
            </a:extLst>
          </p:cNvPr>
          <p:cNvPicPr>
            <a:picLocks noChangeAspect="1"/>
          </p:cNvPicPr>
          <p:nvPr/>
        </p:nvPicPr>
        <p:blipFill rotWithShape="1">
          <a:blip r:embed="rId2">
            <a:extLst>
              <a:ext uri="{28A0092B-C50C-407E-A947-70E740481C1C}">
                <a14:useLocalDpi xmlns:a14="http://schemas.microsoft.com/office/drawing/2010/main" val="0"/>
              </a:ext>
            </a:extLst>
          </a:blip>
          <a:srcRect l="16974" r="7734"/>
          <a:stretch/>
        </p:blipFill>
        <p:spPr>
          <a:xfrm>
            <a:off x="633999" y="640081"/>
            <a:ext cx="4001315" cy="5314406"/>
          </a:xfrm>
          <a:prstGeom prst="rect">
            <a:avLst/>
          </a:prstGeom>
        </p:spPr>
      </p:pic>
      <p:cxnSp>
        <p:nvCxnSpPr>
          <p:cNvPr id="13" name="Straight Connector 12">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8BAF30-5B5C-45EF-B63F-B7FD6DABC771}"/>
              </a:ext>
            </a:extLst>
          </p:cNvPr>
          <p:cNvSpPr>
            <a:spLocks noGrp="1"/>
          </p:cNvSpPr>
          <p:nvPr>
            <p:ph idx="1"/>
          </p:nvPr>
        </p:nvSpPr>
        <p:spPr>
          <a:xfrm>
            <a:off x="4974769" y="2336800"/>
            <a:ext cx="6574973" cy="3532294"/>
          </a:xfrm>
        </p:spPr>
        <p:txBody>
          <a:bodyPr>
            <a:normAutofit lnSpcReduction="10000"/>
          </a:bodyPr>
          <a:lstStyle/>
          <a:p>
            <a:pPr>
              <a:buFont typeface="Arial" panose="020B0604020202020204" pitchFamily="34" charset="0"/>
              <a:buChar char="•"/>
            </a:pPr>
            <a:r>
              <a:rPr lang="en-US" sz="1600" dirty="0"/>
              <a:t>Our campus over-relies on a high stakes standardized placement test (</a:t>
            </a:r>
            <a:r>
              <a:rPr lang="en-US" sz="1600" dirty="0" err="1"/>
              <a:t>Wonderlic</a:t>
            </a:r>
            <a:r>
              <a:rPr lang="en-US" sz="1600" dirty="0"/>
              <a:t>) which disproportionately places low-income and students of color into pre-college English courses.</a:t>
            </a:r>
          </a:p>
          <a:p>
            <a:pPr>
              <a:buFont typeface="Arial" panose="020B0604020202020204" pitchFamily="34" charset="0"/>
              <a:buChar char="•"/>
            </a:pPr>
            <a:r>
              <a:rPr lang="en-US" sz="1600" dirty="0"/>
              <a:t>We know that phenomenon such as “imposter syndrome” and “stereotype threat” often causes students to doubt their abilities or conform to stereotyped expectations, particularly when it comes to testing and placement. </a:t>
            </a:r>
          </a:p>
          <a:p>
            <a:pPr>
              <a:buFont typeface="Arial" panose="020B0604020202020204" pitchFamily="34" charset="0"/>
              <a:buChar char="•"/>
            </a:pPr>
            <a:r>
              <a:rPr lang="en-US" sz="1600" dirty="0"/>
              <a:t> Significant research states that lengthy developmental sequences are detrimental to students’ path to completion and leads to higher drop-out rates (Bailey &amp; Cho, 2010; Bailey, </a:t>
            </a:r>
            <a:r>
              <a:rPr lang="en-US" sz="1600" dirty="0" err="1"/>
              <a:t>Jeong</a:t>
            </a:r>
            <a:r>
              <a:rPr lang="en-US" sz="1600" dirty="0"/>
              <a:t> &amp; Cho, 2010; </a:t>
            </a:r>
            <a:r>
              <a:rPr lang="en-US" sz="1600" dirty="0" err="1"/>
              <a:t>Jaggers</a:t>
            </a:r>
            <a:r>
              <a:rPr lang="en-US" sz="1600" dirty="0"/>
              <a:t>, </a:t>
            </a:r>
            <a:r>
              <a:rPr lang="en-US" sz="1600" dirty="0" err="1"/>
              <a:t>Hodara</a:t>
            </a:r>
            <a:r>
              <a:rPr lang="en-US" sz="1600" dirty="0"/>
              <a:t> &amp; Stacey, 2013). </a:t>
            </a:r>
          </a:p>
          <a:p>
            <a:pPr algn="ctr" fontAlgn="base"/>
            <a:r>
              <a:rPr lang="en-US" sz="1600" i="1" dirty="0">
                <a:solidFill>
                  <a:schemeClr val="accent1">
                    <a:lumMod val="50000"/>
                  </a:schemeClr>
                </a:solidFill>
              </a:rPr>
              <a:t>“Placement is destiny. When students are assessed ‘not college ready,’ the treatment prescribed–layers of remedial coursework–leaves them less likely to reach their goals.” – Katie Hern</a:t>
            </a:r>
            <a:br>
              <a:rPr lang="en-US" sz="1400" dirty="0"/>
            </a:br>
            <a:endParaRPr lang="en-US" sz="1400" dirty="0"/>
          </a:p>
        </p:txBody>
      </p:sp>
      <p:sp>
        <p:nvSpPr>
          <p:cNvPr id="15" name="Rectangle 14">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07E8383-E658-434D-B687-F668D68E17FF}"/>
              </a:ext>
            </a:extLst>
          </p:cNvPr>
          <p:cNvSpPr/>
          <p:nvPr/>
        </p:nvSpPr>
        <p:spPr>
          <a:xfrm>
            <a:off x="884218" y="6498701"/>
            <a:ext cx="10180320" cy="215444"/>
          </a:xfrm>
          <a:prstGeom prst="rect">
            <a:avLst/>
          </a:prstGeom>
        </p:spPr>
        <p:txBody>
          <a:bodyPr wrap="square">
            <a:spAutoFit/>
          </a:bodyPr>
          <a:lstStyle/>
          <a:p>
            <a:r>
              <a:rPr lang="en-US" sz="400" dirty="0"/>
              <a:t>Bailey, Thomas &amp; Cho, Sung-Woo (2010). Developmental Education in Community Colleges. Community College Research Center. New York: CCRC Publications, Columbia University. See also Bailey, T., </a:t>
            </a:r>
            <a:r>
              <a:rPr lang="en-US" sz="400" dirty="0" err="1"/>
              <a:t>Jeong</a:t>
            </a:r>
            <a:r>
              <a:rPr lang="en-US" sz="400" dirty="0"/>
              <a:t>, D. W., &amp; Cho, S. W. (2010). Referral, enrollment, and completion in developmental education sequences in community colleges. Economics of Education Review, 29(2), 255–270. See also </a:t>
            </a:r>
            <a:r>
              <a:rPr lang="en-US" sz="400" dirty="0" err="1"/>
              <a:t>Jaggars</a:t>
            </a:r>
            <a:r>
              <a:rPr lang="en-US" sz="400" dirty="0"/>
              <a:t>, S. S., </a:t>
            </a:r>
            <a:r>
              <a:rPr lang="en-US" sz="400" dirty="0" err="1"/>
              <a:t>Hodara</a:t>
            </a:r>
            <a:r>
              <a:rPr lang="en-US" sz="400" dirty="0"/>
              <a:t>, M., &amp; Stacey, G. W. (2013). Designing Meaningful Developmental Reform. Research Overview. Community College Research Center, Columbia University. Katie Hern quote originates from: </a:t>
            </a:r>
            <a:r>
              <a:rPr lang="en-US" sz="400" dirty="0">
                <a:hlinkClick r:id="rId3"/>
              </a:rPr>
              <a:t>https://edsource.org/2015/some-college-students-more-prepared-than-placement-tests-indicate/90418</a:t>
            </a:r>
            <a:endParaRPr lang="en-US" sz="400" dirty="0"/>
          </a:p>
        </p:txBody>
      </p:sp>
    </p:spTree>
    <p:extLst>
      <p:ext uri="{BB962C8B-B14F-4D97-AF65-F5344CB8AC3E}">
        <p14:creationId xmlns:p14="http://schemas.microsoft.com/office/powerpoint/2010/main" val="275073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4455-49DC-4AFF-B5D5-7B977B38A0FC}"/>
              </a:ext>
            </a:extLst>
          </p:cNvPr>
          <p:cNvSpPr>
            <a:spLocks noGrp="1"/>
          </p:cNvSpPr>
          <p:nvPr>
            <p:ph type="title"/>
          </p:nvPr>
        </p:nvSpPr>
        <p:spPr>
          <a:xfrm>
            <a:off x="1097280" y="286603"/>
            <a:ext cx="10058400" cy="1450757"/>
          </a:xfrm>
        </p:spPr>
        <p:txBody>
          <a:bodyPr>
            <a:normAutofit/>
          </a:bodyPr>
          <a:lstStyle/>
          <a:p>
            <a:r>
              <a:rPr lang="en-US" dirty="0"/>
              <a:t>English Placement @ the Seattle Colleges</a:t>
            </a:r>
          </a:p>
        </p:txBody>
      </p:sp>
      <p:sp>
        <p:nvSpPr>
          <p:cNvPr id="3" name="Content Placeholder 2">
            <a:extLst>
              <a:ext uri="{FF2B5EF4-FFF2-40B4-BE49-F238E27FC236}">
                <a16:creationId xmlns:a16="http://schemas.microsoft.com/office/drawing/2014/main" id="{49B93B16-D051-4364-9A81-573DF47E6830}"/>
              </a:ext>
            </a:extLst>
          </p:cNvPr>
          <p:cNvSpPr>
            <a:spLocks noGrp="1"/>
          </p:cNvSpPr>
          <p:nvPr>
            <p:ph idx="1"/>
          </p:nvPr>
        </p:nvSpPr>
        <p:spPr>
          <a:xfrm>
            <a:off x="1229360" y="1845734"/>
            <a:ext cx="6322906" cy="4023360"/>
          </a:xfrm>
        </p:spPr>
        <p:txBody>
          <a:bodyPr>
            <a:normAutofit/>
          </a:bodyPr>
          <a:lstStyle/>
          <a:p>
            <a:pPr marL="0" indent="0">
              <a:buNone/>
            </a:pPr>
            <a:r>
              <a:rPr lang="en-US" sz="1900" dirty="0"/>
              <a:t>With one of the most diverse student bodies in the state, </a:t>
            </a:r>
            <a:r>
              <a:rPr lang="en-US" sz="1900" b="1" dirty="0">
                <a:solidFill>
                  <a:srgbClr val="0070C0"/>
                </a:solidFill>
              </a:rPr>
              <a:t>equity and inclusion</a:t>
            </a:r>
            <a:r>
              <a:rPr lang="en-US" sz="1900" dirty="0">
                <a:solidFill>
                  <a:srgbClr val="0070C0"/>
                </a:solidFill>
              </a:rPr>
              <a:t> </a:t>
            </a:r>
            <a:r>
              <a:rPr lang="en-US" sz="1900" dirty="0">
                <a:solidFill>
                  <a:schemeClr val="tx1"/>
                </a:solidFill>
              </a:rPr>
              <a:t>are driving the creation and implementation an equity-based model for placement reform tool at the Seattle Colleges. </a:t>
            </a:r>
          </a:p>
          <a:p>
            <a:pPr marL="0" indent="0">
              <a:buNone/>
            </a:pPr>
            <a:endParaRPr lang="en-US" sz="1900" dirty="0">
              <a:solidFill>
                <a:schemeClr val="tx1"/>
              </a:solidFill>
            </a:endParaRPr>
          </a:p>
          <a:p>
            <a:pPr marL="0" indent="0">
              <a:buNone/>
            </a:pPr>
            <a:r>
              <a:rPr lang="en-US" sz="1900" dirty="0"/>
              <a:t>Our solution? </a:t>
            </a:r>
          </a:p>
          <a:p>
            <a:pPr marL="0" indent="0">
              <a:buNone/>
            </a:pPr>
            <a:endParaRPr lang="en-US" sz="1900" dirty="0"/>
          </a:p>
          <a:p>
            <a:pPr marL="0" indent="0">
              <a:buNone/>
            </a:pPr>
            <a:r>
              <a:rPr lang="en-US" sz="1900" dirty="0"/>
              <a:t>To implementing a shared districtwide </a:t>
            </a:r>
            <a:r>
              <a:rPr lang="en-US" sz="1900" b="1" dirty="0"/>
              <a:t>Directed Self-Placement (DSP) tool</a:t>
            </a:r>
            <a:r>
              <a:rPr lang="en-US" sz="1900" dirty="0"/>
              <a:t> that will provide students with a culturally inclusive and responsive way of placing themselves into the appropriate level English course.  </a:t>
            </a:r>
          </a:p>
        </p:txBody>
      </p:sp>
      <p:pic>
        <p:nvPicPr>
          <p:cNvPr id="5" name="Picture 4" descr="A dog swimming in a body of water&#10;&#10;Description automatically generated">
            <a:extLst>
              <a:ext uri="{FF2B5EF4-FFF2-40B4-BE49-F238E27FC236}">
                <a16:creationId xmlns:a16="http://schemas.microsoft.com/office/drawing/2014/main" id="{E88492EB-BB7E-499E-87DF-39C07DBEFB1A}"/>
              </a:ext>
            </a:extLst>
          </p:cNvPr>
          <p:cNvPicPr>
            <a:picLocks noChangeAspect="1"/>
          </p:cNvPicPr>
          <p:nvPr/>
        </p:nvPicPr>
        <p:blipFill rotWithShape="1">
          <a:blip r:embed="rId2">
            <a:extLst>
              <a:ext uri="{28A0092B-C50C-407E-A947-70E740481C1C}">
                <a14:useLocalDpi xmlns:a14="http://schemas.microsoft.com/office/drawing/2010/main" val="0"/>
              </a:ext>
            </a:extLst>
          </a:blip>
          <a:srcRect l="24181" r="21624" b="-2"/>
          <a:stretch/>
        </p:blipFill>
        <p:spPr>
          <a:xfrm>
            <a:off x="8020571" y="2038238"/>
            <a:ext cx="3135109" cy="3471012"/>
          </a:xfrm>
          <a:prstGeom prst="rect">
            <a:avLst/>
          </a:prstGeom>
        </p:spPr>
      </p:pic>
    </p:spTree>
    <p:extLst>
      <p:ext uri="{BB962C8B-B14F-4D97-AF65-F5344CB8AC3E}">
        <p14:creationId xmlns:p14="http://schemas.microsoft.com/office/powerpoint/2010/main" val="284851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36A2-1F3F-4F09-BB2D-FC14AF8ACFFB}"/>
              </a:ext>
            </a:extLst>
          </p:cNvPr>
          <p:cNvSpPr>
            <a:spLocks noGrp="1"/>
          </p:cNvSpPr>
          <p:nvPr>
            <p:ph type="title"/>
          </p:nvPr>
        </p:nvSpPr>
        <p:spPr/>
        <p:txBody>
          <a:bodyPr/>
          <a:lstStyle/>
          <a:p>
            <a:r>
              <a:rPr lang="en-US" dirty="0"/>
              <a:t>What We’ve Done So Far:</a:t>
            </a:r>
          </a:p>
        </p:txBody>
      </p:sp>
      <p:sp>
        <p:nvSpPr>
          <p:cNvPr id="3" name="Content Placeholder 2">
            <a:extLst>
              <a:ext uri="{FF2B5EF4-FFF2-40B4-BE49-F238E27FC236}">
                <a16:creationId xmlns:a16="http://schemas.microsoft.com/office/drawing/2014/main" id="{B74130F8-AF4D-4BFC-812A-30BBBFE5FF8F}"/>
              </a:ext>
            </a:extLst>
          </p:cNvPr>
          <p:cNvSpPr>
            <a:spLocks noGrp="1"/>
          </p:cNvSpPr>
          <p:nvPr>
            <p:ph idx="1"/>
          </p:nvPr>
        </p:nvSpPr>
        <p:spPr>
          <a:xfrm>
            <a:off x="1097280" y="1845734"/>
            <a:ext cx="10058400" cy="4023360"/>
          </a:xfrm>
        </p:spPr>
        <p:txBody>
          <a:bodyPr/>
          <a:lstStyle/>
          <a:p>
            <a:r>
              <a:rPr lang="en-US" dirty="0"/>
              <a:t>Funded through a Perkins Replication Grant in the Spring of 2018, South Seattle College faculty built a small pilot tool for students pursuing a non-academic, professional technical degree (AAS).  </a:t>
            </a:r>
          </a:p>
        </p:txBody>
      </p:sp>
      <p:pic>
        <p:nvPicPr>
          <p:cNvPr id="1028" name="Picture 4" descr="https://lh5.googleusercontent.com/C5SCsQ0v-l1zTJyZwZSv0Fog2RQox4drglANM9A-Ph7r9ES1rLZkUSRxK4bCJ5ekbhJTdl11Ip32qWrrqs5aBGJ_AvkuX3hNZg70cKnWA4sy0H5CPGDboqa1DW14nOq4MAeKO-nJrMM">
            <a:extLst>
              <a:ext uri="{FF2B5EF4-FFF2-40B4-BE49-F238E27FC236}">
                <a16:creationId xmlns:a16="http://schemas.microsoft.com/office/drawing/2014/main" id="{20590B24-80DB-4AD4-82C6-65B580522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2892570"/>
            <a:ext cx="6629400" cy="2714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96ADD3A-F0D1-4DE4-8BF4-11C043CE5DED}"/>
              </a:ext>
            </a:extLst>
          </p:cNvPr>
          <p:cNvSpPr/>
          <p:nvPr/>
        </p:nvSpPr>
        <p:spPr>
          <a:xfrm>
            <a:off x="4745495" y="5792802"/>
            <a:ext cx="2384435" cy="369332"/>
          </a:xfrm>
          <a:prstGeom prst="rect">
            <a:avLst/>
          </a:prstGeom>
        </p:spPr>
        <p:txBody>
          <a:bodyPr wrap="none">
            <a:spAutoFit/>
          </a:bodyPr>
          <a:lstStyle/>
          <a:p>
            <a:r>
              <a:rPr lang="en-US" dirty="0">
                <a:latin typeface="proxima-nova"/>
                <a:hlinkClick r:id="rId3"/>
              </a:rPr>
              <a:t>https://bit.ly/2RF95O2</a:t>
            </a:r>
            <a:endParaRPr lang="en-US" dirty="0"/>
          </a:p>
        </p:txBody>
      </p:sp>
    </p:spTree>
    <p:extLst>
      <p:ext uri="{BB962C8B-B14F-4D97-AF65-F5344CB8AC3E}">
        <p14:creationId xmlns:p14="http://schemas.microsoft.com/office/powerpoint/2010/main" val="222087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F240A2FC-E2C3-458D-96B4-5DF9028D9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3">
            <a:extLst>
              <a:ext uri="{FF2B5EF4-FFF2-40B4-BE49-F238E27FC236}">
                <a16:creationId xmlns:a16="http://schemas.microsoft.com/office/drawing/2014/main" id="{5F097929-F3D6-4D1F-8AFC-CF34817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5">
            <a:extLst>
              <a:ext uri="{FF2B5EF4-FFF2-40B4-BE49-F238E27FC236}">
                <a16:creationId xmlns:a16="http://schemas.microsoft.com/office/drawing/2014/main" id="{43074C91-9045-414B-B5F9-567DAE3EE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17">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7A762CC-F554-47CF-8305-F3BDFB637D97}"/>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a:t>Innovative Features</a:t>
            </a:r>
          </a:p>
        </p:txBody>
      </p:sp>
      <p:pic>
        <p:nvPicPr>
          <p:cNvPr id="7" name="Picture 6" descr="A squirrel standing on a branch&#10;&#10;Description automatically generated">
            <a:extLst>
              <a:ext uri="{FF2B5EF4-FFF2-40B4-BE49-F238E27FC236}">
                <a16:creationId xmlns:a16="http://schemas.microsoft.com/office/drawing/2014/main" id="{A7C8C622-1945-4CE5-9E8E-A2A038EFD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860207"/>
            <a:ext cx="6912217" cy="4613904"/>
          </a:xfrm>
          <a:prstGeom prst="rect">
            <a:avLst/>
          </a:prstGeom>
        </p:spPr>
      </p:pic>
      <p:cxnSp>
        <p:nvCxnSpPr>
          <p:cNvPr id="28" name="Straight Connector 19">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B9BBBC4-97A3-47D2-BFFE-A68530CDB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AC573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78967BEA-EA6A-4FF1-94E2-B010B61A3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7B633D"/>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069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D0772-D0C0-481B-9AFD-A4AD606AA0AE}"/>
              </a:ext>
            </a:extLst>
          </p:cNvPr>
          <p:cNvSpPr>
            <a:spLocks noGrp="1"/>
          </p:cNvSpPr>
          <p:nvPr>
            <p:ph type="title"/>
          </p:nvPr>
        </p:nvSpPr>
        <p:spPr/>
        <p:txBody>
          <a:bodyPr/>
          <a:lstStyle/>
          <a:p>
            <a:r>
              <a:rPr lang="en-US" dirty="0"/>
              <a:t>Incorporating Student Writing Samples as the Primary Guide to Self-Placement</a:t>
            </a:r>
          </a:p>
        </p:txBody>
      </p:sp>
      <p:sp>
        <p:nvSpPr>
          <p:cNvPr id="3" name="Content Placeholder 2">
            <a:extLst>
              <a:ext uri="{FF2B5EF4-FFF2-40B4-BE49-F238E27FC236}">
                <a16:creationId xmlns:a16="http://schemas.microsoft.com/office/drawing/2014/main" id="{452158BD-7102-4CFF-A5E7-E10DA3D6697F}"/>
              </a:ext>
            </a:extLst>
          </p:cNvPr>
          <p:cNvSpPr>
            <a:spLocks noGrp="1"/>
          </p:cNvSpPr>
          <p:nvPr>
            <p:ph idx="1"/>
          </p:nvPr>
        </p:nvSpPr>
        <p:spPr>
          <a:xfrm>
            <a:off x="5791200" y="2431472"/>
            <a:ext cx="5153892" cy="3040379"/>
          </a:xfrm>
        </p:spPr>
        <p:txBody>
          <a:bodyPr anchor="t">
            <a:normAutofit/>
          </a:bodyPr>
          <a:lstStyle/>
          <a:p>
            <a:r>
              <a:rPr lang="en-US" dirty="0"/>
              <a:t>Our DSP tool is unique in that students review other student writing samples as part of determining their appropriate course level. </a:t>
            </a:r>
          </a:p>
          <a:p>
            <a:endParaRPr lang="en-US" dirty="0"/>
          </a:p>
          <a:p>
            <a:r>
              <a:rPr lang="en-US" dirty="0"/>
              <a:t>Students cite these annotated writing samples </a:t>
            </a:r>
            <a:r>
              <a:rPr lang="en-US" b="1" dirty="0">
                <a:solidFill>
                  <a:srgbClr val="FF0000"/>
                </a:solidFill>
              </a:rPr>
              <a:t>as the most helpful element of the DSP tool </a:t>
            </a:r>
            <a:r>
              <a:rPr lang="en-US" dirty="0"/>
              <a:t>in their decision on where to place. </a:t>
            </a:r>
          </a:p>
          <a:p>
            <a:pPr marL="0" indent="0">
              <a:buNone/>
            </a:pPr>
            <a:endParaRPr lang="en-US" dirty="0"/>
          </a:p>
          <a:p>
            <a:pPr marL="0" indent="0">
              <a:buNone/>
            </a:pPr>
            <a:endParaRPr lang="en-US" dirty="0"/>
          </a:p>
          <a:p>
            <a:pPr>
              <a:buFont typeface="Arial" panose="020B0604020202020204" pitchFamily="34" charset="0"/>
              <a:buChar char="•"/>
            </a:pPr>
            <a:endParaRPr lang="en-US" dirty="0"/>
          </a:p>
          <a:p>
            <a:endParaRPr lang="en-US" dirty="0"/>
          </a:p>
          <a:p>
            <a:endParaRPr lang="en-US" dirty="0"/>
          </a:p>
        </p:txBody>
      </p:sp>
      <p:pic>
        <p:nvPicPr>
          <p:cNvPr id="5" name="Online Media 4">
            <a:hlinkClick r:id="" action="ppaction://media"/>
            <a:extLst>
              <a:ext uri="{FF2B5EF4-FFF2-40B4-BE49-F238E27FC236}">
                <a16:creationId xmlns:a16="http://schemas.microsoft.com/office/drawing/2014/main" id="{147E747B-4565-43F9-ABE3-7184D05D0956}"/>
              </a:ext>
            </a:extLst>
          </p:cNvPr>
          <p:cNvPicPr>
            <a:picLocks noRot="1" noChangeAspect="1"/>
          </p:cNvPicPr>
          <p:nvPr>
            <a:videoFile r:link="rId1"/>
          </p:nvPr>
        </p:nvPicPr>
        <p:blipFill>
          <a:blip r:embed="rId3"/>
          <a:stretch>
            <a:fillRect/>
          </a:stretch>
        </p:blipFill>
        <p:spPr>
          <a:xfrm>
            <a:off x="1174866" y="2658493"/>
            <a:ext cx="4072348" cy="2290696"/>
          </a:xfrm>
          <a:prstGeom prst="rect">
            <a:avLst/>
          </a:prstGeom>
        </p:spPr>
      </p:pic>
    </p:spTree>
    <p:extLst>
      <p:ext uri="{BB962C8B-B14F-4D97-AF65-F5344CB8AC3E}">
        <p14:creationId xmlns:p14="http://schemas.microsoft.com/office/powerpoint/2010/main" val="1908477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otalTime>17</TotalTime>
  <Words>1451</Words>
  <Application>Microsoft Office PowerPoint</Application>
  <PresentationFormat>Widescreen</PresentationFormat>
  <Paragraphs>112</Paragraphs>
  <Slides>21</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Arial</vt:lpstr>
      <vt:lpstr>Calibri</vt:lpstr>
      <vt:lpstr>Calibri Light</vt:lpstr>
      <vt:lpstr>Courier New</vt:lpstr>
      <vt:lpstr>proxima-nova</vt:lpstr>
      <vt:lpstr>Tw Cen MT</vt:lpstr>
      <vt:lpstr>Tw Cen MT Condensed</vt:lpstr>
      <vt:lpstr>Wingdings</vt:lpstr>
      <vt:lpstr>Wingdings 3</vt:lpstr>
      <vt:lpstr>Integral</vt:lpstr>
      <vt:lpstr>Retrospect</vt:lpstr>
      <vt:lpstr>“Wait, You’re Doing What?”</vt:lpstr>
      <vt:lpstr>Context:</vt:lpstr>
      <vt:lpstr>Today’s Session</vt:lpstr>
      <vt:lpstr>Innovations in Assessment</vt:lpstr>
      <vt:lpstr>English Placement @           the Seattle Colleges:  Common Challenges</vt:lpstr>
      <vt:lpstr>English Placement @ the Seattle Colleges</vt:lpstr>
      <vt:lpstr>What We’ve Done So Far:</vt:lpstr>
      <vt:lpstr>Innovative Features</vt:lpstr>
      <vt:lpstr>Incorporating Student Writing Samples as the Primary Guide to Self-Placement</vt:lpstr>
      <vt:lpstr>Proving a Simplified Framework for all Placement Measures</vt:lpstr>
      <vt:lpstr>Current State of Placement @ South</vt:lpstr>
      <vt:lpstr>Proving a Simplified Framework for all Placement Measures</vt:lpstr>
      <vt:lpstr>Providing a Guide for Collaboration Among Separately-Accredited Colleges</vt:lpstr>
      <vt:lpstr>Evaluation of Student Satisfaction and Placement</vt:lpstr>
      <vt:lpstr>Next Steps</vt:lpstr>
      <vt:lpstr>Interactive Reading Activity</vt:lpstr>
      <vt:lpstr>Challenges</vt:lpstr>
      <vt:lpstr>Lesson</vt:lpstr>
      <vt:lpstr>Results</vt:lpstr>
      <vt:lpstr>Table Time!</vt:lpstr>
      <vt:lpstr>Table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“Wait, You’re Doing What?”</dc:title>
  <dc:creator>Lopez, Leticia</dc:creator>
  <cp:lastModifiedBy>Lopez, Leticia</cp:lastModifiedBy>
  <cp:revision>2</cp:revision>
  <dcterms:created xsi:type="dcterms:W3CDTF">2018-11-09T10:23:10Z</dcterms:created>
  <dcterms:modified xsi:type="dcterms:W3CDTF">2018-11-09T10:40:32Z</dcterms:modified>
</cp:coreProperties>
</file>